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440" r:id="rId3"/>
    <p:sldId id="441" r:id="rId4"/>
    <p:sldId id="445" r:id="rId5"/>
    <p:sldId id="442" r:id="rId6"/>
    <p:sldId id="451" r:id="rId7"/>
    <p:sldId id="447" r:id="rId8"/>
    <p:sldId id="454" r:id="rId9"/>
    <p:sldId id="452" r:id="rId10"/>
    <p:sldId id="453" r:id="rId11"/>
    <p:sldId id="383" r:id="rId12"/>
    <p:sldId id="407" r:id="rId13"/>
    <p:sldId id="403" r:id="rId14"/>
    <p:sldId id="384" r:id="rId15"/>
    <p:sldId id="394" r:id="rId16"/>
    <p:sldId id="428" r:id="rId17"/>
    <p:sldId id="410" r:id="rId18"/>
    <p:sldId id="427" r:id="rId19"/>
    <p:sldId id="423" r:id="rId20"/>
    <p:sldId id="433" r:id="rId21"/>
    <p:sldId id="430" r:id="rId22"/>
    <p:sldId id="431" r:id="rId23"/>
    <p:sldId id="420"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p:cViewPr>
        <p:scale>
          <a:sx n="76" d="100"/>
          <a:sy n="76" d="100"/>
        </p:scale>
        <p:origin x="-114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a:defRPr sz="1200"/>
            </a:lvl1pPr>
          </a:lstStyle>
          <a:p>
            <a:pPr>
              <a:defRPr/>
            </a:pPr>
            <a:endParaRPr lang="en-US" dirty="0"/>
          </a:p>
        </p:txBody>
      </p:sp>
      <p:sp>
        <p:nvSpPr>
          <p:cNvPr id="4099"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a:defRPr sz="1200"/>
            </a:lvl1pPr>
          </a:lstStyle>
          <a:p>
            <a:pPr>
              <a:defRPr/>
            </a:pPr>
            <a:endParaRPr lang="en-US" dirty="0"/>
          </a:p>
        </p:txBody>
      </p:sp>
      <p:sp>
        <p:nvSpPr>
          <p:cNvPr id="4103"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a:defRPr sz="1200"/>
            </a:lvl1pPr>
          </a:lstStyle>
          <a:p>
            <a:pPr>
              <a:defRPr/>
            </a:pPr>
            <a:fld id="{8D8E9D0D-B455-4FAD-8B17-2E7526A79932}" type="slidenum">
              <a:rPr lang="en-US"/>
              <a:pPr>
                <a:defRPr/>
              </a:pPr>
              <a:t>‹#›</a:t>
            </a:fld>
            <a:endParaRPr lang="en-US" dirty="0"/>
          </a:p>
        </p:txBody>
      </p:sp>
    </p:spTree>
    <p:extLst>
      <p:ext uri="{BB962C8B-B14F-4D97-AF65-F5344CB8AC3E}">
        <p14:creationId xmlns:p14="http://schemas.microsoft.com/office/powerpoint/2010/main" val="2215873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798060-A2BD-4200-A05B-20FCB135CD88}"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Revised April 19, 2008. New theory, empirics from QJE rev2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D9936EC-AEF2-4A7B-9C56-FDF1C843652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4717DC-0D84-4443-A002-5A7C24195C9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6F359E-BCF9-49B6-918E-CB5C42E7279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BDE7DB-B28C-41A1-B1D0-985C5E8E0D4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CAAE82AB-BCEA-4EF7-A744-FFD26B953F8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6A17A5F-289B-436F-B88D-32C516A4122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6D277C-E5F9-4703-A18A-705F4D4FEF0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4E4F2B-542B-45CC-B405-F07E45E2741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474667D-FABC-4625-9A58-CED6DA92ADA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0231195-AFE8-4520-89E6-4E8DA700D91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467D2FD-9D10-480F-9CF7-388A8606778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A32680B-49F7-45B8-8DAA-CA014BBF996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1165E89-904F-4F3C-A0CE-19969112DFE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EC592F-5F2B-4CC0-AF12-E93FA72566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6CEBD4-96A5-4D36-9041-5843912DD0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09600" y="1219200"/>
            <a:ext cx="7772400" cy="1470025"/>
          </a:xfrm>
        </p:spPr>
        <p:txBody>
          <a:bodyPr/>
          <a:lstStyle/>
          <a:p>
            <a:pPr lvl="0" eaLnBrk="1" hangingPunct="1">
              <a:spcBef>
                <a:spcPct val="20000"/>
              </a:spcBef>
            </a:pPr>
            <a:r>
              <a:rPr lang="en-US" sz="4800" b="1" dirty="0" smtClean="0">
                <a:solidFill>
                  <a:srgbClr val="002060"/>
                </a:solidFill>
                <a:latin typeface="Times New Roman" pitchFamily="18" charset="0"/>
              </a:rPr>
              <a:t/>
            </a:r>
            <a:br>
              <a:rPr lang="en-US" sz="4800" b="1" dirty="0" smtClean="0">
                <a:solidFill>
                  <a:srgbClr val="002060"/>
                </a:solidFill>
                <a:latin typeface="Times New Roman" pitchFamily="18" charset="0"/>
              </a:rPr>
            </a:br>
            <a:r>
              <a:rPr lang="en-US" sz="4800" b="1" dirty="0" smtClean="0">
                <a:solidFill>
                  <a:srgbClr val="002060"/>
                </a:solidFill>
                <a:latin typeface="Times New Roman" pitchFamily="18" charset="0"/>
              </a:rPr>
              <a:t/>
            </a:r>
            <a:br>
              <a:rPr lang="en-US" sz="4800" b="1" dirty="0" smtClean="0">
                <a:solidFill>
                  <a:srgbClr val="002060"/>
                </a:solidFill>
                <a:latin typeface="Times New Roman" pitchFamily="18" charset="0"/>
              </a:rPr>
            </a:br>
            <a:r>
              <a:rPr lang="en-US" sz="4800" b="1" dirty="0" smtClean="0">
                <a:solidFill>
                  <a:srgbClr val="002060"/>
                </a:solidFill>
                <a:latin typeface="Times New Roman" pitchFamily="18" charset="0"/>
              </a:rPr>
              <a:t/>
            </a:r>
            <a:br>
              <a:rPr lang="en-US" sz="4800" b="1" dirty="0" smtClean="0">
                <a:solidFill>
                  <a:srgbClr val="002060"/>
                </a:solidFill>
                <a:latin typeface="Times New Roman" pitchFamily="18" charset="0"/>
              </a:rPr>
            </a:br>
            <a:r>
              <a:rPr lang="en-US" sz="3200" b="1" dirty="0" smtClean="0">
                <a:solidFill>
                  <a:srgbClr val="002060"/>
                </a:solidFill>
                <a:latin typeface="+mn-lt"/>
              </a:rPr>
              <a:t>Ancestry and </a:t>
            </a:r>
            <a:r>
              <a:rPr lang="en-US" sz="3200" b="1" dirty="0" smtClean="0">
                <a:solidFill>
                  <a:srgbClr val="002060"/>
                </a:solidFill>
                <a:latin typeface="+mn-lt"/>
              </a:rPr>
              <a:t>the </a:t>
            </a:r>
            <a:r>
              <a:rPr lang="en-US" sz="3200" b="1" smtClean="0">
                <a:solidFill>
                  <a:srgbClr val="002060"/>
                </a:solidFill>
                <a:latin typeface="+mn-lt"/>
              </a:rPr>
              <a:t>Diffusion of Economic </a:t>
            </a:r>
            <a:r>
              <a:rPr lang="en-US" sz="3200" b="1" dirty="0" smtClean="0">
                <a:solidFill>
                  <a:srgbClr val="002060"/>
                </a:solidFill>
                <a:latin typeface="+mn-lt"/>
              </a:rPr>
              <a:t>Development: </a:t>
            </a:r>
            <a:br>
              <a:rPr lang="en-US" sz="3200" b="1" dirty="0" smtClean="0">
                <a:solidFill>
                  <a:srgbClr val="002060"/>
                </a:solidFill>
                <a:latin typeface="+mn-lt"/>
              </a:rPr>
            </a:br>
            <a:r>
              <a:rPr lang="en-US" sz="3200" b="1" dirty="0" smtClean="0">
                <a:solidFill>
                  <a:srgbClr val="002060"/>
                </a:solidFill>
                <a:latin typeface="+mn-lt"/>
              </a:rPr>
              <a:t>Facts and Questions</a:t>
            </a:r>
            <a:br>
              <a:rPr lang="en-US" sz="3200" b="1" dirty="0" smtClean="0">
                <a:solidFill>
                  <a:srgbClr val="002060"/>
                </a:solidFill>
                <a:latin typeface="+mn-lt"/>
              </a:rPr>
            </a:br>
            <a:r>
              <a:rPr lang="en-US" sz="4800" b="1" dirty="0" smtClean="0">
                <a:solidFill>
                  <a:srgbClr val="002060"/>
                </a:solidFill>
                <a:latin typeface="Times New Roman" pitchFamily="18" charset="0"/>
              </a:rPr>
              <a:t/>
            </a:r>
            <a:br>
              <a:rPr lang="en-US" sz="4800" b="1" dirty="0" smtClean="0">
                <a:solidFill>
                  <a:srgbClr val="002060"/>
                </a:solidFill>
                <a:latin typeface="Times New Roman" pitchFamily="18" charset="0"/>
              </a:rPr>
            </a:br>
            <a:r>
              <a:rPr lang="en-US" sz="2600" b="1" dirty="0" smtClean="0">
                <a:solidFill>
                  <a:schemeClr val="tx1"/>
                </a:solidFill>
                <a:latin typeface="Times New Roman" pitchFamily="18" charset="0"/>
              </a:rPr>
              <a:t>Enrico </a:t>
            </a:r>
            <a:r>
              <a:rPr lang="en-US" sz="2600" b="1" dirty="0" err="1">
                <a:solidFill>
                  <a:schemeClr val="tx1"/>
                </a:solidFill>
                <a:latin typeface="Times New Roman" pitchFamily="18" charset="0"/>
              </a:rPr>
              <a:t>Spolaore</a:t>
            </a:r>
            <a:r>
              <a:rPr lang="en-US" sz="2400" b="1" dirty="0">
                <a:solidFill>
                  <a:schemeClr val="tx1"/>
                </a:solidFill>
                <a:latin typeface="Times New Roman" pitchFamily="18" charset="0"/>
              </a:rPr>
              <a:t/>
            </a:r>
            <a:br>
              <a:rPr lang="en-US" sz="2400" b="1" dirty="0">
                <a:solidFill>
                  <a:schemeClr val="tx1"/>
                </a:solidFill>
                <a:latin typeface="Times New Roman" pitchFamily="18" charset="0"/>
              </a:rPr>
            </a:br>
            <a:r>
              <a:rPr lang="en-US" sz="2400" dirty="0">
                <a:solidFill>
                  <a:schemeClr val="tx1"/>
                </a:solidFill>
                <a:latin typeface="Times New Roman" pitchFamily="18" charset="0"/>
              </a:rPr>
              <a:t>Tufts University and NBER</a:t>
            </a:r>
            <a:r>
              <a:rPr lang="en-US" sz="2800" dirty="0">
                <a:solidFill>
                  <a:schemeClr val="tx1"/>
                </a:solidFill>
                <a:latin typeface="Times New Roman" pitchFamily="18" charset="0"/>
              </a:rPr>
              <a:t/>
            </a:r>
            <a:br>
              <a:rPr lang="en-US" sz="2800" dirty="0">
                <a:solidFill>
                  <a:schemeClr val="tx1"/>
                </a:solidFill>
                <a:latin typeface="Times New Roman" pitchFamily="18" charset="0"/>
              </a:rPr>
            </a:br>
            <a:r>
              <a:rPr lang="en-US" sz="2800" dirty="0">
                <a:solidFill>
                  <a:srgbClr val="002060"/>
                </a:solidFill>
                <a:latin typeface="Times New Roman" pitchFamily="18" charset="0"/>
              </a:rPr>
              <a:t/>
            </a:r>
            <a:br>
              <a:rPr lang="en-US" sz="2800" dirty="0">
                <a:solidFill>
                  <a:srgbClr val="002060"/>
                </a:solidFill>
                <a:latin typeface="Times New Roman" pitchFamily="18" charset="0"/>
              </a:rPr>
            </a:br>
            <a:endParaRPr lang="en-US" sz="2800" dirty="0" smtClean="0">
              <a:solidFill>
                <a:srgbClr val="002060"/>
              </a:solidFill>
              <a:latin typeface="Times New Roman" pitchFamily="18" charset="0"/>
            </a:endParaRPr>
          </a:p>
        </p:txBody>
      </p:sp>
      <p:sp>
        <p:nvSpPr>
          <p:cNvPr id="21507" name="Rectangle 3"/>
          <p:cNvSpPr>
            <a:spLocks noGrp="1" noChangeArrowheads="1"/>
          </p:cNvSpPr>
          <p:nvPr>
            <p:ph type="subTitle" idx="1"/>
          </p:nvPr>
        </p:nvSpPr>
        <p:spPr>
          <a:xfrm>
            <a:off x="762000" y="4419600"/>
            <a:ext cx="7620000" cy="990600"/>
          </a:xfrm>
        </p:spPr>
        <p:txBody>
          <a:bodyPr/>
          <a:lstStyle/>
          <a:p>
            <a:pPr eaLnBrk="1" hangingPunct="1"/>
            <a:r>
              <a:rPr lang="en-US" sz="2200" b="1" dirty="0" smtClean="0">
                <a:latin typeface="Times New Roman" panose="02020603050405020304" pitchFamily="18" charset="0"/>
                <a:cs typeface="Times New Roman" panose="02020603050405020304" pitchFamily="18" charset="0"/>
              </a:rPr>
              <a:t>Conference on Genetics and Behavior</a:t>
            </a:r>
          </a:p>
          <a:p>
            <a:r>
              <a:rPr lang="en-US" sz="1900" i="1" dirty="0">
                <a:latin typeface="Times New Roman" panose="02020603050405020304" pitchFamily="18" charset="0"/>
                <a:cs typeface="Times New Roman" panose="02020603050405020304" pitchFamily="18" charset="0"/>
              </a:rPr>
              <a:t>Human Capital and </a:t>
            </a:r>
            <a:r>
              <a:rPr lang="en-US" sz="1900" i="1" dirty="0" smtClean="0">
                <a:latin typeface="Times New Roman" panose="02020603050405020304" pitchFamily="18" charset="0"/>
                <a:cs typeface="Times New Roman" panose="02020603050405020304" pitchFamily="18" charset="0"/>
              </a:rPr>
              <a:t>Economic Opportunity Global Working Group</a:t>
            </a:r>
          </a:p>
          <a:p>
            <a:pPr eaLnBrk="1" hangingPunct="1"/>
            <a:r>
              <a:rPr lang="en-US" sz="1900" dirty="0" smtClean="0">
                <a:latin typeface="Times New Roman" pitchFamily="18" charset="0"/>
                <a:cs typeface="Times New Roman" panose="02020603050405020304" pitchFamily="18" charset="0"/>
              </a:rPr>
              <a:t>Chicago, April 18-19,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sz="3200" b="1" dirty="0">
                <a:solidFill>
                  <a:srgbClr val="002060"/>
                </a:solidFill>
              </a:rPr>
              <a:t>The Diffusion of the Industrial Revolution</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47800"/>
            <a:ext cx="9829753" cy="6126480"/>
          </a:xfrm>
        </p:spPr>
      </p:pic>
    </p:spTree>
    <p:extLst>
      <p:ext uri="{BB962C8B-B14F-4D97-AF65-F5344CB8AC3E}">
        <p14:creationId xmlns:p14="http://schemas.microsoft.com/office/powerpoint/2010/main" val="926423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2060"/>
                </a:solidFill>
              </a:rPr>
              <a:t>A Key Behavioral Innovation: </a:t>
            </a:r>
            <a:br>
              <a:rPr lang="en-US" sz="3600" b="1" dirty="0" smtClean="0">
                <a:solidFill>
                  <a:srgbClr val="002060"/>
                </a:solidFill>
              </a:rPr>
            </a:br>
            <a:r>
              <a:rPr lang="en-US" sz="3600" b="1" dirty="0" smtClean="0">
                <a:solidFill>
                  <a:srgbClr val="002060"/>
                </a:solidFill>
              </a:rPr>
              <a:t>Reduced </a:t>
            </a:r>
            <a:r>
              <a:rPr lang="en-US" sz="3600" b="1" dirty="0" smtClean="0">
                <a:solidFill>
                  <a:schemeClr val="tx1"/>
                </a:solidFill>
              </a:rPr>
              <a:t>Marital</a:t>
            </a:r>
            <a:r>
              <a:rPr lang="en-US" sz="3600" b="1" dirty="0" smtClean="0">
                <a:solidFill>
                  <a:srgbClr val="002060"/>
                </a:solidFill>
              </a:rPr>
              <a:t> Fertility</a:t>
            </a:r>
            <a:endParaRPr lang="en-US" sz="3600" b="1" dirty="0">
              <a:solidFill>
                <a:srgbClr val="002060"/>
              </a:solidFill>
            </a:endParaRPr>
          </a:p>
        </p:txBody>
      </p:sp>
      <p:sp>
        <p:nvSpPr>
          <p:cNvPr id="3" name="Content Placeholder 2"/>
          <p:cNvSpPr>
            <a:spLocks noGrp="1"/>
          </p:cNvSpPr>
          <p:nvPr>
            <p:ph idx="1"/>
          </p:nvPr>
        </p:nvSpPr>
        <p:spPr/>
        <p:txBody>
          <a:bodyPr/>
          <a:lstStyle/>
          <a:p>
            <a:r>
              <a:rPr lang="en-US" dirty="0" smtClean="0"/>
              <a:t>Fertility decline is not a new phenomenon historically, but in pre-modern times it tended to take place through marriage postponement and/or reduction of fertility outside marriage.</a:t>
            </a:r>
          </a:p>
          <a:p>
            <a:r>
              <a:rPr lang="en-US" dirty="0" smtClean="0"/>
              <a:t>It is only in modern times that most people started to significantly </a:t>
            </a:r>
            <a:r>
              <a:rPr lang="en-US" i="1" dirty="0" smtClean="0"/>
              <a:t>reduce</a:t>
            </a:r>
            <a:r>
              <a:rPr lang="en-US" dirty="0" smtClean="0"/>
              <a:t> their overall fertility </a:t>
            </a:r>
            <a:r>
              <a:rPr lang="en-US" b="1" dirty="0" smtClean="0"/>
              <a:t>within marriage </a:t>
            </a:r>
            <a:r>
              <a:rPr lang="en-US" dirty="0" smtClean="0"/>
              <a:t>(e.g., studies in </a:t>
            </a:r>
            <a:r>
              <a:rPr lang="en-US" dirty="0" err="1" smtClean="0"/>
              <a:t>Coale</a:t>
            </a:r>
            <a:r>
              <a:rPr lang="en-US" dirty="0" smtClean="0"/>
              <a:t> and </a:t>
            </a:r>
            <a:r>
              <a:rPr lang="en-US" dirty="0" err="1" smtClean="0"/>
              <a:t>Cotts</a:t>
            </a:r>
            <a:r>
              <a:rPr lang="en-US" dirty="0" smtClean="0"/>
              <a:t> Watkins, 1986 – </a:t>
            </a:r>
            <a:r>
              <a:rPr lang="en-US" i="1" dirty="0" smtClean="0"/>
              <a:t>Princeton European Fertility Project</a:t>
            </a:r>
            <a:r>
              <a:rPr lang="en-US" dirty="0" smtClean="0"/>
              <a:t>).</a:t>
            </a:r>
          </a:p>
          <a:p>
            <a:pPr marL="0" indent="0">
              <a:buNone/>
            </a:pPr>
            <a:endParaRPr lang="en-US" dirty="0"/>
          </a:p>
        </p:txBody>
      </p:sp>
    </p:spTree>
    <p:extLst>
      <p:ext uri="{BB962C8B-B14F-4D97-AF65-F5344CB8AC3E}">
        <p14:creationId xmlns:p14="http://schemas.microsoft.com/office/powerpoint/2010/main" val="1459737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14400"/>
            <a:ext cx="11799895" cy="15270480"/>
          </a:xfrm>
        </p:spPr>
      </p:pic>
    </p:spTree>
    <p:extLst>
      <p:ext uri="{BB962C8B-B14F-4D97-AF65-F5344CB8AC3E}">
        <p14:creationId xmlns:p14="http://schemas.microsoft.com/office/powerpoint/2010/main" val="1787534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0"/>
            <a:ext cx="8530865" cy="6858000"/>
          </a:xfrm>
        </p:spPr>
      </p:pic>
    </p:spTree>
    <p:extLst>
      <p:ext uri="{BB962C8B-B14F-4D97-AF65-F5344CB8AC3E}">
        <p14:creationId xmlns:p14="http://schemas.microsoft.com/office/powerpoint/2010/main" val="2892501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2060"/>
                </a:solidFill>
              </a:rPr>
              <a:t>A </a:t>
            </a:r>
            <a:r>
              <a:rPr lang="en-US" sz="4000" b="1" dirty="0">
                <a:solidFill>
                  <a:srgbClr val="002060"/>
                </a:solidFill>
              </a:rPr>
              <a:t>Tale of Two </a:t>
            </a:r>
            <a:r>
              <a:rPr lang="en-US" sz="4000" b="1" dirty="0" smtClean="0">
                <a:solidFill>
                  <a:srgbClr val="002060"/>
                </a:solidFill>
              </a:rPr>
              <a:t>Diffusions? </a:t>
            </a:r>
            <a:endParaRPr lang="en-US" sz="4000" b="1" dirty="0">
              <a:solidFill>
                <a:srgbClr val="002060"/>
              </a:solidFill>
            </a:endParaRPr>
          </a:p>
        </p:txBody>
      </p:sp>
      <p:sp>
        <p:nvSpPr>
          <p:cNvPr id="3" name="Content Placeholder 2"/>
          <p:cNvSpPr>
            <a:spLocks noGrp="1"/>
          </p:cNvSpPr>
          <p:nvPr>
            <p:ph idx="1"/>
          </p:nvPr>
        </p:nvSpPr>
        <p:spPr>
          <a:xfrm>
            <a:off x="457200" y="1295400"/>
            <a:ext cx="8229600" cy="4297363"/>
          </a:xfrm>
        </p:spPr>
        <p:txBody>
          <a:bodyPr/>
          <a:lstStyle/>
          <a:p>
            <a:pPr marL="0" indent="0">
              <a:buNone/>
            </a:pPr>
            <a:r>
              <a:rPr lang="en-US" sz="2100" b="1" dirty="0" smtClean="0"/>
              <a:t>Hypothesis 1</a:t>
            </a:r>
            <a:r>
              <a:rPr lang="en-US" sz="2100" dirty="0" smtClean="0"/>
              <a:t>: </a:t>
            </a:r>
            <a:r>
              <a:rPr lang="en-US" sz="2100" i="1" dirty="0" smtClean="0"/>
              <a:t>The spread of “modernity” involved two separate processes of diffusion</a:t>
            </a:r>
          </a:p>
          <a:p>
            <a:pPr marL="0" indent="0">
              <a:buNone/>
            </a:pPr>
            <a:r>
              <a:rPr lang="en-US" sz="2100" dirty="0" smtClean="0"/>
              <a:t>-) The spread of </a:t>
            </a:r>
            <a:r>
              <a:rPr lang="en-US" sz="2100" b="1" dirty="0" smtClean="0">
                <a:solidFill>
                  <a:srgbClr val="002060"/>
                </a:solidFill>
              </a:rPr>
              <a:t>technological innovations </a:t>
            </a:r>
            <a:r>
              <a:rPr lang="en-US" sz="2100" dirty="0" smtClean="0"/>
              <a:t>associated with the </a:t>
            </a:r>
            <a:r>
              <a:rPr lang="en-US" sz="2100" b="1" dirty="0" smtClean="0">
                <a:solidFill>
                  <a:srgbClr val="002060"/>
                </a:solidFill>
              </a:rPr>
              <a:t>Industrial Revolution</a:t>
            </a:r>
            <a:r>
              <a:rPr lang="en-US" sz="2100" dirty="0" smtClean="0"/>
              <a:t>, where </a:t>
            </a:r>
            <a:r>
              <a:rPr lang="en-US" sz="2100" b="1" dirty="0" smtClean="0">
                <a:solidFill>
                  <a:srgbClr val="002060"/>
                </a:solidFill>
              </a:rPr>
              <a:t>England</a:t>
            </a:r>
            <a:r>
              <a:rPr lang="en-US" sz="2100" dirty="0" smtClean="0"/>
              <a:t> played a leading role</a:t>
            </a:r>
          </a:p>
          <a:p>
            <a:pPr marL="0" indent="0">
              <a:buNone/>
            </a:pPr>
            <a:r>
              <a:rPr lang="en-US" sz="2100" dirty="0"/>
              <a:t>-</a:t>
            </a:r>
            <a:r>
              <a:rPr lang="en-US" sz="2100" dirty="0" smtClean="0"/>
              <a:t>) The spread of </a:t>
            </a:r>
            <a:r>
              <a:rPr lang="en-US" sz="2100" b="1" dirty="0" smtClean="0">
                <a:solidFill>
                  <a:srgbClr val="C00000"/>
                </a:solidFill>
              </a:rPr>
              <a:t>social/behavioral changes</a:t>
            </a:r>
            <a:r>
              <a:rPr lang="en-US" sz="2100" dirty="0"/>
              <a:t> </a:t>
            </a:r>
            <a:r>
              <a:rPr lang="en-US" sz="2100" dirty="0" smtClean="0"/>
              <a:t>– such as </a:t>
            </a:r>
            <a:r>
              <a:rPr lang="en-US" sz="2100" b="1" dirty="0" smtClean="0"/>
              <a:t>marital fertility decline </a:t>
            </a:r>
            <a:r>
              <a:rPr lang="en-US" sz="2100" dirty="0" smtClean="0"/>
              <a:t>- where </a:t>
            </a:r>
            <a:r>
              <a:rPr lang="en-US" sz="2100" b="1" dirty="0" smtClean="0">
                <a:solidFill>
                  <a:srgbClr val="C00000"/>
                </a:solidFill>
              </a:rPr>
              <a:t>France</a:t>
            </a:r>
            <a:r>
              <a:rPr lang="en-US" sz="2100" dirty="0" smtClean="0"/>
              <a:t> played a leading role</a:t>
            </a:r>
            <a:endParaRPr lang="en-US" sz="2100" dirty="0"/>
          </a:p>
          <a:p>
            <a:pPr marL="0" indent="0">
              <a:buNone/>
            </a:pPr>
            <a:r>
              <a:rPr lang="en-US" sz="2100" b="1" dirty="0"/>
              <a:t>Hypothesis 2</a:t>
            </a:r>
            <a:r>
              <a:rPr lang="en-US" sz="2100" dirty="0"/>
              <a:t>: </a:t>
            </a:r>
            <a:r>
              <a:rPr lang="en-US" sz="2100" i="1" dirty="0"/>
              <a:t>The two diffusions followed different patterns, because societies at different relative </a:t>
            </a:r>
            <a:r>
              <a:rPr lang="en-US" sz="2100" i="1" dirty="0" smtClean="0"/>
              <a:t>“ancestral” distances from </a:t>
            </a:r>
            <a:r>
              <a:rPr lang="en-US" sz="2100" i="1" dirty="0"/>
              <a:t>the innovators faced different barriers to imitation </a:t>
            </a:r>
          </a:p>
          <a:p>
            <a:pPr marL="0" indent="0">
              <a:buNone/>
            </a:pPr>
            <a:r>
              <a:rPr lang="en-US" sz="2100" dirty="0" smtClean="0"/>
              <a:t>-) Societies </a:t>
            </a:r>
            <a:r>
              <a:rPr lang="en-US" sz="2100" dirty="0"/>
              <a:t>that were relatively “closer” to </a:t>
            </a:r>
            <a:r>
              <a:rPr lang="en-US" sz="2100" b="1" dirty="0">
                <a:solidFill>
                  <a:srgbClr val="002060"/>
                </a:solidFill>
              </a:rPr>
              <a:t>England</a:t>
            </a:r>
            <a:r>
              <a:rPr lang="en-US" sz="2100" dirty="0"/>
              <a:t> faced lower barriers to adopting the innovations associated with the Industrial Revolution (</a:t>
            </a:r>
            <a:r>
              <a:rPr lang="en-US" sz="2100" dirty="0" err="1"/>
              <a:t>Spolaore</a:t>
            </a:r>
            <a:r>
              <a:rPr lang="en-US" sz="2100" dirty="0"/>
              <a:t> and </a:t>
            </a:r>
            <a:r>
              <a:rPr lang="en-US" sz="2100" dirty="0" err="1"/>
              <a:t>Wacziarg</a:t>
            </a:r>
            <a:r>
              <a:rPr lang="en-US" sz="2100" dirty="0"/>
              <a:t>, 2009, 2012, 2013a, 2013b)</a:t>
            </a:r>
          </a:p>
          <a:p>
            <a:pPr marL="0" indent="0">
              <a:buNone/>
            </a:pPr>
            <a:r>
              <a:rPr lang="en-US" sz="2100" dirty="0" smtClean="0"/>
              <a:t>-) Societies </a:t>
            </a:r>
            <a:r>
              <a:rPr lang="en-US" sz="2100" dirty="0"/>
              <a:t>that were “closer” to </a:t>
            </a:r>
            <a:r>
              <a:rPr lang="en-US" sz="2100" b="1" dirty="0">
                <a:solidFill>
                  <a:srgbClr val="C00000"/>
                </a:solidFill>
              </a:rPr>
              <a:t>France</a:t>
            </a:r>
            <a:r>
              <a:rPr lang="en-US" sz="2100" dirty="0"/>
              <a:t> were more likely to adopt the social/behavioral changes pioneered by the French – such as lower marital fertility. </a:t>
            </a:r>
          </a:p>
          <a:p>
            <a:pPr marL="0" indent="0">
              <a:buNone/>
            </a:pPr>
            <a:endParaRPr lang="en-US" sz="1800" dirty="0"/>
          </a:p>
        </p:txBody>
      </p:sp>
    </p:spTree>
    <p:extLst>
      <p:ext uri="{BB962C8B-B14F-4D97-AF65-F5344CB8AC3E}">
        <p14:creationId xmlns:p14="http://schemas.microsoft.com/office/powerpoint/2010/main" val="3191278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greek-dna-sub-saharan-myth.org/images/genetics/cavalli-sforza-history-p268-fig55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4636"/>
            <a:ext cx="8258242" cy="6858000"/>
          </a:xfrm>
          <a:prstGeom prst="rect">
            <a:avLst/>
          </a:prstGeom>
          <a:noFill/>
          <a:ln>
            <a:noFill/>
          </a:ln>
        </p:spPr>
      </p:pic>
      <p:sp>
        <p:nvSpPr>
          <p:cNvPr id="5" name="Right Arrow 4"/>
          <p:cNvSpPr>
            <a:spLocks noChangeAspect="1"/>
          </p:cNvSpPr>
          <p:nvPr/>
        </p:nvSpPr>
        <p:spPr>
          <a:xfrm>
            <a:off x="7391399" y="1540205"/>
            <a:ext cx="713231" cy="491698"/>
          </a:xfrm>
          <a:prstGeom prst="rightArrow">
            <a:avLst/>
          </a:prstGeom>
          <a:solidFill>
            <a:srgbClr val="FF0000"/>
          </a:solidFill>
          <a:scene3d>
            <a:camera prst="orthographicFront">
              <a:rot lat="300000" lon="20999996"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5377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z="2400" b="1" dirty="0">
                <a:solidFill>
                  <a:schemeClr val="tx1"/>
                </a:solidFill>
              </a:rPr>
              <a:t>Marital Fertility Decline in Europe</a:t>
            </a:r>
            <a:r>
              <a:rPr lang="en-US" sz="2400" b="1" dirty="0">
                <a:solidFill>
                  <a:srgbClr val="002060"/>
                </a:solidFill>
              </a:rPr>
              <a:t/>
            </a:r>
            <a:br>
              <a:rPr lang="en-US" sz="2400" b="1" dirty="0">
                <a:solidFill>
                  <a:srgbClr val="002060"/>
                </a:solidFill>
              </a:rPr>
            </a:br>
            <a:r>
              <a:rPr lang="en-US" sz="2400" b="1" dirty="0">
                <a:solidFill>
                  <a:srgbClr val="002060"/>
                </a:solidFill>
              </a:rPr>
              <a:t>Cross-national regressions for the transition date, focusing on genetic distance from </a:t>
            </a:r>
            <a:r>
              <a:rPr lang="en-US" sz="2400" b="1" dirty="0">
                <a:solidFill>
                  <a:srgbClr val="C00000"/>
                </a:solidFill>
              </a:rPr>
              <a:t>France</a:t>
            </a:r>
            <a:endParaRPr lang="en-US" sz="2400" dirty="0">
              <a:solidFill>
                <a:srgbClr val="002060"/>
              </a:solidFill>
            </a:endParaRPr>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2886535250"/>
              </p:ext>
            </p:extLst>
          </p:nvPr>
        </p:nvGraphicFramePr>
        <p:xfrm>
          <a:off x="1371600" y="1295400"/>
          <a:ext cx="6115050" cy="5006540"/>
        </p:xfrm>
        <a:graphic>
          <a:graphicData uri="http://schemas.openxmlformats.org/drawingml/2006/table">
            <a:tbl>
              <a:tblPr>
                <a:tableStyleId>{5C22544A-7EE6-4342-B048-85BDC9FD1C3A}</a:tableStyleId>
              </a:tblPr>
              <a:tblGrid>
                <a:gridCol w="1796304"/>
                <a:gridCol w="992728"/>
                <a:gridCol w="1107615"/>
                <a:gridCol w="1049219"/>
                <a:gridCol w="1169184"/>
              </a:tblGrid>
              <a:tr h="533400">
                <a:tc>
                  <a:txBody>
                    <a:bodyPr/>
                    <a:lstStyle/>
                    <a:p>
                      <a:pPr marL="0" marR="0">
                        <a:lnSpc>
                          <a:spcPct val="107000"/>
                        </a:lnSpc>
                        <a:spcBef>
                          <a:spcPts val="395"/>
                        </a:spcBef>
                        <a:spcAft>
                          <a:spcPts val="395"/>
                        </a:spcAft>
                      </a:pPr>
                      <a:r>
                        <a:rPr lang="en-US" sz="1100" dirty="0">
                          <a:effectLst/>
                        </a:rPr>
                        <a:t> </a:t>
                      </a:r>
                      <a:endParaRPr lang="en-US" sz="1100" dirty="0">
                        <a:effectLst/>
                        <a:latin typeface="Calibri"/>
                        <a:ea typeface="Times New Roman"/>
                        <a:cs typeface="Times New Roman"/>
                      </a:endParaRPr>
                    </a:p>
                  </a:txBody>
                  <a:tcPr marL="137160" marR="137160" marT="0" marB="0"/>
                </a:tc>
                <a:tc>
                  <a:txBody>
                    <a:bodyPr/>
                    <a:lstStyle/>
                    <a:p>
                      <a:pPr marL="0" marR="0" algn="ctr">
                        <a:lnSpc>
                          <a:spcPct val="107000"/>
                        </a:lnSpc>
                        <a:spcBef>
                          <a:spcPts val="395"/>
                        </a:spcBef>
                        <a:spcAft>
                          <a:spcPts val="395"/>
                        </a:spcAft>
                      </a:pPr>
                      <a:r>
                        <a:rPr lang="en-US" sz="1100">
                          <a:effectLst/>
                        </a:rPr>
                        <a:t>Univariate</a:t>
                      </a:r>
                      <a:endParaRPr lang="en-US" sz="1100">
                        <a:effectLst/>
                        <a:latin typeface="Calibri"/>
                        <a:ea typeface="Times New Roman"/>
                        <a:cs typeface="Times New Roman"/>
                      </a:endParaRPr>
                    </a:p>
                  </a:txBody>
                  <a:tcPr marL="137160" marR="137160" marT="0" marB="0"/>
                </a:tc>
                <a:tc>
                  <a:txBody>
                    <a:bodyPr/>
                    <a:lstStyle/>
                    <a:p>
                      <a:pPr marL="0" marR="0" algn="ctr">
                        <a:lnSpc>
                          <a:spcPct val="107000"/>
                        </a:lnSpc>
                        <a:spcBef>
                          <a:spcPts val="395"/>
                        </a:spcBef>
                        <a:spcAft>
                          <a:spcPts val="395"/>
                        </a:spcAft>
                      </a:pPr>
                      <a:r>
                        <a:rPr lang="en-US" sz="1100">
                          <a:effectLst/>
                        </a:rPr>
                        <a:t>Control for distance</a:t>
                      </a:r>
                      <a:endParaRPr lang="en-US" sz="1100">
                        <a:effectLst/>
                        <a:latin typeface="Calibri"/>
                        <a:ea typeface="Times New Roman"/>
                        <a:cs typeface="Times New Roman"/>
                      </a:endParaRPr>
                    </a:p>
                  </a:txBody>
                  <a:tcPr marL="137160" marR="137160" marT="0" marB="0"/>
                </a:tc>
                <a:tc>
                  <a:txBody>
                    <a:bodyPr/>
                    <a:lstStyle/>
                    <a:p>
                      <a:pPr marL="0" marR="0" algn="ctr">
                        <a:lnSpc>
                          <a:spcPct val="107000"/>
                        </a:lnSpc>
                        <a:spcBef>
                          <a:spcPts val="395"/>
                        </a:spcBef>
                        <a:spcAft>
                          <a:spcPts val="395"/>
                        </a:spcAft>
                      </a:pPr>
                      <a:r>
                        <a:rPr lang="en-US" sz="1100">
                          <a:effectLst/>
                        </a:rPr>
                        <a:t>Control for geography</a:t>
                      </a:r>
                      <a:endParaRPr lang="en-US" sz="1100">
                        <a:effectLst/>
                        <a:latin typeface="Calibri"/>
                        <a:ea typeface="Times New Roman"/>
                        <a:cs typeface="Times New Roman"/>
                      </a:endParaRPr>
                    </a:p>
                  </a:txBody>
                  <a:tcPr marL="137160" marR="137160" marT="0" marB="0"/>
                </a:tc>
                <a:tc>
                  <a:txBody>
                    <a:bodyPr/>
                    <a:lstStyle/>
                    <a:p>
                      <a:pPr marL="0" marR="0" algn="ctr">
                        <a:lnSpc>
                          <a:spcPct val="107000"/>
                        </a:lnSpc>
                        <a:spcBef>
                          <a:spcPts val="395"/>
                        </a:spcBef>
                        <a:spcAft>
                          <a:spcPts val="395"/>
                        </a:spcAft>
                      </a:pPr>
                      <a:r>
                        <a:rPr lang="en-US" sz="1100">
                          <a:effectLst/>
                        </a:rPr>
                        <a:t>Control for initial income 1820</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600" b="1" dirty="0" smtClean="0">
                          <a:solidFill>
                            <a:srgbClr val="C00000"/>
                          </a:solidFill>
                          <a:effectLst/>
                        </a:rPr>
                        <a:t>F</a:t>
                      </a:r>
                      <a:r>
                        <a:rPr lang="en-US" sz="1200" b="1" dirty="0" smtClean="0">
                          <a:solidFill>
                            <a:srgbClr val="C00000"/>
                          </a:solidFill>
                          <a:effectLst/>
                        </a:rPr>
                        <a:t>ST</a:t>
                      </a:r>
                      <a:endParaRPr lang="en-US" sz="1600" b="1" dirty="0">
                        <a:solidFill>
                          <a:srgbClr val="C00000"/>
                        </a:solidFill>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600" b="1" dirty="0">
                          <a:solidFill>
                            <a:srgbClr val="C00000"/>
                          </a:solidFill>
                          <a:effectLst/>
                        </a:rPr>
                        <a:t>0.163</a:t>
                      </a:r>
                      <a:endParaRPr lang="en-US" sz="1600" b="1" dirty="0">
                        <a:solidFill>
                          <a:srgbClr val="C00000"/>
                        </a:solidFill>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600" b="1" dirty="0">
                          <a:solidFill>
                            <a:srgbClr val="C00000"/>
                          </a:solidFill>
                          <a:effectLst/>
                        </a:rPr>
                        <a:t>0.146</a:t>
                      </a:r>
                      <a:endParaRPr lang="en-US" sz="1600" b="1" dirty="0">
                        <a:solidFill>
                          <a:srgbClr val="C00000"/>
                        </a:solidFill>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600" b="1" dirty="0">
                          <a:solidFill>
                            <a:srgbClr val="C00000"/>
                          </a:solidFill>
                          <a:effectLst/>
                        </a:rPr>
                        <a:t>0.172</a:t>
                      </a:r>
                      <a:endParaRPr lang="en-US" sz="1600" b="1" dirty="0">
                        <a:solidFill>
                          <a:srgbClr val="C00000"/>
                        </a:solidFill>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600" b="1" dirty="0">
                          <a:solidFill>
                            <a:srgbClr val="C00000"/>
                          </a:solidFill>
                          <a:effectLst/>
                        </a:rPr>
                        <a:t>0.169</a:t>
                      </a:r>
                      <a:endParaRPr lang="en-US" sz="1600" b="1" dirty="0">
                        <a:solidFill>
                          <a:srgbClr val="C00000"/>
                        </a:solidFill>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600" b="1" dirty="0">
                          <a:solidFill>
                            <a:srgbClr val="C00000"/>
                          </a:solidFill>
                          <a:effectLst/>
                        </a:rPr>
                        <a:t>from France</a:t>
                      </a:r>
                      <a:endParaRPr lang="en-US" sz="1600" b="1" dirty="0">
                        <a:solidFill>
                          <a:srgbClr val="C00000"/>
                        </a:solidFill>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400" dirty="0" smtClean="0">
                          <a:solidFill>
                            <a:srgbClr val="C00000"/>
                          </a:solidFill>
                          <a:effectLst/>
                        </a:rPr>
                        <a:t>(</a:t>
                      </a:r>
                      <a:r>
                        <a:rPr lang="en-US" sz="1400" dirty="0">
                          <a:solidFill>
                            <a:srgbClr val="C00000"/>
                          </a:solidFill>
                          <a:effectLst/>
                        </a:rPr>
                        <a:t>3.54)***</a:t>
                      </a:r>
                      <a:endParaRPr lang="en-US" sz="1400" dirty="0">
                        <a:solidFill>
                          <a:srgbClr val="C00000"/>
                        </a:solidFill>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400" dirty="0">
                          <a:solidFill>
                            <a:srgbClr val="C00000"/>
                          </a:solidFill>
                          <a:effectLst/>
                        </a:rPr>
                        <a:t>(2.78)***</a:t>
                      </a:r>
                      <a:endParaRPr lang="en-US" sz="1400" dirty="0">
                        <a:solidFill>
                          <a:srgbClr val="C00000"/>
                        </a:solidFill>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400" dirty="0">
                          <a:solidFill>
                            <a:srgbClr val="C00000"/>
                          </a:solidFill>
                          <a:effectLst/>
                        </a:rPr>
                        <a:t>(2.45)**</a:t>
                      </a:r>
                      <a:endParaRPr lang="en-US" sz="1400" dirty="0">
                        <a:solidFill>
                          <a:srgbClr val="C00000"/>
                        </a:solidFill>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400" dirty="0">
                          <a:solidFill>
                            <a:srgbClr val="C00000"/>
                          </a:solidFill>
                          <a:effectLst/>
                        </a:rPr>
                        <a:t>(2.00)*</a:t>
                      </a:r>
                      <a:endParaRPr lang="en-US" sz="1400" dirty="0">
                        <a:solidFill>
                          <a:srgbClr val="C00000"/>
                        </a:solidFill>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Geodesic Distance to </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2.912</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1.502</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-13.592</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France</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(0.64)</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(0.11)</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(0.49)</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Absolute difference in </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-102.774</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-58.838</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latitudes, from France</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(0.90)</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(0.39)</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Absolute difference in </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dirty="0">
                          <a:effectLst/>
                        </a:rPr>
                        <a:t> </a:t>
                      </a:r>
                      <a:endParaRPr lang="en-US" sz="1100" dirty="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16.311</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167.189</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longitudes, from France</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(0.61)</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(0.63)</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1 for contiguity with </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-11.448</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-9.273</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France</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(1.11)</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(0.59)</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=1 if an island</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2.140</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2.412</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(0.13)</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(0.08)</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=1 if shares at least one </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12.621</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24.613</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sea or ocean with France</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(1.19)</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(1.39)</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Average elevation between</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31.605</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41.252</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countries to France</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(1.26)</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(1.34)</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Per capita income, 1820, </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-0.001</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from Maddison</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(0.02)</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Constant</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1,893.536</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1,891.221</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1,881.119</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1,865.035</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 </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(426.44)***</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49325" algn="dec"/>
                        </a:tabLst>
                      </a:pPr>
                      <a:r>
                        <a:rPr lang="en-US" sz="1100">
                          <a:effectLst/>
                        </a:rPr>
                        <a:t>(328.75)***</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993140" algn="dec"/>
                        </a:tabLst>
                      </a:pPr>
                      <a:r>
                        <a:rPr lang="en-US" sz="1100">
                          <a:effectLst/>
                        </a:rPr>
                        <a:t>(143.30)***</a:t>
                      </a:r>
                      <a:endParaRPr lang="en-US" sz="1100">
                        <a:effectLst/>
                        <a:latin typeface="Calibri"/>
                        <a:ea typeface="Times New Roman"/>
                        <a:cs typeface="Times New Roman"/>
                      </a:endParaRPr>
                    </a:p>
                  </a:txBody>
                  <a:tcPr marL="137160" marR="137160" marT="0" marB="0"/>
                </a:tc>
                <a:tc>
                  <a:txBody>
                    <a:bodyPr/>
                    <a:lstStyle/>
                    <a:p>
                      <a:pPr marL="0" marR="0">
                        <a:lnSpc>
                          <a:spcPct val="107000"/>
                        </a:lnSpc>
                        <a:spcBef>
                          <a:spcPts val="0"/>
                        </a:spcBef>
                        <a:spcAft>
                          <a:spcPts val="0"/>
                        </a:spcAft>
                        <a:tabLst>
                          <a:tab pos="1427480" algn="dec"/>
                        </a:tabLst>
                      </a:pPr>
                      <a:r>
                        <a:rPr lang="en-US" sz="1100">
                          <a:effectLst/>
                        </a:rPr>
                        <a:t>(38.24)***</a:t>
                      </a:r>
                      <a:endParaRPr lang="en-US" sz="1100">
                        <a:effectLst/>
                        <a:latin typeface="Calibri"/>
                        <a:ea typeface="Times New Roman"/>
                        <a:cs typeface="Times New Roman"/>
                      </a:endParaRPr>
                    </a:p>
                  </a:txBody>
                  <a:tcPr marL="137160" marR="137160" marT="0" marB="0"/>
                </a:tc>
              </a:tr>
              <a:tr h="0">
                <a:tc>
                  <a:txBody>
                    <a:bodyPr/>
                    <a:lstStyle/>
                    <a:p>
                      <a:pPr marL="0" marR="0">
                        <a:lnSpc>
                          <a:spcPct val="107000"/>
                        </a:lnSpc>
                        <a:spcBef>
                          <a:spcPts val="0"/>
                        </a:spcBef>
                        <a:spcAft>
                          <a:spcPts val="0"/>
                        </a:spcAft>
                      </a:pPr>
                      <a:r>
                        <a:rPr lang="en-US" sz="1100">
                          <a:effectLst/>
                        </a:rPr>
                        <a:t># of nations</a:t>
                      </a:r>
                      <a:endParaRPr lang="en-US" sz="1100">
                        <a:effectLst/>
                        <a:latin typeface="Calibri"/>
                        <a:ea typeface="Times New Roman"/>
                        <a:cs typeface="Times New Roman"/>
                      </a:endParaRPr>
                    </a:p>
                  </a:txBody>
                  <a:tcPr marL="137160" marR="137160" marT="0" marB="0"/>
                </a:tc>
                <a:tc>
                  <a:txBody>
                    <a:bodyPr/>
                    <a:lstStyle/>
                    <a:p>
                      <a:pPr marL="0" marR="0" algn="r">
                        <a:lnSpc>
                          <a:spcPct val="107000"/>
                        </a:lnSpc>
                        <a:spcBef>
                          <a:spcPts val="0"/>
                        </a:spcBef>
                        <a:spcAft>
                          <a:spcPts val="0"/>
                        </a:spcAft>
                      </a:pPr>
                      <a:r>
                        <a:rPr lang="en-US" sz="1100">
                          <a:effectLst/>
                        </a:rPr>
                        <a:t>36</a:t>
                      </a:r>
                      <a:endParaRPr lang="en-US" sz="1100">
                        <a:effectLst/>
                        <a:latin typeface="Calibri"/>
                        <a:ea typeface="Times New Roman"/>
                        <a:cs typeface="Times New Roman"/>
                      </a:endParaRPr>
                    </a:p>
                  </a:txBody>
                  <a:tcPr marL="137160" marR="137160" marT="0" marB="0"/>
                </a:tc>
                <a:tc>
                  <a:txBody>
                    <a:bodyPr/>
                    <a:lstStyle/>
                    <a:p>
                      <a:pPr marL="0" marR="108585" algn="r">
                        <a:lnSpc>
                          <a:spcPct val="107000"/>
                        </a:lnSpc>
                        <a:spcBef>
                          <a:spcPts val="0"/>
                        </a:spcBef>
                        <a:spcAft>
                          <a:spcPts val="0"/>
                        </a:spcAft>
                        <a:tabLst>
                          <a:tab pos="949325" algn="dec"/>
                        </a:tabLst>
                      </a:pPr>
                      <a:r>
                        <a:rPr lang="en-US" sz="1100">
                          <a:effectLst/>
                        </a:rPr>
                        <a:t>36</a:t>
                      </a:r>
                      <a:endParaRPr lang="en-US" sz="1100">
                        <a:effectLst/>
                        <a:latin typeface="Calibri"/>
                        <a:ea typeface="Times New Roman"/>
                        <a:cs typeface="Times New Roman"/>
                      </a:endParaRPr>
                    </a:p>
                  </a:txBody>
                  <a:tcPr marL="137160" marR="137160" marT="0" marB="0"/>
                </a:tc>
                <a:tc>
                  <a:txBody>
                    <a:bodyPr/>
                    <a:lstStyle/>
                    <a:p>
                      <a:pPr marL="0" marR="108585" algn="r">
                        <a:lnSpc>
                          <a:spcPct val="107000"/>
                        </a:lnSpc>
                        <a:spcBef>
                          <a:spcPts val="0"/>
                        </a:spcBef>
                        <a:spcAft>
                          <a:spcPts val="0"/>
                        </a:spcAft>
                        <a:tabLst>
                          <a:tab pos="993140" algn="dec"/>
                        </a:tabLst>
                      </a:pPr>
                      <a:r>
                        <a:rPr lang="en-US" sz="1100">
                          <a:effectLst/>
                        </a:rPr>
                        <a:t>36</a:t>
                      </a:r>
                      <a:endParaRPr lang="en-US" sz="1100">
                        <a:effectLst/>
                        <a:latin typeface="Calibri"/>
                        <a:ea typeface="Times New Roman"/>
                        <a:cs typeface="Times New Roman"/>
                      </a:endParaRPr>
                    </a:p>
                  </a:txBody>
                  <a:tcPr marL="137160" marR="137160" marT="0" marB="0"/>
                </a:tc>
                <a:tc>
                  <a:txBody>
                    <a:bodyPr/>
                    <a:lstStyle/>
                    <a:p>
                      <a:pPr marL="0" marR="108585" algn="r">
                        <a:lnSpc>
                          <a:spcPct val="107000"/>
                        </a:lnSpc>
                        <a:spcBef>
                          <a:spcPts val="0"/>
                        </a:spcBef>
                        <a:spcAft>
                          <a:spcPts val="0"/>
                        </a:spcAft>
                        <a:tabLst>
                          <a:tab pos="1427480" algn="dec"/>
                        </a:tabLst>
                      </a:pPr>
                      <a:r>
                        <a:rPr lang="en-US" sz="1100" dirty="0">
                          <a:effectLst/>
                        </a:rPr>
                        <a:t>26</a:t>
                      </a:r>
                      <a:endParaRPr lang="en-US" sz="1100" dirty="0">
                        <a:effectLst/>
                        <a:latin typeface="Calibri"/>
                        <a:ea typeface="Times New Roman"/>
                        <a:cs typeface="Times New Roman"/>
                      </a:endParaRPr>
                    </a:p>
                  </a:txBody>
                  <a:tcPr marL="137160" marR="137160" marT="0" marB="0"/>
                </a:tc>
              </a:tr>
            </a:tbl>
          </a:graphicData>
        </a:graphic>
      </p:graphicFrame>
      <p:sp>
        <p:nvSpPr>
          <p:cNvPr id="9" name="Rectangle 3"/>
          <p:cNvSpPr>
            <a:spLocks noChangeArrowheads="1"/>
          </p:cNvSpPr>
          <p:nvPr/>
        </p:nvSpPr>
        <p:spPr bwMode="auto">
          <a:xfrm>
            <a:off x="1514475" y="1709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427163" algn="dec"/>
              </a:tabLst>
              <a:defRPr>
                <a:solidFill>
                  <a:schemeClr val="tx1"/>
                </a:solidFill>
                <a:latin typeface="Arial" pitchFamily="34" charset="0"/>
                <a:cs typeface="Arial" pitchFamily="34" charset="0"/>
              </a:defRPr>
            </a:lvl1pPr>
            <a:lvl2pPr>
              <a:tabLst>
                <a:tab pos="1427163" algn="dec"/>
              </a:tabLst>
              <a:defRPr>
                <a:solidFill>
                  <a:schemeClr val="tx1"/>
                </a:solidFill>
                <a:latin typeface="Arial" pitchFamily="34" charset="0"/>
                <a:cs typeface="Arial" pitchFamily="34" charset="0"/>
              </a:defRPr>
            </a:lvl2pPr>
            <a:lvl3pPr>
              <a:tabLst>
                <a:tab pos="1427163" algn="dec"/>
              </a:tabLst>
              <a:defRPr>
                <a:solidFill>
                  <a:schemeClr val="tx1"/>
                </a:solidFill>
                <a:latin typeface="Arial" pitchFamily="34" charset="0"/>
                <a:cs typeface="Arial" pitchFamily="34" charset="0"/>
              </a:defRPr>
            </a:lvl3pPr>
            <a:lvl4pPr>
              <a:tabLst>
                <a:tab pos="1427163" algn="dec"/>
              </a:tabLst>
              <a:defRPr>
                <a:solidFill>
                  <a:schemeClr val="tx1"/>
                </a:solidFill>
                <a:latin typeface="Arial" pitchFamily="34" charset="0"/>
                <a:cs typeface="Arial" pitchFamily="34" charset="0"/>
              </a:defRPr>
            </a:lvl4pPr>
            <a:lvl5pPr>
              <a:tabLst>
                <a:tab pos="1427163" algn="dec"/>
              </a:tabLst>
              <a:defRPr>
                <a:solidFill>
                  <a:schemeClr val="tx1"/>
                </a:solidFill>
                <a:latin typeface="Arial" pitchFamily="34" charset="0"/>
                <a:cs typeface="Arial" pitchFamily="34" charset="0"/>
              </a:defRPr>
            </a:lvl5pPr>
            <a:lvl6pPr fontAlgn="base">
              <a:spcBef>
                <a:spcPct val="0"/>
              </a:spcBef>
              <a:spcAft>
                <a:spcPct val="0"/>
              </a:spcAft>
              <a:tabLst>
                <a:tab pos="1427163" algn="dec"/>
              </a:tabLst>
              <a:defRPr>
                <a:solidFill>
                  <a:schemeClr val="tx1"/>
                </a:solidFill>
                <a:latin typeface="Arial" pitchFamily="34" charset="0"/>
                <a:cs typeface="Arial" pitchFamily="34" charset="0"/>
              </a:defRPr>
            </a:lvl6pPr>
            <a:lvl7pPr fontAlgn="base">
              <a:spcBef>
                <a:spcPct val="0"/>
              </a:spcBef>
              <a:spcAft>
                <a:spcPct val="0"/>
              </a:spcAft>
              <a:tabLst>
                <a:tab pos="1427163" algn="dec"/>
              </a:tabLst>
              <a:defRPr>
                <a:solidFill>
                  <a:schemeClr val="tx1"/>
                </a:solidFill>
                <a:latin typeface="Arial" pitchFamily="34" charset="0"/>
                <a:cs typeface="Arial" pitchFamily="34" charset="0"/>
              </a:defRPr>
            </a:lvl7pPr>
            <a:lvl8pPr fontAlgn="base">
              <a:spcBef>
                <a:spcPct val="0"/>
              </a:spcBef>
              <a:spcAft>
                <a:spcPct val="0"/>
              </a:spcAft>
              <a:tabLst>
                <a:tab pos="1427163" algn="dec"/>
              </a:tabLst>
              <a:defRPr>
                <a:solidFill>
                  <a:schemeClr val="tx1"/>
                </a:solidFill>
                <a:latin typeface="Arial" pitchFamily="34" charset="0"/>
                <a:cs typeface="Arial" pitchFamily="34" charset="0"/>
              </a:defRPr>
            </a:lvl8pPr>
            <a:lvl9pPr fontAlgn="base">
              <a:spcBef>
                <a:spcPct val="0"/>
              </a:spcBef>
              <a:spcAft>
                <a:spcPct val="0"/>
              </a:spcAft>
              <a:tabLst>
                <a:tab pos="1427163"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427163" algn="dec"/>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45740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able Placeholder 3"/>
          <p:cNvPicPr>
            <a:picLocks noGrp="1" noChangeAspect="1"/>
          </p:cNvPicPr>
          <p:nvPr>
            <p:ph type="tbl" idx="1"/>
          </p:nvPr>
        </p:nvPicPr>
        <p:blipFill>
          <a:blip r:embed="rId2">
            <a:extLst>
              <a:ext uri="{28A0092B-C50C-407E-A947-70E740481C1C}">
                <a14:useLocalDpi xmlns:a14="http://schemas.microsoft.com/office/drawing/2010/main" val="0"/>
              </a:ext>
            </a:extLst>
          </a:blip>
          <a:stretch>
            <a:fillRect/>
          </a:stretch>
        </p:blipFill>
        <p:spPr>
          <a:xfrm>
            <a:off x="84513" y="152400"/>
            <a:ext cx="9052560" cy="6583680"/>
          </a:xfrm>
        </p:spPr>
      </p:pic>
    </p:spTree>
    <p:extLst>
      <p:ext uri="{BB962C8B-B14F-4D97-AF65-F5344CB8AC3E}">
        <p14:creationId xmlns:p14="http://schemas.microsoft.com/office/powerpoint/2010/main" val="1503092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798638"/>
          </a:xfrm>
        </p:spPr>
        <p:txBody>
          <a:bodyPr/>
          <a:lstStyle/>
          <a:p>
            <a:r>
              <a:rPr lang="en-US" sz="2800" b="1" dirty="0" smtClean="0">
                <a:solidFill>
                  <a:srgbClr val="002060"/>
                </a:solidFill>
              </a:rPr>
              <a:t/>
            </a:r>
            <a:br>
              <a:rPr lang="en-US" sz="2800" b="1" dirty="0" smtClean="0">
                <a:solidFill>
                  <a:srgbClr val="002060"/>
                </a:solidFill>
              </a:rPr>
            </a:br>
            <a:r>
              <a:rPr lang="en-US" sz="2800" b="1" dirty="0">
                <a:solidFill>
                  <a:srgbClr val="002060"/>
                </a:solidFill>
              </a:rPr>
              <a:t>Horserace France vs. England</a:t>
            </a:r>
            <a:br>
              <a:rPr lang="en-US" sz="2800" b="1" dirty="0">
                <a:solidFill>
                  <a:srgbClr val="002060"/>
                </a:solidFill>
              </a:rPr>
            </a:br>
            <a:r>
              <a:rPr lang="en-US" sz="2400" b="1" dirty="0">
                <a:solidFill>
                  <a:srgbClr val="002060"/>
                </a:solidFill>
              </a:rPr>
              <a:t>(Dependent variable: Fertility Transition </a:t>
            </a:r>
            <a:r>
              <a:rPr lang="en-US" sz="2400" b="1" dirty="0" smtClean="0">
                <a:solidFill>
                  <a:srgbClr val="002060"/>
                </a:solidFill>
              </a:rPr>
              <a:t>date)</a:t>
            </a:r>
            <a:r>
              <a:rPr lang="en-US" sz="2400" dirty="0"/>
              <a:t/>
            </a:r>
            <a:br>
              <a:rPr lang="en-US" sz="2400" dirty="0"/>
            </a:br>
            <a:endParaRPr lang="en-US" sz="24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04049271"/>
              </p:ext>
            </p:extLst>
          </p:nvPr>
        </p:nvGraphicFramePr>
        <p:xfrm>
          <a:off x="804863" y="914400"/>
          <a:ext cx="7534276" cy="5353558"/>
        </p:xfrm>
        <a:graphic>
          <a:graphicData uri="http://schemas.openxmlformats.org/drawingml/2006/table">
            <a:tbl>
              <a:tblPr>
                <a:tableStyleId>{5C22544A-7EE6-4342-B048-85BDC9FD1C3A}</a:tableStyleId>
              </a:tblPr>
              <a:tblGrid>
                <a:gridCol w="1846891"/>
                <a:gridCol w="1137477"/>
                <a:gridCol w="1137477"/>
                <a:gridCol w="1137477"/>
                <a:gridCol w="1137477"/>
                <a:gridCol w="1137477"/>
              </a:tblGrid>
              <a:tr h="1297174">
                <a:tc>
                  <a:txBody>
                    <a:bodyPr/>
                    <a:lstStyle/>
                    <a:p>
                      <a:pPr marL="17780" marR="0">
                        <a:lnSpc>
                          <a:spcPct val="107000"/>
                        </a:lnSpc>
                        <a:spcBef>
                          <a:spcPts val="395"/>
                        </a:spcBef>
                        <a:spcAft>
                          <a:spcPts val="395"/>
                        </a:spcAft>
                      </a:pPr>
                      <a:r>
                        <a:rPr lang="en-US" sz="1400" dirty="0">
                          <a:effectLst/>
                        </a:rPr>
                        <a:t> </a:t>
                      </a:r>
                      <a:endParaRPr lang="en-US" sz="1400" dirty="0">
                        <a:effectLst/>
                        <a:latin typeface="Calibri"/>
                        <a:ea typeface="Times New Roman"/>
                        <a:cs typeface="Times New Roman"/>
                      </a:endParaRPr>
                    </a:p>
                  </a:txBody>
                  <a:tcPr marT="0" marB="0"/>
                </a:tc>
                <a:tc>
                  <a:txBody>
                    <a:bodyPr/>
                    <a:lstStyle/>
                    <a:p>
                      <a:pPr marL="0" marR="0" algn="ctr">
                        <a:lnSpc>
                          <a:spcPct val="107000"/>
                        </a:lnSpc>
                        <a:spcBef>
                          <a:spcPts val="395"/>
                        </a:spcBef>
                        <a:spcAft>
                          <a:spcPts val="395"/>
                        </a:spcAft>
                      </a:pPr>
                      <a:r>
                        <a:rPr lang="en-US" sz="1400" dirty="0" err="1">
                          <a:effectLst/>
                        </a:rPr>
                        <a:t>Univariate</a:t>
                      </a:r>
                      <a:endParaRPr lang="en-US" sz="1400" dirty="0">
                        <a:effectLst/>
                        <a:latin typeface="Calibri"/>
                        <a:ea typeface="Times New Roman"/>
                        <a:cs typeface="Times New Roman"/>
                      </a:endParaRPr>
                    </a:p>
                  </a:txBody>
                  <a:tcPr marT="0" marB="0"/>
                </a:tc>
                <a:tc>
                  <a:txBody>
                    <a:bodyPr/>
                    <a:lstStyle/>
                    <a:p>
                      <a:pPr marL="0" marR="0" algn="ctr">
                        <a:lnSpc>
                          <a:spcPct val="107000"/>
                        </a:lnSpc>
                        <a:spcBef>
                          <a:spcPts val="395"/>
                        </a:spcBef>
                        <a:spcAft>
                          <a:spcPts val="395"/>
                        </a:spcAft>
                      </a:pPr>
                      <a:r>
                        <a:rPr lang="en-US" sz="1400" dirty="0">
                          <a:effectLst/>
                        </a:rPr>
                        <a:t>Control for distance</a:t>
                      </a:r>
                      <a:endParaRPr lang="en-US" sz="1400" dirty="0">
                        <a:effectLst/>
                        <a:latin typeface="Calibri"/>
                        <a:ea typeface="Times New Roman"/>
                        <a:cs typeface="Times New Roman"/>
                      </a:endParaRPr>
                    </a:p>
                  </a:txBody>
                  <a:tcPr marT="0" marB="0"/>
                </a:tc>
                <a:tc>
                  <a:txBody>
                    <a:bodyPr/>
                    <a:lstStyle/>
                    <a:p>
                      <a:pPr marL="0" marR="0" algn="ctr">
                        <a:lnSpc>
                          <a:spcPct val="107000"/>
                        </a:lnSpc>
                        <a:spcBef>
                          <a:spcPts val="395"/>
                        </a:spcBef>
                        <a:spcAft>
                          <a:spcPts val="395"/>
                        </a:spcAft>
                      </a:pPr>
                      <a:r>
                        <a:rPr lang="en-US" sz="1400" dirty="0">
                          <a:effectLst/>
                        </a:rPr>
                        <a:t>Horserace, simple</a:t>
                      </a:r>
                      <a:endParaRPr lang="en-US" sz="1400" dirty="0">
                        <a:effectLst/>
                        <a:latin typeface="Calibri"/>
                        <a:ea typeface="Times New Roman"/>
                        <a:cs typeface="Times New Roman"/>
                      </a:endParaRPr>
                    </a:p>
                  </a:txBody>
                  <a:tcPr marT="0" marB="0"/>
                </a:tc>
                <a:tc>
                  <a:txBody>
                    <a:bodyPr/>
                    <a:lstStyle/>
                    <a:p>
                      <a:pPr marL="0" marR="80010" algn="ctr">
                        <a:lnSpc>
                          <a:spcPct val="107000"/>
                        </a:lnSpc>
                        <a:spcBef>
                          <a:spcPts val="395"/>
                        </a:spcBef>
                        <a:spcAft>
                          <a:spcPts val="395"/>
                        </a:spcAft>
                      </a:pPr>
                      <a:r>
                        <a:rPr lang="en-US" sz="1400" dirty="0">
                          <a:effectLst/>
                        </a:rPr>
                        <a:t>Horserace, all </a:t>
                      </a:r>
                      <a:r>
                        <a:rPr lang="en-US" sz="1400" dirty="0" smtClean="0">
                          <a:effectLst/>
                        </a:rPr>
                        <a:t>geo. controls</a:t>
                      </a:r>
                      <a:endParaRPr lang="en-US" sz="1400" dirty="0">
                        <a:effectLst/>
                        <a:latin typeface="Calibri"/>
                        <a:ea typeface="Times New Roman"/>
                        <a:cs typeface="Times New Roman"/>
                      </a:endParaRPr>
                    </a:p>
                  </a:txBody>
                  <a:tcPr marT="0" marB="0"/>
                </a:tc>
                <a:tc>
                  <a:txBody>
                    <a:bodyPr/>
                    <a:lstStyle/>
                    <a:p>
                      <a:pPr marL="0" marR="74295" algn="ctr">
                        <a:lnSpc>
                          <a:spcPct val="107000"/>
                        </a:lnSpc>
                        <a:spcBef>
                          <a:spcPts val="395"/>
                        </a:spcBef>
                        <a:spcAft>
                          <a:spcPts val="395"/>
                        </a:spcAft>
                      </a:pPr>
                      <a:r>
                        <a:rPr lang="en-US" sz="1400" dirty="0">
                          <a:effectLst/>
                        </a:rPr>
                        <a:t>Horserace, all controls </a:t>
                      </a:r>
                      <a:r>
                        <a:rPr lang="en-US" sz="1400" dirty="0" smtClean="0">
                          <a:effectLst/>
                        </a:rPr>
                        <a:t>+ </a:t>
                      </a:r>
                      <a:r>
                        <a:rPr lang="en-US" sz="1400" dirty="0">
                          <a:effectLst/>
                        </a:rPr>
                        <a:t>income 1820</a:t>
                      </a:r>
                      <a:endParaRPr lang="en-US" sz="1400" dirty="0">
                        <a:effectLst/>
                        <a:latin typeface="Calibri"/>
                        <a:ea typeface="Times New Roman"/>
                        <a:cs typeface="Times New Roman"/>
                      </a:endParaRPr>
                    </a:p>
                  </a:txBody>
                  <a:tcPr marT="0" marB="0"/>
                </a:tc>
              </a:tr>
              <a:tr h="303026">
                <a:tc>
                  <a:txBody>
                    <a:bodyPr/>
                    <a:lstStyle/>
                    <a:p>
                      <a:pPr marL="17780" marR="0">
                        <a:lnSpc>
                          <a:spcPct val="107000"/>
                        </a:lnSpc>
                        <a:spcBef>
                          <a:spcPts val="0"/>
                        </a:spcBef>
                        <a:spcAft>
                          <a:spcPts val="0"/>
                        </a:spcAft>
                      </a:pPr>
                      <a:r>
                        <a:rPr lang="en-US" sz="1600" b="1" dirty="0" smtClean="0">
                          <a:solidFill>
                            <a:srgbClr val="002060"/>
                          </a:solidFill>
                          <a:effectLst/>
                        </a:rPr>
                        <a:t>F</a:t>
                      </a:r>
                      <a:r>
                        <a:rPr lang="en-US" sz="1400" b="1" dirty="0" smtClean="0">
                          <a:solidFill>
                            <a:srgbClr val="002060"/>
                          </a:solidFill>
                          <a:effectLst/>
                        </a:rPr>
                        <a:t>ST</a:t>
                      </a:r>
                      <a:endParaRPr lang="en-US" sz="1400" b="1" dirty="0">
                        <a:solidFill>
                          <a:srgbClr val="00206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600" b="1" dirty="0">
                          <a:solidFill>
                            <a:srgbClr val="002060"/>
                          </a:solidFill>
                          <a:effectLst/>
                        </a:rPr>
                        <a:t>0.163</a:t>
                      </a:r>
                      <a:endParaRPr lang="en-US" sz="1600" b="1" dirty="0">
                        <a:solidFill>
                          <a:srgbClr val="00206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600" b="1" dirty="0">
                          <a:solidFill>
                            <a:srgbClr val="002060"/>
                          </a:solidFill>
                          <a:effectLst/>
                        </a:rPr>
                        <a:t>0.044</a:t>
                      </a:r>
                      <a:endParaRPr lang="en-US" sz="1600" b="1" dirty="0">
                        <a:solidFill>
                          <a:srgbClr val="00206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600" b="1" dirty="0">
                          <a:solidFill>
                            <a:srgbClr val="002060"/>
                          </a:solidFill>
                          <a:effectLst/>
                        </a:rPr>
                        <a:t>-0.131</a:t>
                      </a:r>
                      <a:endParaRPr lang="en-US" sz="1600" b="1" dirty="0">
                        <a:solidFill>
                          <a:srgbClr val="002060"/>
                        </a:solidFill>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600" b="1" dirty="0">
                          <a:solidFill>
                            <a:srgbClr val="002060"/>
                          </a:solidFill>
                          <a:effectLst/>
                        </a:rPr>
                        <a:t>-0.236</a:t>
                      </a:r>
                      <a:endParaRPr lang="en-US" sz="1600" b="1" dirty="0">
                        <a:solidFill>
                          <a:srgbClr val="002060"/>
                        </a:solidFill>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600" b="1" dirty="0">
                          <a:solidFill>
                            <a:srgbClr val="002060"/>
                          </a:solidFill>
                          <a:effectLst/>
                        </a:rPr>
                        <a:t>-0.344</a:t>
                      </a:r>
                      <a:endParaRPr lang="en-US" sz="1600" b="1" dirty="0">
                        <a:solidFill>
                          <a:srgbClr val="002060"/>
                        </a:solidFill>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600" b="1" dirty="0">
                          <a:solidFill>
                            <a:srgbClr val="002060"/>
                          </a:solidFill>
                          <a:effectLst/>
                        </a:rPr>
                        <a:t>from England</a:t>
                      </a:r>
                      <a:endParaRPr lang="en-US" sz="1600" b="1" dirty="0">
                        <a:solidFill>
                          <a:srgbClr val="00206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600" b="1" dirty="0">
                          <a:solidFill>
                            <a:srgbClr val="002060"/>
                          </a:solidFill>
                          <a:effectLst/>
                        </a:rPr>
                        <a:t>(1.77)*</a:t>
                      </a:r>
                      <a:endParaRPr lang="en-US" sz="1600" b="1" dirty="0">
                        <a:solidFill>
                          <a:srgbClr val="00206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600" b="1" dirty="0">
                          <a:solidFill>
                            <a:srgbClr val="002060"/>
                          </a:solidFill>
                          <a:effectLst/>
                        </a:rPr>
                        <a:t>(0.30)</a:t>
                      </a:r>
                      <a:endParaRPr lang="en-US" sz="1600" b="1" dirty="0">
                        <a:solidFill>
                          <a:srgbClr val="00206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600" b="1" dirty="0">
                          <a:solidFill>
                            <a:srgbClr val="002060"/>
                          </a:solidFill>
                          <a:effectLst/>
                        </a:rPr>
                        <a:t>(0.89)</a:t>
                      </a:r>
                      <a:endParaRPr lang="en-US" sz="1600" b="1" dirty="0">
                        <a:solidFill>
                          <a:srgbClr val="002060"/>
                        </a:solidFill>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600" b="1" dirty="0">
                          <a:solidFill>
                            <a:srgbClr val="002060"/>
                          </a:solidFill>
                          <a:effectLst/>
                        </a:rPr>
                        <a:t>(1.14)</a:t>
                      </a:r>
                      <a:endParaRPr lang="en-US" sz="1600" b="1" dirty="0">
                        <a:solidFill>
                          <a:srgbClr val="002060"/>
                        </a:solidFill>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600" b="1" dirty="0">
                          <a:solidFill>
                            <a:srgbClr val="002060"/>
                          </a:solidFill>
                          <a:effectLst/>
                        </a:rPr>
                        <a:t>(1.05)</a:t>
                      </a:r>
                      <a:endParaRPr lang="en-US" sz="1600" b="1" dirty="0">
                        <a:solidFill>
                          <a:srgbClr val="002060"/>
                        </a:solidFill>
                        <a:effectLst/>
                        <a:latin typeface="Calibri"/>
                        <a:ea typeface="Times New Roman"/>
                        <a:cs typeface="Times New Roman"/>
                      </a:endParaRPr>
                    </a:p>
                  </a:txBody>
                  <a:tcPr marT="0" marB="0"/>
                </a:tc>
              </a:tr>
              <a:tr h="510953">
                <a:tc>
                  <a:txBody>
                    <a:bodyPr/>
                    <a:lstStyle/>
                    <a:p>
                      <a:pPr marL="17780" marR="0">
                        <a:lnSpc>
                          <a:spcPct val="107000"/>
                        </a:lnSpc>
                        <a:spcBef>
                          <a:spcPts val="0"/>
                        </a:spcBef>
                        <a:spcAft>
                          <a:spcPts val="0"/>
                        </a:spcAft>
                      </a:pPr>
                      <a:endParaRPr lang="en-US" sz="1600" b="1" dirty="0" smtClean="0">
                        <a:solidFill>
                          <a:srgbClr val="C00000"/>
                        </a:solidFill>
                        <a:effectLst/>
                      </a:endParaRPr>
                    </a:p>
                    <a:p>
                      <a:pPr marL="17780" marR="0">
                        <a:lnSpc>
                          <a:spcPct val="107000"/>
                        </a:lnSpc>
                        <a:spcBef>
                          <a:spcPts val="0"/>
                        </a:spcBef>
                        <a:spcAft>
                          <a:spcPts val="0"/>
                        </a:spcAft>
                      </a:pPr>
                      <a:r>
                        <a:rPr lang="en-US" sz="1600" b="1" dirty="0" smtClean="0">
                          <a:solidFill>
                            <a:srgbClr val="C00000"/>
                          </a:solidFill>
                          <a:effectLst/>
                        </a:rPr>
                        <a:t>F</a:t>
                      </a:r>
                      <a:r>
                        <a:rPr lang="en-US" sz="1400" b="1" dirty="0" smtClean="0">
                          <a:solidFill>
                            <a:srgbClr val="C00000"/>
                          </a:solidFill>
                          <a:effectLst/>
                        </a:rPr>
                        <a:t>ST</a:t>
                      </a:r>
                      <a:endParaRPr lang="en-US" sz="1400" b="1" dirty="0">
                        <a:solidFill>
                          <a:srgbClr val="C0000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600" b="1" dirty="0">
                          <a:solidFill>
                            <a:srgbClr val="C00000"/>
                          </a:solidFill>
                          <a:effectLst/>
                        </a:rPr>
                        <a:t> </a:t>
                      </a:r>
                      <a:endParaRPr lang="en-US" sz="1600" b="1" dirty="0">
                        <a:solidFill>
                          <a:srgbClr val="C0000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600" b="1" dirty="0">
                          <a:solidFill>
                            <a:srgbClr val="C00000"/>
                          </a:solidFill>
                          <a:effectLst/>
                        </a:rPr>
                        <a:t> </a:t>
                      </a:r>
                      <a:endParaRPr lang="en-US" sz="1600" b="1" dirty="0">
                        <a:solidFill>
                          <a:srgbClr val="C0000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endParaRPr lang="en-US" sz="1600" b="1" dirty="0" smtClean="0">
                        <a:solidFill>
                          <a:srgbClr val="C00000"/>
                        </a:solidFill>
                        <a:effectLst/>
                      </a:endParaRPr>
                    </a:p>
                    <a:p>
                      <a:pPr marL="0" marR="0">
                        <a:lnSpc>
                          <a:spcPct val="107000"/>
                        </a:lnSpc>
                        <a:spcBef>
                          <a:spcPts val="0"/>
                        </a:spcBef>
                        <a:spcAft>
                          <a:spcPts val="0"/>
                        </a:spcAft>
                        <a:tabLst>
                          <a:tab pos="819150" algn="dec"/>
                        </a:tabLst>
                      </a:pPr>
                      <a:r>
                        <a:rPr lang="en-US" sz="1600" b="1" dirty="0" smtClean="0">
                          <a:solidFill>
                            <a:srgbClr val="C00000"/>
                          </a:solidFill>
                          <a:effectLst/>
                        </a:rPr>
                        <a:t>0.177</a:t>
                      </a:r>
                      <a:endParaRPr lang="en-US" sz="1600" b="1" dirty="0">
                        <a:solidFill>
                          <a:srgbClr val="C00000"/>
                        </a:solidFill>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endParaRPr lang="en-US" sz="1600" b="1" dirty="0" smtClean="0">
                        <a:solidFill>
                          <a:srgbClr val="C00000"/>
                        </a:solidFill>
                        <a:effectLst/>
                      </a:endParaRPr>
                    </a:p>
                    <a:p>
                      <a:pPr marL="0" marR="80010">
                        <a:lnSpc>
                          <a:spcPct val="107000"/>
                        </a:lnSpc>
                        <a:spcBef>
                          <a:spcPts val="0"/>
                        </a:spcBef>
                        <a:spcAft>
                          <a:spcPts val="0"/>
                        </a:spcAft>
                        <a:tabLst>
                          <a:tab pos="1383665" algn="dec"/>
                        </a:tabLst>
                      </a:pPr>
                      <a:r>
                        <a:rPr lang="en-US" sz="1600" b="1" dirty="0" smtClean="0">
                          <a:solidFill>
                            <a:srgbClr val="C00000"/>
                          </a:solidFill>
                          <a:effectLst/>
                        </a:rPr>
                        <a:t>0.225</a:t>
                      </a:r>
                      <a:endParaRPr lang="en-US" sz="1600" b="1" dirty="0">
                        <a:solidFill>
                          <a:srgbClr val="C00000"/>
                        </a:solidFill>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endParaRPr lang="en-US" sz="1600" b="1" dirty="0" smtClean="0">
                        <a:solidFill>
                          <a:srgbClr val="C00000"/>
                        </a:solidFill>
                        <a:effectLst/>
                      </a:endParaRPr>
                    </a:p>
                    <a:p>
                      <a:pPr marL="0" marR="74295">
                        <a:lnSpc>
                          <a:spcPct val="107000"/>
                        </a:lnSpc>
                        <a:spcBef>
                          <a:spcPts val="0"/>
                        </a:spcBef>
                        <a:spcAft>
                          <a:spcPts val="0"/>
                        </a:spcAft>
                        <a:tabLst>
                          <a:tab pos="1079500" algn="dec"/>
                        </a:tabLst>
                      </a:pPr>
                      <a:r>
                        <a:rPr lang="en-US" sz="1600" b="1" dirty="0" smtClean="0">
                          <a:solidFill>
                            <a:srgbClr val="C00000"/>
                          </a:solidFill>
                          <a:effectLst/>
                        </a:rPr>
                        <a:t>0.211</a:t>
                      </a:r>
                      <a:endParaRPr lang="en-US" sz="1600" b="1" dirty="0">
                        <a:solidFill>
                          <a:srgbClr val="C00000"/>
                        </a:solidFill>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600" b="1" dirty="0">
                          <a:solidFill>
                            <a:srgbClr val="C00000"/>
                          </a:solidFill>
                          <a:effectLst/>
                        </a:rPr>
                        <a:t>from France</a:t>
                      </a:r>
                      <a:endParaRPr lang="en-US" sz="1600" b="1" dirty="0">
                        <a:solidFill>
                          <a:srgbClr val="C0000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600" b="1" dirty="0">
                          <a:solidFill>
                            <a:srgbClr val="C00000"/>
                          </a:solidFill>
                          <a:effectLst/>
                        </a:rPr>
                        <a:t> </a:t>
                      </a:r>
                      <a:endParaRPr lang="en-US" sz="1600" b="1" dirty="0">
                        <a:solidFill>
                          <a:srgbClr val="C0000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600" b="1" dirty="0">
                          <a:solidFill>
                            <a:srgbClr val="C00000"/>
                          </a:solidFill>
                          <a:effectLst/>
                        </a:rPr>
                        <a:t> </a:t>
                      </a:r>
                      <a:endParaRPr lang="en-US" sz="1600" b="1" dirty="0">
                        <a:solidFill>
                          <a:srgbClr val="C00000"/>
                        </a:solidFill>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600" b="1" dirty="0">
                          <a:solidFill>
                            <a:srgbClr val="C00000"/>
                          </a:solidFill>
                          <a:effectLst/>
                        </a:rPr>
                        <a:t>(3.01)***</a:t>
                      </a:r>
                      <a:endParaRPr lang="en-US" sz="1600" b="1" dirty="0">
                        <a:solidFill>
                          <a:srgbClr val="C00000"/>
                        </a:solidFill>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600" b="1" dirty="0">
                          <a:solidFill>
                            <a:srgbClr val="C00000"/>
                          </a:solidFill>
                          <a:effectLst/>
                        </a:rPr>
                        <a:t>(2.77)**</a:t>
                      </a:r>
                      <a:endParaRPr lang="en-US" sz="1600" b="1" dirty="0">
                        <a:solidFill>
                          <a:srgbClr val="C00000"/>
                        </a:solidFill>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600" b="1" dirty="0">
                          <a:solidFill>
                            <a:srgbClr val="C00000"/>
                          </a:solidFill>
                          <a:effectLst/>
                        </a:rPr>
                        <a:t>(1.87)*</a:t>
                      </a:r>
                      <a:endParaRPr lang="en-US" sz="1600" b="1" dirty="0">
                        <a:solidFill>
                          <a:srgbClr val="C00000"/>
                        </a:solidFill>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endParaRPr lang="en-US" sz="1400" dirty="0" smtClean="0">
                        <a:effectLst/>
                      </a:endParaRPr>
                    </a:p>
                    <a:p>
                      <a:pPr marL="17780" marR="0">
                        <a:lnSpc>
                          <a:spcPct val="107000"/>
                        </a:lnSpc>
                        <a:spcBef>
                          <a:spcPts val="0"/>
                        </a:spcBef>
                        <a:spcAft>
                          <a:spcPts val="0"/>
                        </a:spcAft>
                      </a:pPr>
                      <a:r>
                        <a:rPr lang="en-US" sz="1400" dirty="0" smtClean="0">
                          <a:effectLst/>
                        </a:rPr>
                        <a:t>Geodesic Distance </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dirty="0">
                          <a:effectLst/>
                        </a:rPr>
                        <a:t> </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endParaRPr lang="en-US" sz="1400" dirty="0" smtClean="0">
                        <a:effectLst/>
                      </a:endParaRPr>
                    </a:p>
                    <a:p>
                      <a:pPr marL="0" marR="0">
                        <a:lnSpc>
                          <a:spcPct val="107000"/>
                        </a:lnSpc>
                        <a:spcBef>
                          <a:spcPts val="0"/>
                        </a:spcBef>
                        <a:spcAft>
                          <a:spcPts val="0"/>
                        </a:spcAft>
                        <a:tabLst>
                          <a:tab pos="949325" algn="dec"/>
                        </a:tabLst>
                      </a:pPr>
                      <a:r>
                        <a:rPr lang="en-US" sz="1400" dirty="0" smtClean="0">
                          <a:effectLst/>
                        </a:rPr>
                        <a:t>7.488</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endParaRPr lang="en-US" sz="1400" dirty="0" smtClean="0">
                        <a:effectLst/>
                      </a:endParaRPr>
                    </a:p>
                    <a:p>
                      <a:pPr marL="0" marR="0">
                        <a:lnSpc>
                          <a:spcPct val="107000"/>
                        </a:lnSpc>
                        <a:spcBef>
                          <a:spcPts val="0"/>
                        </a:spcBef>
                        <a:spcAft>
                          <a:spcPts val="0"/>
                        </a:spcAft>
                        <a:tabLst>
                          <a:tab pos="819150" algn="dec"/>
                        </a:tabLst>
                      </a:pPr>
                      <a:r>
                        <a:rPr lang="en-US" sz="1400" dirty="0" smtClean="0">
                          <a:effectLst/>
                        </a:rPr>
                        <a:t>18.444</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endParaRPr lang="en-US" sz="1400" dirty="0" smtClean="0">
                        <a:effectLst/>
                      </a:endParaRPr>
                    </a:p>
                    <a:p>
                      <a:pPr marL="0" marR="80010">
                        <a:lnSpc>
                          <a:spcPct val="107000"/>
                        </a:lnSpc>
                        <a:spcBef>
                          <a:spcPts val="0"/>
                        </a:spcBef>
                        <a:spcAft>
                          <a:spcPts val="0"/>
                        </a:spcAft>
                        <a:tabLst>
                          <a:tab pos="1383665" algn="dec"/>
                        </a:tabLst>
                      </a:pPr>
                      <a:r>
                        <a:rPr lang="en-US" sz="1400" dirty="0" smtClean="0">
                          <a:effectLst/>
                        </a:rPr>
                        <a:t>94.460</a:t>
                      </a:r>
                      <a:endParaRPr lang="en-US" sz="1400" dirty="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endParaRPr lang="en-US" sz="1400" dirty="0" smtClean="0">
                        <a:effectLst/>
                      </a:endParaRPr>
                    </a:p>
                    <a:p>
                      <a:pPr marL="0" marR="74295">
                        <a:lnSpc>
                          <a:spcPct val="107000"/>
                        </a:lnSpc>
                        <a:spcBef>
                          <a:spcPts val="0"/>
                        </a:spcBef>
                        <a:spcAft>
                          <a:spcPts val="0"/>
                        </a:spcAft>
                        <a:tabLst>
                          <a:tab pos="1079500" algn="dec"/>
                        </a:tabLst>
                      </a:pPr>
                      <a:r>
                        <a:rPr lang="en-US" sz="1400" dirty="0" smtClean="0">
                          <a:effectLst/>
                        </a:rPr>
                        <a:t>67.167</a:t>
                      </a:r>
                      <a:endParaRPr lang="en-US" sz="1400" dirty="0">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400" dirty="0">
                          <a:effectLst/>
                        </a:rPr>
                        <a:t>from England</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dirty="0">
                          <a:effectLst/>
                        </a:rPr>
                        <a:t> </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400">
                          <a:effectLst/>
                        </a:rPr>
                        <a:t>(1.01)</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400" dirty="0">
                          <a:effectLst/>
                        </a:rPr>
                        <a:t>(1.27)</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400" dirty="0">
                          <a:effectLst/>
                        </a:rPr>
                        <a:t>(2.01)*</a:t>
                      </a:r>
                      <a:endParaRPr lang="en-US" sz="1400" dirty="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400">
                          <a:effectLst/>
                        </a:rPr>
                        <a:t>(0.77)</a:t>
                      </a:r>
                      <a:endParaRPr lang="en-US" sz="1400">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400">
                          <a:effectLst/>
                        </a:rPr>
                        <a:t>Geodesic Distance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dirty="0">
                          <a:effectLst/>
                        </a:rPr>
                        <a:t> </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400">
                          <a:effectLst/>
                        </a:rPr>
                        <a:t>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400" dirty="0">
                          <a:effectLst/>
                        </a:rPr>
                        <a:t>-10.546</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400">
                          <a:effectLst/>
                        </a:rPr>
                        <a:t>-73.446</a:t>
                      </a:r>
                      <a:endParaRPr lang="en-US" sz="140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400" dirty="0">
                          <a:effectLst/>
                        </a:rPr>
                        <a:t>-76.655</a:t>
                      </a:r>
                      <a:endParaRPr lang="en-US" sz="1400" dirty="0">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400">
                          <a:effectLst/>
                        </a:rPr>
                        <a:t>from France</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a:effectLst/>
                        </a:rPr>
                        <a:t>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400">
                          <a:effectLst/>
                        </a:rPr>
                        <a:t>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400" dirty="0">
                          <a:effectLst/>
                        </a:rPr>
                        <a:t>(0.81)</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400">
                          <a:effectLst/>
                        </a:rPr>
                        <a:t>(1.53)</a:t>
                      </a:r>
                      <a:endParaRPr lang="en-US" sz="140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400" dirty="0">
                          <a:effectLst/>
                        </a:rPr>
                        <a:t>(1.13)</a:t>
                      </a:r>
                      <a:endParaRPr lang="en-US" sz="1400" dirty="0">
                        <a:effectLst/>
                        <a:latin typeface="Calibri"/>
                        <a:ea typeface="Times New Roman"/>
                        <a:cs typeface="Times New Roman"/>
                      </a:endParaRPr>
                    </a:p>
                  </a:txBody>
                  <a:tcPr marT="0" marB="0"/>
                </a:tc>
              </a:tr>
              <a:tr h="510953">
                <a:tc>
                  <a:txBody>
                    <a:bodyPr/>
                    <a:lstStyle/>
                    <a:p>
                      <a:pPr marL="17780" marR="0">
                        <a:lnSpc>
                          <a:spcPct val="107000"/>
                        </a:lnSpc>
                        <a:spcBef>
                          <a:spcPts val="0"/>
                        </a:spcBef>
                        <a:spcAft>
                          <a:spcPts val="0"/>
                        </a:spcAft>
                      </a:pPr>
                      <a:r>
                        <a:rPr lang="en-US" sz="1400">
                          <a:effectLst/>
                        </a:rPr>
                        <a:t>Per capita income, 1820,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a:effectLst/>
                        </a:rPr>
                        <a:t>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400" dirty="0">
                          <a:effectLst/>
                        </a:rPr>
                        <a:t> </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400" dirty="0">
                          <a:effectLst/>
                        </a:rPr>
                        <a:t> </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400">
                          <a:effectLst/>
                        </a:rPr>
                        <a:t> </a:t>
                      </a:r>
                      <a:endParaRPr lang="en-US" sz="140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400" dirty="0">
                          <a:effectLst/>
                        </a:rPr>
                        <a:t>-0.008</a:t>
                      </a:r>
                      <a:endParaRPr lang="en-US" sz="1400" dirty="0">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400">
                          <a:effectLst/>
                        </a:rPr>
                        <a:t>from Maddison</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a:effectLst/>
                        </a:rPr>
                        <a:t>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400">
                          <a:effectLst/>
                        </a:rPr>
                        <a:t>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400" dirty="0">
                          <a:effectLst/>
                        </a:rPr>
                        <a:t> </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400">
                          <a:effectLst/>
                        </a:rPr>
                        <a:t> </a:t>
                      </a:r>
                      <a:endParaRPr lang="en-US" sz="140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400" dirty="0">
                          <a:effectLst/>
                        </a:rPr>
                        <a:t>(0.14)</a:t>
                      </a:r>
                      <a:endParaRPr lang="en-US" sz="1400" dirty="0">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400">
                          <a:effectLst/>
                        </a:rPr>
                        <a:t>Constant</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a:effectLst/>
                        </a:rPr>
                        <a:t>1,896.270</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400">
                          <a:effectLst/>
                        </a:rPr>
                        <a:t>1,893.332</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400" dirty="0">
                          <a:effectLst/>
                        </a:rPr>
                        <a:t>1,889.430</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400">
                          <a:effectLst/>
                        </a:rPr>
                        <a:t>1,885.589</a:t>
                      </a:r>
                      <a:endParaRPr lang="en-US" sz="140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400" dirty="0">
                          <a:effectLst/>
                        </a:rPr>
                        <a:t>1,890.393</a:t>
                      </a:r>
                      <a:endParaRPr lang="en-US" sz="1400" dirty="0">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400">
                          <a:effectLst/>
                        </a:rPr>
                        <a:t> </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a:effectLst/>
                        </a:rPr>
                        <a:t>(323.18)***</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400">
                          <a:effectLst/>
                        </a:rPr>
                        <a:t>(289.02)***</a:t>
                      </a:r>
                      <a:endParaRPr lang="en-US" sz="140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400" dirty="0">
                          <a:effectLst/>
                        </a:rPr>
                        <a:t>(311.11)***</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400">
                          <a:effectLst/>
                        </a:rPr>
                        <a:t>(82.78)***</a:t>
                      </a:r>
                      <a:endParaRPr lang="en-US" sz="140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400" dirty="0">
                          <a:effectLst/>
                        </a:rPr>
                        <a:t>(15.86)***</a:t>
                      </a:r>
                      <a:endParaRPr lang="en-US" sz="1400" dirty="0">
                        <a:effectLst/>
                        <a:latin typeface="Calibri"/>
                        <a:ea typeface="Times New Roman"/>
                        <a:cs typeface="Times New Roman"/>
                      </a:endParaRPr>
                    </a:p>
                  </a:txBody>
                  <a:tcPr marT="0" marB="0"/>
                </a:tc>
              </a:tr>
              <a:tr h="248879">
                <a:tc>
                  <a:txBody>
                    <a:bodyPr/>
                    <a:lstStyle/>
                    <a:p>
                      <a:pPr marL="17780" marR="0">
                        <a:lnSpc>
                          <a:spcPct val="107000"/>
                        </a:lnSpc>
                        <a:spcBef>
                          <a:spcPts val="0"/>
                        </a:spcBef>
                        <a:spcAft>
                          <a:spcPts val="0"/>
                        </a:spcAft>
                      </a:pPr>
                      <a:r>
                        <a:rPr lang="en-US" sz="1400" dirty="0">
                          <a:effectLst/>
                        </a:rPr>
                        <a:t># of countries</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601980" algn="dec"/>
                        </a:tabLst>
                      </a:pPr>
                      <a:r>
                        <a:rPr lang="en-US" sz="1400" dirty="0">
                          <a:effectLst/>
                        </a:rPr>
                        <a:t>36</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949325" algn="dec"/>
                        </a:tabLst>
                      </a:pPr>
                      <a:r>
                        <a:rPr lang="en-US" sz="1400" dirty="0">
                          <a:effectLst/>
                        </a:rPr>
                        <a:t>36</a:t>
                      </a:r>
                      <a:endParaRPr lang="en-US" sz="1400" dirty="0">
                        <a:effectLst/>
                        <a:latin typeface="Calibri"/>
                        <a:ea typeface="Times New Roman"/>
                        <a:cs typeface="Times New Roman"/>
                      </a:endParaRPr>
                    </a:p>
                  </a:txBody>
                  <a:tcPr marT="0" marB="0"/>
                </a:tc>
                <a:tc>
                  <a:txBody>
                    <a:bodyPr/>
                    <a:lstStyle/>
                    <a:p>
                      <a:pPr marL="0" marR="0">
                        <a:lnSpc>
                          <a:spcPct val="107000"/>
                        </a:lnSpc>
                        <a:spcBef>
                          <a:spcPts val="0"/>
                        </a:spcBef>
                        <a:spcAft>
                          <a:spcPts val="0"/>
                        </a:spcAft>
                        <a:tabLst>
                          <a:tab pos="819150" algn="dec"/>
                        </a:tabLst>
                      </a:pPr>
                      <a:r>
                        <a:rPr lang="en-US" sz="1400" dirty="0">
                          <a:effectLst/>
                        </a:rPr>
                        <a:t>36</a:t>
                      </a:r>
                      <a:endParaRPr lang="en-US" sz="1400" dirty="0">
                        <a:effectLst/>
                        <a:latin typeface="Calibri"/>
                        <a:ea typeface="Times New Roman"/>
                        <a:cs typeface="Times New Roman"/>
                      </a:endParaRPr>
                    </a:p>
                  </a:txBody>
                  <a:tcPr marT="0" marB="0"/>
                </a:tc>
                <a:tc>
                  <a:txBody>
                    <a:bodyPr/>
                    <a:lstStyle/>
                    <a:p>
                      <a:pPr marL="0" marR="80010">
                        <a:lnSpc>
                          <a:spcPct val="107000"/>
                        </a:lnSpc>
                        <a:spcBef>
                          <a:spcPts val="0"/>
                        </a:spcBef>
                        <a:spcAft>
                          <a:spcPts val="0"/>
                        </a:spcAft>
                        <a:tabLst>
                          <a:tab pos="1383665" algn="dec"/>
                        </a:tabLst>
                      </a:pPr>
                      <a:r>
                        <a:rPr lang="en-US" sz="1400" dirty="0">
                          <a:effectLst/>
                        </a:rPr>
                        <a:t>36</a:t>
                      </a:r>
                      <a:endParaRPr lang="en-US" sz="1400" dirty="0">
                        <a:effectLst/>
                        <a:latin typeface="Calibri"/>
                        <a:ea typeface="Times New Roman"/>
                        <a:cs typeface="Times New Roman"/>
                      </a:endParaRPr>
                    </a:p>
                  </a:txBody>
                  <a:tcPr marT="0" marB="0"/>
                </a:tc>
                <a:tc>
                  <a:txBody>
                    <a:bodyPr/>
                    <a:lstStyle/>
                    <a:p>
                      <a:pPr marL="0" marR="74295">
                        <a:lnSpc>
                          <a:spcPct val="107000"/>
                        </a:lnSpc>
                        <a:spcBef>
                          <a:spcPts val="0"/>
                        </a:spcBef>
                        <a:spcAft>
                          <a:spcPts val="0"/>
                        </a:spcAft>
                        <a:tabLst>
                          <a:tab pos="1079500" algn="dec"/>
                        </a:tabLst>
                      </a:pPr>
                      <a:r>
                        <a:rPr lang="en-US" sz="1400" dirty="0">
                          <a:effectLst/>
                        </a:rPr>
                        <a:t>26</a:t>
                      </a:r>
                      <a:endParaRPr lang="en-US" sz="1400" dirty="0">
                        <a:effectLst/>
                        <a:latin typeface="Calibri"/>
                        <a:ea typeface="Times New Roman"/>
                        <a:cs typeface="Times New Roman"/>
                      </a:endParaRPr>
                    </a:p>
                  </a:txBody>
                  <a:tcPr marT="0" marB="0"/>
                </a:tc>
              </a:tr>
            </a:tbl>
          </a:graphicData>
        </a:graphic>
      </p:graphicFrame>
      <p:sp>
        <p:nvSpPr>
          <p:cNvPr id="5" name="Rectangle 1"/>
          <p:cNvSpPr>
            <a:spLocks noChangeArrowheads="1"/>
          </p:cNvSpPr>
          <p:nvPr/>
        </p:nvSpPr>
        <p:spPr bwMode="auto">
          <a:xfrm>
            <a:off x="804863" y="2427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079500" algn="dec"/>
              </a:tabLst>
              <a:defRPr>
                <a:solidFill>
                  <a:schemeClr val="tx1"/>
                </a:solidFill>
                <a:latin typeface="Arial" pitchFamily="34" charset="0"/>
                <a:cs typeface="Arial" pitchFamily="34" charset="0"/>
              </a:defRPr>
            </a:lvl1pPr>
            <a:lvl2pPr>
              <a:tabLst>
                <a:tab pos="1079500" algn="dec"/>
              </a:tabLst>
              <a:defRPr>
                <a:solidFill>
                  <a:schemeClr val="tx1"/>
                </a:solidFill>
                <a:latin typeface="Arial" pitchFamily="34" charset="0"/>
                <a:cs typeface="Arial" pitchFamily="34" charset="0"/>
              </a:defRPr>
            </a:lvl2pPr>
            <a:lvl3pPr>
              <a:tabLst>
                <a:tab pos="1079500" algn="dec"/>
              </a:tabLst>
              <a:defRPr>
                <a:solidFill>
                  <a:schemeClr val="tx1"/>
                </a:solidFill>
                <a:latin typeface="Arial" pitchFamily="34" charset="0"/>
                <a:cs typeface="Arial" pitchFamily="34" charset="0"/>
              </a:defRPr>
            </a:lvl3pPr>
            <a:lvl4pPr>
              <a:tabLst>
                <a:tab pos="1079500" algn="dec"/>
              </a:tabLst>
              <a:defRPr>
                <a:solidFill>
                  <a:schemeClr val="tx1"/>
                </a:solidFill>
                <a:latin typeface="Arial" pitchFamily="34" charset="0"/>
                <a:cs typeface="Arial" pitchFamily="34" charset="0"/>
              </a:defRPr>
            </a:lvl4pPr>
            <a:lvl5pPr>
              <a:tabLst>
                <a:tab pos="1079500" algn="dec"/>
              </a:tabLst>
              <a:defRPr>
                <a:solidFill>
                  <a:schemeClr val="tx1"/>
                </a:solidFill>
                <a:latin typeface="Arial" pitchFamily="34" charset="0"/>
                <a:cs typeface="Arial" pitchFamily="34" charset="0"/>
              </a:defRPr>
            </a:lvl5pPr>
            <a:lvl6pPr fontAlgn="base">
              <a:spcBef>
                <a:spcPct val="0"/>
              </a:spcBef>
              <a:spcAft>
                <a:spcPct val="0"/>
              </a:spcAft>
              <a:tabLst>
                <a:tab pos="1079500" algn="dec"/>
              </a:tabLst>
              <a:defRPr>
                <a:solidFill>
                  <a:schemeClr val="tx1"/>
                </a:solidFill>
                <a:latin typeface="Arial" pitchFamily="34" charset="0"/>
                <a:cs typeface="Arial" pitchFamily="34" charset="0"/>
              </a:defRPr>
            </a:lvl6pPr>
            <a:lvl7pPr fontAlgn="base">
              <a:spcBef>
                <a:spcPct val="0"/>
              </a:spcBef>
              <a:spcAft>
                <a:spcPct val="0"/>
              </a:spcAft>
              <a:tabLst>
                <a:tab pos="1079500" algn="dec"/>
              </a:tabLst>
              <a:defRPr>
                <a:solidFill>
                  <a:schemeClr val="tx1"/>
                </a:solidFill>
                <a:latin typeface="Arial" pitchFamily="34" charset="0"/>
                <a:cs typeface="Arial" pitchFamily="34" charset="0"/>
              </a:defRPr>
            </a:lvl7pPr>
            <a:lvl8pPr fontAlgn="base">
              <a:spcBef>
                <a:spcPct val="0"/>
              </a:spcBef>
              <a:spcAft>
                <a:spcPct val="0"/>
              </a:spcAft>
              <a:tabLst>
                <a:tab pos="1079500" algn="dec"/>
              </a:tabLst>
              <a:defRPr>
                <a:solidFill>
                  <a:schemeClr val="tx1"/>
                </a:solidFill>
                <a:latin typeface="Arial" pitchFamily="34" charset="0"/>
                <a:cs typeface="Arial" pitchFamily="34" charset="0"/>
              </a:defRPr>
            </a:lvl8pPr>
            <a:lvl9pPr fontAlgn="base">
              <a:spcBef>
                <a:spcPct val="0"/>
              </a:spcBef>
              <a:spcAft>
                <a:spcPct val="0"/>
              </a:spcAft>
              <a:tabLst>
                <a:tab pos="1079500"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079500" algn="dec"/>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9467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Linguistic Distance</a:t>
            </a:r>
            <a:endParaRPr lang="en-US" b="1" dirty="0">
              <a:solidFill>
                <a:srgbClr val="002060"/>
              </a:solidFill>
            </a:endParaRPr>
          </a:p>
        </p:txBody>
      </p:sp>
      <p:sp>
        <p:nvSpPr>
          <p:cNvPr id="3" name="Content Placeholder 2"/>
          <p:cNvSpPr>
            <a:spLocks noGrp="1"/>
          </p:cNvSpPr>
          <p:nvPr>
            <p:ph idx="1"/>
          </p:nvPr>
        </p:nvSpPr>
        <p:spPr/>
        <p:txBody>
          <a:bodyPr/>
          <a:lstStyle/>
          <a:p>
            <a:pPr marL="0" indent="0">
              <a:buNone/>
            </a:pPr>
            <a:r>
              <a:rPr lang="en-US" sz="2800" dirty="0" smtClean="0"/>
              <a:t>Linguistic Distance from </a:t>
            </a:r>
            <a:r>
              <a:rPr lang="en-US" sz="2800" dirty="0" err="1" smtClean="0"/>
              <a:t>Ethnologue</a:t>
            </a:r>
            <a:r>
              <a:rPr lang="en-US" sz="2800" dirty="0" smtClean="0"/>
              <a:t> (Gordon) </a:t>
            </a:r>
          </a:p>
          <a:p>
            <a:pPr marL="0" indent="0">
              <a:buNone/>
            </a:pPr>
            <a:r>
              <a:rPr lang="en-US" sz="2800" b="1" i="1" u="sng" dirty="0" smtClean="0"/>
              <a:t>number of different linguistic nodes between language A and language B</a:t>
            </a:r>
            <a:endParaRPr lang="en-US" sz="2800" b="1" u="sng" dirty="0"/>
          </a:p>
          <a:p>
            <a:pPr marL="0" indent="0">
              <a:buNone/>
            </a:pPr>
            <a:r>
              <a:rPr lang="en-US" sz="2400" b="1" dirty="0" smtClean="0"/>
              <a:t>	Example</a:t>
            </a:r>
            <a:r>
              <a:rPr lang="en-US" sz="2400" b="1" dirty="0"/>
              <a:t>: </a:t>
            </a:r>
            <a:endParaRPr lang="en-US" sz="2400" b="1" dirty="0" smtClean="0"/>
          </a:p>
          <a:p>
            <a:pPr marL="0" indent="0">
              <a:buNone/>
            </a:pPr>
            <a:r>
              <a:rPr lang="en-US" sz="2400" b="1" dirty="0" smtClean="0"/>
              <a:t>	Linguistic Distance between </a:t>
            </a:r>
            <a:r>
              <a:rPr lang="en-US" sz="2400" b="1" dirty="0">
                <a:solidFill>
                  <a:srgbClr val="C00000"/>
                </a:solidFill>
              </a:rPr>
              <a:t>Paris</a:t>
            </a:r>
            <a:r>
              <a:rPr lang="en-US" sz="2400" b="1" dirty="0"/>
              <a:t> and </a:t>
            </a:r>
            <a:r>
              <a:rPr lang="en-US" sz="2400" b="1" dirty="0" smtClean="0">
                <a:solidFill>
                  <a:srgbClr val="00B050"/>
                </a:solidFill>
              </a:rPr>
              <a:t>Madrid</a:t>
            </a:r>
          </a:p>
          <a:p>
            <a:pPr marL="0" indent="0">
              <a:buNone/>
            </a:pPr>
            <a:r>
              <a:rPr lang="en-US" sz="2400" dirty="0" smtClean="0"/>
              <a:t>Indo-European</a:t>
            </a:r>
            <a:r>
              <a:rPr lang="en-US" sz="2400" dirty="0"/>
              <a:t>, Italic, Romance, </a:t>
            </a:r>
            <a:r>
              <a:rPr lang="en-US" sz="2400" dirty="0" err="1"/>
              <a:t>Italo</a:t>
            </a:r>
            <a:r>
              <a:rPr lang="en-US" sz="2400" dirty="0"/>
              <a:t>-Western, Western, Gallo-Iberian</a:t>
            </a:r>
            <a:r>
              <a:rPr lang="en-US" sz="2400" dirty="0">
                <a:solidFill>
                  <a:srgbClr val="C00000"/>
                </a:solidFill>
              </a:rPr>
              <a:t>, </a:t>
            </a:r>
            <a:r>
              <a:rPr lang="en-US" sz="2400" b="1" dirty="0">
                <a:solidFill>
                  <a:srgbClr val="C00000"/>
                </a:solidFill>
              </a:rPr>
              <a:t>Gallo-Romance, Gallo-</a:t>
            </a:r>
            <a:r>
              <a:rPr lang="en-US" sz="2400" b="1" dirty="0" err="1">
                <a:solidFill>
                  <a:srgbClr val="C00000"/>
                </a:solidFill>
              </a:rPr>
              <a:t>Rhaetian</a:t>
            </a:r>
            <a:r>
              <a:rPr lang="en-US" sz="2400" b="1" dirty="0">
                <a:solidFill>
                  <a:srgbClr val="C00000"/>
                </a:solidFill>
              </a:rPr>
              <a:t>, </a:t>
            </a:r>
            <a:r>
              <a:rPr lang="en-US" sz="2400" b="1" u="sng" dirty="0" err="1" smtClean="0">
                <a:solidFill>
                  <a:srgbClr val="C00000"/>
                </a:solidFill>
              </a:rPr>
              <a:t>Français</a:t>
            </a:r>
            <a:r>
              <a:rPr lang="en-US" sz="2400" b="1" u="sng" dirty="0" smtClean="0">
                <a:solidFill>
                  <a:srgbClr val="C00000"/>
                </a:solidFill>
              </a:rPr>
              <a:t> (</a:t>
            </a:r>
            <a:r>
              <a:rPr lang="en-US" sz="2400" b="1" dirty="0" smtClean="0">
                <a:solidFill>
                  <a:srgbClr val="C00000"/>
                </a:solidFill>
              </a:rPr>
              <a:t>Langue </a:t>
            </a:r>
            <a:r>
              <a:rPr lang="en-US" sz="2400" b="1" dirty="0" err="1" smtClean="0">
                <a:solidFill>
                  <a:srgbClr val="C00000"/>
                </a:solidFill>
              </a:rPr>
              <a:t>d’Oïl</a:t>
            </a:r>
            <a:r>
              <a:rPr lang="en-US" sz="2400" b="1" dirty="0" smtClean="0">
                <a:solidFill>
                  <a:srgbClr val="C00000"/>
                </a:solidFill>
              </a:rPr>
              <a:t>)</a:t>
            </a:r>
            <a:endParaRPr lang="en-US" sz="2400" b="1" dirty="0">
              <a:solidFill>
                <a:srgbClr val="C00000"/>
              </a:solidFill>
            </a:endParaRPr>
          </a:p>
          <a:p>
            <a:pPr marL="0" indent="0">
              <a:buNone/>
            </a:pPr>
            <a:r>
              <a:rPr lang="en-US" sz="2400" dirty="0"/>
              <a:t>Indo-European, Italic, Romance, </a:t>
            </a:r>
            <a:r>
              <a:rPr lang="en-US" sz="2400" dirty="0" err="1"/>
              <a:t>Italo</a:t>
            </a:r>
            <a:r>
              <a:rPr lang="en-US" sz="2400" dirty="0"/>
              <a:t>-Western, Western, Gallo-Iberian, </a:t>
            </a:r>
            <a:r>
              <a:rPr lang="en-US" sz="2400" b="1" dirty="0" err="1">
                <a:solidFill>
                  <a:srgbClr val="00B050"/>
                </a:solidFill>
              </a:rPr>
              <a:t>Ibero</a:t>
            </a:r>
            <a:r>
              <a:rPr lang="en-US" sz="2400" b="1" dirty="0">
                <a:solidFill>
                  <a:srgbClr val="00B050"/>
                </a:solidFill>
              </a:rPr>
              <a:t>-Romance, West Iberian, </a:t>
            </a:r>
            <a:r>
              <a:rPr lang="en-US" sz="2400" b="1" u="sng" dirty="0">
                <a:solidFill>
                  <a:srgbClr val="00B050"/>
                </a:solidFill>
              </a:rPr>
              <a:t>Castilian</a:t>
            </a:r>
          </a:p>
          <a:p>
            <a:pPr marL="0" indent="0">
              <a:buNone/>
            </a:pPr>
            <a:endParaRPr lang="en-US" dirty="0"/>
          </a:p>
        </p:txBody>
      </p:sp>
    </p:spTree>
    <p:extLst>
      <p:ext uri="{BB962C8B-B14F-4D97-AF65-F5344CB8AC3E}">
        <p14:creationId xmlns:p14="http://schemas.microsoft.com/office/powerpoint/2010/main" val="56010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Summary</a:t>
            </a:r>
            <a:endParaRPr lang="en-US" b="1" dirty="0">
              <a:solidFill>
                <a:srgbClr val="002060"/>
              </a:solidFill>
            </a:endParaRPr>
          </a:p>
        </p:txBody>
      </p:sp>
      <p:sp>
        <p:nvSpPr>
          <p:cNvPr id="3" name="Content Placeholder 2"/>
          <p:cNvSpPr>
            <a:spLocks noGrp="1"/>
          </p:cNvSpPr>
          <p:nvPr>
            <p:ph idx="1"/>
          </p:nvPr>
        </p:nvSpPr>
        <p:spPr>
          <a:xfrm>
            <a:off x="457200" y="1295400"/>
            <a:ext cx="8229600" cy="4525963"/>
          </a:xfrm>
        </p:spPr>
        <p:txBody>
          <a:bodyPr/>
          <a:lstStyle/>
          <a:p>
            <a:r>
              <a:rPr lang="en-US" b="1" dirty="0" smtClean="0">
                <a:cs typeface="Times New Roman" panose="02020603050405020304" pitchFamily="18" charset="0"/>
              </a:rPr>
              <a:t>Facts</a:t>
            </a:r>
            <a:r>
              <a:rPr lang="en-US" dirty="0" smtClean="0">
                <a:cs typeface="Times New Roman" panose="02020603050405020304" pitchFamily="18" charset="0"/>
              </a:rPr>
              <a:t>: empirical relations between ancestral composition of current populations and aggregate socioeconomic outcomes (economic development, adoption of technological innovations)</a:t>
            </a:r>
          </a:p>
          <a:p>
            <a:r>
              <a:rPr lang="en-US" b="1" dirty="0" smtClean="0">
                <a:cs typeface="Times New Roman" panose="02020603050405020304" pitchFamily="18" charset="0"/>
              </a:rPr>
              <a:t>Questions</a:t>
            </a:r>
            <a:r>
              <a:rPr lang="en-US" dirty="0" smtClean="0">
                <a:cs typeface="Times New Roman" panose="02020603050405020304" pitchFamily="18" charset="0"/>
              </a:rPr>
              <a:t>: Why does ancestry matter? Possible mechanisms</a:t>
            </a:r>
          </a:p>
          <a:p>
            <a:r>
              <a:rPr lang="en-US" b="1" dirty="0" smtClean="0">
                <a:cs typeface="Times New Roman" panose="02020603050405020304" pitchFamily="18" charset="0"/>
              </a:rPr>
              <a:t>An example</a:t>
            </a:r>
            <a:r>
              <a:rPr lang="en-US" dirty="0" smtClean="0">
                <a:cs typeface="Times New Roman" panose="02020603050405020304" pitchFamily="18" charset="0"/>
              </a:rPr>
              <a:t>. The spread of the Industrial Revolution and the decline of marital fertility in Europe: a tale of </a:t>
            </a:r>
            <a:r>
              <a:rPr lang="en-US" dirty="0">
                <a:cs typeface="Times New Roman" panose="02020603050405020304" pitchFamily="18" charset="0"/>
              </a:rPr>
              <a:t>t</a:t>
            </a:r>
            <a:r>
              <a:rPr lang="en-US" dirty="0" smtClean="0">
                <a:cs typeface="Times New Roman" panose="02020603050405020304" pitchFamily="18" charset="0"/>
              </a:rPr>
              <a:t>wo </a:t>
            </a:r>
            <a:r>
              <a:rPr lang="en-US" dirty="0">
                <a:cs typeface="Times New Roman" panose="02020603050405020304" pitchFamily="18" charset="0"/>
              </a:rPr>
              <a:t>d</a:t>
            </a:r>
            <a:r>
              <a:rPr lang="en-US" dirty="0" smtClean="0">
                <a:cs typeface="Times New Roman" panose="02020603050405020304" pitchFamily="18" charset="0"/>
              </a:rPr>
              <a:t>iffusions?  </a:t>
            </a:r>
            <a:endParaRPr lang="en-US" dirty="0">
              <a:cs typeface="Times New Roman" panose="02020603050405020304" pitchFamily="18" charset="0"/>
            </a:endParaRPr>
          </a:p>
        </p:txBody>
      </p:sp>
    </p:spTree>
    <p:extLst>
      <p:ext uri="{BB962C8B-B14F-4D97-AF65-F5344CB8AC3E}">
        <p14:creationId xmlns:p14="http://schemas.microsoft.com/office/powerpoint/2010/main" val="1634002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978943" cy="6766560"/>
          </a:xfrm>
        </p:spPr>
      </p:pic>
    </p:spTree>
    <p:extLst>
      <p:ext uri="{BB962C8B-B14F-4D97-AF65-F5344CB8AC3E}">
        <p14:creationId xmlns:p14="http://schemas.microsoft.com/office/powerpoint/2010/main" val="1373745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838200"/>
            <a:ext cx="10669367" cy="13807440"/>
          </a:xfrm>
        </p:spPr>
      </p:pic>
    </p:spTree>
    <p:extLst>
      <p:ext uri="{BB962C8B-B14F-4D97-AF65-F5344CB8AC3E}">
        <p14:creationId xmlns:p14="http://schemas.microsoft.com/office/powerpoint/2010/main" val="2706688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52" y="-685800"/>
            <a:ext cx="9397523" cy="12161520"/>
          </a:xfrm>
        </p:spPr>
      </p:pic>
    </p:spTree>
    <p:extLst>
      <p:ext uri="{BB962C8B-B14F-4D97-AF65-F5344CB8AC3E}">
        <p14:creationId xmlns:p14="http://schemas.microsoft.com/office/powerpoint/2010/main" val="366584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
            </a:r>
            <a:br>
              <a:rPr lang="en-US" dirty="0" smtClean="0">
                <a:solidFill>
                  <a:srgbClr val="002060"/>
                </a:solidFill>
              </a:rPr>
            </a:br>
            <a:r>
              <a:rPr lang="en-US" dirty="0" smtClean="0">
                <a:solidFill>
                  <a:srgbClr val="002060"/>
                </a:solidFill>
              </a:rPr>
              <a:t>In Conclusion</a:t>
            </a:r>
            <a:endParaRPr lang="en-US" dirty="0">
              <a:solidFill>
                <a:srgbClr val="002060"/>
              </a:solidFill>
            </a:endParaRPr>
          </a:p>
        </p:txBody>
      </p:sp>
      <p:sp>
        <p:nvSpPr>
          <p:cNvPr id="8" name="Content Placeholder 7"/>
          <p:cNvSpPr>
            <a:spLocks noGrp="1"/>
          </p:cNvSpPr>
          <p:nvPr>
            <p:ph idx="1"/>
          </p:nvPr>
        </p:nvSpPr>
        <p:spPr/>
        <p:txBody>
          <a:bodyPr/>
          <a:lstStyle/>
          <a:p>
            <a:r>
              <a:rPr lang="en-US" sz="2400" dirty="0" smtClean="0"/>
              <a:t>Diffusion </a:t>
            </a:r>
            <a:r>
              <a:rPr lang="en-US" sz="2400" dirty="0"/>
              <a:t>of fertility behavior and diffusion of economic development followed different patterns</a:t>
            </a:r>
          </a:p>
          <a:p>
            <a:r>
              <a:rPr lang="en-US" sz="2400" dirty="0" smtClean="0"/>
              <a:t>The spread of lower marital fertility in Europe is consistent with diffusion from  France, with societies closer to the French facing lower initial barriers to the adoption of the novel behavior</a:t>
            </a:r>
            <a:r>
              <a:rPr lang="en-US" sz="2400" dirty="0"/>
              <a:t>, even </a:t>
            </a:r>
            <a:r>
              <a:rPr lang="en-US" sz="2400" dirty="0" smtClean="0"/>
              <a:t>through </a:t>
            </a:r>
            <a:r>
              <a:rPr lang="en-US" sz="2400" dirty="0"/>
              <a:t>eventually all European populations </a:t>
            </a:r>
            <a:r>
              <a:rPr lang="en-US" sz="2400" dirty="0" smtClean="0"/>
              <a:t>adopted </a:t>
            </a:r>
            <a:r>
              <a:rPr lang="en-US" sz="2400" dirty="0"/>
              <a:t>the new behavior</a:t>
            </a:r>
          </a:p>
          <a:p>
            <a:r>
              <a:rPr lang="en-US" sz="2400" dirty="0" smtClean="0"/>
              <a:t>Barriers to diffusion seem to be in large part associated with differences in inter-generationally transmitted traits (relative genetic and ancestral linguistic distance)</a:t>
            </a:r>
          </a:p>
          <a:p>
            <a:r>
              <a:rPr lang="en-US" sz="2400" dirty="0" smtClean="0"/>
              <a:t>Big open question: what specific mechanisms?</a:t>
            </a:r>
          </a:p>
        </p:txBody>
      </p:sp>
    </p:spTree>
    <p:extLst>
      <p:ext uri="{BB962C8B-B14F-4D97-AF65-F5344CB8AC3E}">
        <p14:creationId xmlns:p14="http://schemas.microsoft.com/office/powerpoint/2010/main" val="1687258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2800" b="1" dirty="0" smtClean="0"/>
              <a:t/>
            </a:r>
            <a:br>
              <a:rPr lang="en-US" sz="2800" b="1" dirty="0" smtClean="0"/>
            </a:br>
            <a:r>
              <a:rPr lang="en-US" sz="3200" b="1" dirty="0" smtClean="0">
                <a:solidFill>
                  <a:srgbClr val="002060"/>
                </a:solidFill>
              </a:rPr>
              <a:t>References </a:t>
            </a:r>
            <a:r>
              <a:rPr lang="en-US" sz="2800" b="1" dirty="0" smtClean="0"/>
              <a:t/>
            </a:r>
            <a:br>
              <a:rPr lang="en-US" sz="2800" b="1" dirty="0" smtClean="0"/>
            </a:br>
            <a:r>
              <a:rPr lang="en-US" sz="2500" dirty="0" smtClean="0"/>
              <a:t>(joint with </a:t>
            </a:r>
            <a:r>
              <a:rPr lang="en-US" sz="2500" dirty="0" err="1" smtClean="0"/>
              <a:t>Romain</a:t>
            </a:r>
            <a:r>
              <a:rPr lang="en-US" sz="2500" dirty="0" smtClean="0"/>
              <a:t> </a:t>
            </a:r>
            <a:r>
              <a:rPr lang="en-US" sz="2500" dirty="0" err="1" smtClean="0"/>
              <a:t>Wacziarg</a:t>
            </a:r>
            <a:r>
              <a:rPr lang="en-US" sz="2500" dirty="0" smtClean="0"/>
              <a:t>, UCLA)</a:t>
            </a:r>
            <a:r>
              <a:rPr lang="en-US" sz="2500" b="1" dirty="0" smtClean="0"/>
              <a:t/>
            </a:r>
            <a:br>
              <a:rPr lang="en-US" sz="2500" b="1" dirty="0" smtClean="0"/>
            </a:br>
            <a:endParaRPr lang="en-US" sz="2500" b="1" dirty="0"/>
          </a:p>
        </p:txBody>
      </p:sp>
      <p:sp>
        <p:nvSpPr>
          <p:cNvPr id="3" name="Content Placeholder 2"/>
          <p:cNvSpPr>
            <a:spLocks noGrp="1"/>
          </p:cNvSpPr>
          <p:nvPr>
            <p:ph idx="1"/>
          </p:nvPr>
        </p:nvSpPr>
        <p:spPr>
          <a:xfrm>
            <a:off x="457200" y="1600200"/>
            <a:ext cx="8229600" cy="4525963"/>
          </a:xfrm>
        </p:spPr>
        <p:txBody>
          <a:bodyPr/>
          <a:lstStyle/>
          <a:p>
            <a:r>
              <a:rPr lang="en-US" sz="2800" b="1" dirty="0" smtClean="0">
                <a:cs typeface="Times New Roman" panose="02020603050405020304" pitchFamily="18" charset="0"/>
              </a:rPr>
              <a:t>The Diffusion of Development</a:t>
            </a:r>
            <a:r>
              <a:rPr lang="en-US" sz="2800" dirty="0" smtClean="0">
                <a:cs typeface="Times New Roman" panose="02020603050405020304" pitchFamily="18" charset="0"/>
              </a:rPr>
              <a:t>, </a:t>
            </a:r>
            <a:r>
              <a:rPr lang="en-US" sz="2800" i="1" dirty="0" smtClean="0">
                <a:cs typeface="Times New Roman" panose="02020603050405020304" pitchFamily="18" charset="0"/>
              </a:rPr>
              <a:t>Quarterly Journal of Economics</a:t>
            </a:r>
            <a:r>
              <a:rPr lang="en-US" sz="2800" dirty="0" smtClean="0">
                <a:cs typeface="Times New Roman" panose="02020603050405020304" pitchFamily="18" charset="0"/>
              </a:rPr>
              <a:t>, May 2009</a:t>
            </a:r>
          </a:p>
          <a:p>
            <a:r>
              <a:rPr lang="en-US" sz="2800" b="1" dirty="0" smtClean="0">
                <a:cs typeface="Times New Roman" panose="02020603050405020304" pitchFamily="18" charset="0"/>
              </a:rPr>
              <a:t>How </a:t>
            </a:r>
            <a:r>
              <a:rPr lang="en-US" sz="2800" b="1" dirty="0">
                <a:cs typeface="Times New Roman" panose="02020603050405020304" pitchFamily="18" charset="0"/>
              </a:rPr>
              <a:t>Deep Are the Roots of Economic Development?</a:t>
            </a:r>
            <a:r>
              <a:rPr lang="en-US" sz="2800" dirty="0">
                <a:cs typeface="Times New Roman" panose="02020603050405020304" pitchFamily="18" charset="0"/>
              </a:rPr>
              <a:t> </a:t>
            </a:r>
            <a:r>
              <a:rPr lang="en-US" sz="2800" i="1" dirty="0" smtClean="0">
                <a:cs typeface="Times New Roman" panose="02020603050405020304" pitchFamily="18" charset="0"/>
              </a:rPr>
              <a:t>Journal </a:t>
            </a:r>
            <a:r>
              <a:rPr lang="en-US" sz="2800" i="1" dirty="0">
                <a:cs typeface="Times New Roman" panose="02020603050405020304" pitchFamily="18" charset="0"/>
              </a:rPr>
              <a:t>of Economic Literature</a:t>
            </a:r>
            <a:r>
              <a:rPr lang="en-US" sz="2800" dirty="0">
                <a:cs typeface="Times New Roman" panose="02020603050405020304" pitchFamily="18" charset="0"/>
              </a:rPr>
              <a:t>, June 2013</a:t>
            </a:r>
          </a:p>
          <a:p>
            <a:r>
              <a:rPr lang="en-US" sz="2800" b="1" dirty="0">
                <a:cs typeface="Times New Roman" panose="02020603050405020304" pitchFamily="18" charset="0"/>
              </a:rPr>
              <a:t>Long-Term Barriers to Economic </a:t>
            </a:r>
            <a:r>
              <a:rPr lang="en-US" sz="2800" b="1" dirty="0" smtClean="0">
                <a:cs typeface="Times New Roman" panose="02020603050405020304" pitchFamily="18" charset="0"/>
              </a:rPr>
              <a:t>Development</a:t>
            </a:r>
            <a:r>
              <a:rPr lang="en-US" sz="2800" dirty="0" smtClean="0">
                <a:cs typeface="Times New Roman" panose="02020603050405020304" pitchFamily="18" charset="0"/>
              </a:rPr>
              <a:t>, in</a:t>
            </a:r>
            <a:r>
              <a:rPr lang="en-US" sz="2800" dirty="0">
                <a:cs typeface="Times New Roman" panose="02020603050405020304" pitchFamily="18" charset="0"/>
              </a:rPr>
              <a:t> </a:t>
            </a:r>
            <a:r>
              <a:rPr lang="en-US" sz="2800" i="1" dirty="0">
                <a:cs typeface="Times New Roman" panose="02020603050405020304" pitchFamily="18" charset="0"/>
              </a:rPr>
              <a:t>Handbook of Economic Growth, vol. </a:t>
            </a:r>
            <a:r>
              <a:rPr lang="en-US" sz="2800" i="1" dirty="0" smtClean="0">
                <a:cs typeface="Times New Roman" panose="02020603050405020304" pitchFamily="18" charset="0"/>
              </a:rPr>
              <a:t>3, </a:t>
            </a:r>
            <a:r>
              <a:rPr lang="en-US" sz="2800" dirty="0" smtClean="0">
                <a:cs typeface="Times New Roman" panose="02020603050405020304" pitchFamily="18" charset="0"/>
              </a:rPr>
              <a:t>edited </a:t>
            </a:r>
            <a:r>
              <a:rPr lang="en-US" sz="2800" dirty="0">
                <a:cs typeface="Times New Roman" panose="02020603050405020304" pitchFamily="18" charset="0"/>
              </a:rPr>
              <a:t>by P. </a:t>
            </a:r>
            <a:r>
              <a:rPr lang="en-US" sz="2800" dirty="0" err="1">
                <a:cs typeface="Times New Roman" panose="02020603050405020304" pitchFamily="18" charset="0"/>
              </a:rPr>
              <a:t>Aghion</a:t>
            </a:r>
            <a:r>
              <a:rPr lang="en-US" sz="2800" dirty="0">
                <a:cs typeface="Times New Roman" panose="02020603050405020304" pitchFamily="18" charset="0"/>
              </a:rPr>
              <a:t> and S. </a:t>
            </a:r>
            <a:r>
              <a:rPr lang="en-US" sz="2800" dirty="0" err="1">
                <a:cs typeface="Times New Roman" panose="02020603050405020304" pitchFamily="18" charset="0"/>
              </a:rPr>
              <a:t>Durlauf</a:t>
            </a:r>
            <a:r>
              <a:rPr lang="en-US" sz="2800" dirty="0">
                <a:cs typeface="Times New Roman" panose="02020603050405020304" pitchFamily="18" charset="0"/>
              </a:rPr>
              <a:t>, North Holland – </a:t>
            </a:r>
            <a:r>
              <a:rPr lang="en-US" sz="2800" dirty="0" smtClean="0">
                <a:cs typeface="Times New Roman" panose="02020603050405020304" pitchFamily="18" charset="0"/>
              </a:rPr>
              <a:t>Elsevier</a:t>
            </a:r>
            <a:endParaRPr lang="en-US" sz="2800" dirty="0">
              <a:cs typeface="Times New Roman" panose="02020603050405020304" pitchFamily="18" charset="0"/>
            </a:endParaRPr>
          </a:p>
        </p:txBody>
      </p:sp>
    </p:spTree>
    <p:extLst>
      <p:ext uri="{BB962C8B-B14F-4D97-AF65-F5344CB8AC3E}">
        <p14:creationId xmlns:p14="http://schemas.microsoft.com/office/powerpoint/2010/main" val="3281043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2060"/>
                </a:solidFill>
              </a:rPr>
              <a:t>Long-term persistence holds at the level of populations rather than locations</a:t>
            </a:r>
            <a:endParaRPr lang="en-US" sz="3200" b="1" dirty="0">
              <a:solidFill>
                <a:srgbClr val="002060"/>
              </a:solidFill>
            </a:endParaRPr>
          </a:p>
        </p:txBody>
      </p:sp>
      <p:sp>
        <p:nvSpPr>
          <p:cNvPr id="3" name="Content Placeholder 2"/>
          <p:cNvSpPr>
            <a:spLocks noGrp="1"/>
          </p:cNvSpPr>
          <p:nvPr>
            <p:ph idx="1"/>
          </p:nvPr>
        </p:nvSpPr>
        <p:spPr/>
        <p:txBody>
          <a:bodyPr/>
          <a:lstStyle/>
          <a:p>
            <a:r>
              <a:rPr lang="en-US" sz="2800" dirty="0" smtClean="0"/>
              <a:t>A focus on populations rather than locations helps us understand both persistence and reversal of fortune, and sheds light on the spread of economic development. </a:t>
            </a:r>
          </a:p>
          <a:p>
            <a:r>
              <a:rPr lang="en-US" sz="2800" dirty="0" smtClean="0"/>
              <a:t>Current economic development is correlated with historical characteristics of a population’s ancestors, including ancestors’ years of experience with agriculture, going back to the Neolithic transition.</a:t>
            </a:r>
          </a:p>
        </p:txBody>
      </p:sp>
    </p:spTree>
    <p:extLst>
      <p:ext uri="{BB962C8B-B14F-4D97-AF65-F5344CB8AC3E}">
        <p14:creationId xmlns:p14="http://schemas.microsoft.com/office/powerpoint/2010/main" val="260879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7223934"/>
              </p:ext>
            </p:extLst>
          </p:nvPr>
        </p:nvGraphicFramePr>
        <p:xfrm>
          <a:off x="152400" y="762000"/>
          <a:ext cx="8778240" cy="5382768"/>
        </p:xfrm>
        <a:graphic>
          <a:graphicData uri="http://schemas.openxmlformats.org/drawingml/2006/table">
            <a:tbl>
              <a:tblPr/>
              <a:tblGrid>
                <a:gridCol w="3016767"/>
                <a:gridCol w="1138955"/>
                <a:gridCol w="1205653"/>
                <a:gridCol w="1138955"/>
                <a:gridCol w="1138955"/>
                <a:gridCol w="1138955"/>
              </a:tblGrid>
              <a:tr h="283464">
                <a:tc>
                  <a:txBody>
                    <a:bodyPr/>
                    <a:lstStyle/>
                    <a:p>
                      <a:pPr marL="0" marR="0" algn="ctr">
                        <a:spcBef>
                          <a:spcPts val="0"/>
                        </a:spcBef>
                        <a:spcAft>
                          <a:spcPts val="0"/>
                        </a:spcAft>
                      </a:pP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Calibri"/>
                          <a:cs typeface="Times New Roman"/>
                        </a:rPr>
                        <a:t>(1)</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Calibri"/>
                          <a:cs typeface="Times New Roman"/>
                        </a:rPr>
                        <a:t>(2)</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Calibri"/>
                          <a:cs typeface="Times New Roman"/>
                        </a:rPr>
                        <a:t>(3)</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Calibri"/>
                          <a:cs typeface="Times New Roman"/>
                        </a:rPr>
                        <a:t>(4)</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Calibri"/>
                          <a:cs typeface="Times New Roman"/>
                        </a:rPr>
                        <a:t>(5)</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320">
                <a:tc>
                  <a:txBody>
                    <a:bodyPr/>
                    <a:lstStyle/>
                    <a:p>
                      <a:pPr marL="0" marR="0" algn="ctr">
                        <a:spcBef>
                          <a:spcPts val="0"/>
                        </a:spcBef>
                        <a:spcAft>
                          <a:spcPts val="0"/>
                        </a:spcAft>
                      </a:pPr>
                      <a:r>
                        <a:rPr lang="en-US" sz="1600" b="1" dirty="0">
                          <a:latin typeface="Times New Roman"/>
                          <a:ea typeface="Calibri"/>
                          <a:cs typeface="Times New Roman"/>
                        </a:rPr>
                        <a:t>Main </a:t>
                      </a:r>
                      <a:r>
                        <a:rPr lang="en-US" sz="1600" b="1" dirty="0" err="1">
                          <a:latin typeface="Times New Roman"/>
                          <a:ea typeface="Calibri"/>
                          <a:cs typeface="Times New Roman"/>
                        </a:rPr>
                        <a:t>regressor</a:t>
                      </a:r>
                      <a:r>
                        <a:rPr lang="en-US" sz="1600" b="1" dirty="0">
                          <a:latin typeface="Times New Roman"/>
                          <a:ea typeface="Calibri"/>
                          <a:cs typeface="Times New Roman"/>
                        </a:rPr>
                        <a:t>:</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Calibri"/>
                          <a:cs typeface="Times New Roman"/>
                        </a:rPr>
                        <a:t>Share of Europeans</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Calibri"/>
                          <a:cs typeface="Times New Roman"/>
                        </a:rPr>
                        <a:t>Sample with less than 30% of Europeans</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Calibri"/>
                          <a:cs typeface="Times New Roman"/>
                        </a:rPr>
                        <a:t>Control </a:t>
                      </a:r>
                      <a:r>
                        <a:rPr lang="en-US" sz="1600" b="1" dirty="0" smtClean="0">
                          <a:latin typeface="Times New Roman"/>
                          <a:ea typeface="Calibri"/>
                          <a:cs typeface="Times New Roman"/>
                        </a:rPr>
                        <a:t>for</a:t>
                      </a:r>
                      <a:r>
                        <a:rPr lang="en-US" sz="1600" b="1" baseline="0" dirty="0" smtClean="0">
                          <a:latin typeface="Times New Roman"/>
                          <a:ea typeface="Calibri"/>
                          <a:cs typeface="Times New Roman"/>
                        </a:rPr>
                        <a:t> ancestry-adjusted</a:t>
                      </a:r>
                    </a:p>
                    <a:p>
                      <a:pPr marL="0" marR="0" algn="ctr">
                        <a:spcBef>
                          <a:spcPts val="0"/>
                        </a:spcBef>
                        <a:spcAft>
                          <a:spcPts val="0"/>
                        </a:spcAft>
                      </a:pPr>
                      <a:r>
                        <a:rPr lang="en-US" sz="1600" b="1" dirty="0" smtClean="0">
                          <a:latin typeface="Times New Roman"/>
                          <a:ea typeface="Calibri"/>
                          <a:cs typeface="Times New Roman"/>
                        </a:rPr>
                        <a:t>years </a:t>
                      </a:r>
                      <a:r>
                        <a:rPr lang="en-US" sz="1600" b="1" dirty="0">
                          <a:latin typeface="Times New Roman"/>
                          <a:ea typeface="Calibri"/>
                          <a:cs typeface="Times New Roman"/>
                        </a:rPr>
                        <a:t>of agriculture</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Calibri"/>
                          <a:cs typeface="Times New Roman"/>
                        </a:rPr>
                        <a:t>Control </a:t>
                      </a:r>
                      <a:r>
                        <a:rPr lang="en-US" sz="1600" b="1" dirty="0" smtClean="0">
                          <a:latin typeface="Times New Roman"/>
                          <a:ea typeface="Calibri"/>
                          <a:cs typeface="Times New Roman"/>
                        </a:rPr>
                        <a:t>for ancestry-adjusted</a:t>
                      </a:r>
                    </a:p>
                    <a:p>
                      <a:pPr marL="0" marR="0" algn="ctr">
                        <a:spcBef>
                          <a:spcPts val="0"/>
                        </a:spcBef>
                        <a:spcAft>
                          <a:spcPts val="0"/>
                        </a:spcAft>
                      </a:pPr>
                      <a:r>
                        <a:rPr lang="en-US" sz="1600" b="1" dirty="0" smtClean="0">
                          <a:latin typeface="Times New Roman"/>
                          <a:ea typeface="Calibri"/>
                          <a:cs typeface="Times New Roman"/>
                        </a:rPr>
                        <a:t>state </a:t>
                      </a:r>
                      <a:r>
                        <a:rPr lang="en-US" sz="1600" b="1" dirty="0">
                          <a:latin typeface="Times New Roman"/>
                          <a:ea typeface="Calibri"/>
                          <a:cs typeface="Times New Roman"/>
                        </a:rPr>
                        <a:t>history</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Calibri"/>
                          <a:cs typeface="Times New Roman"/>
                        </a:rPr>
                        <a:t>Control for genetic </a:t>
                      </a:r>
                      <a:r>
                        <a:rPr lang="en-US" sz="1600" b="1" dirty="0" smtClean="0">
                          <a:latin typeface="Times New Roman"/>
                          <a:ea typeface="Calibri"/>
                          <a:cs typeface="Times New Roman"/>
                        </a:rPr>
                        <a:t>distance to</a:t>
                      </a:r>
                      <a:r>
                        <a:rPr lang="en-US" sz="1600" b="1" baseline="0" dirty="0" smtClean="0">
                          <a:latin typeface="Times New Roman"/>
                          <a:ea typeface="Calibri"/>
                          <a:cs typeface="Times New Roman"/>
                        </a:rPr>
                        <a:t> USA</a:t>
                      </a:r>
                    </a:p>
                    <a:p>
                      <a:pPr marL="0" marR="0" algn="ctr">
                        <a:spcBef>
                          <a:spcPts val="0"/>
                        </a:spcBef>
                        <a:spcAft>
                          <a:spcPts val="0"/>
                        </a:spcAft>
                      </a:pPr>
                      <a:r>
                        <a:rPr lang="en-US" sz="1600" b="1" baseline="0" dirty="0" smtClean="0">
                          <a:latin typeface="Times New Roman"/>
                          <a:ea typeface="Calibri"/>
                          <a:cs typeface="Times New Roman"/>
                        </a:rPr>
                        <a:t>weighted</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0416">
                <a:tc>
                  <a:txBody>
                    <a:bodyPr/>
                    <a:lstStyle/>
                    <a:p>
                      <a:pPr marL="0" marR="0">
                        <a:spcBef>
                          <a:spcPts val="0"/>
                        </a:spcBef>
                        <a:spcAft>
                          <a:spcPts val="0"/>
                        </a:spcAft>
                      </a:pPr>
                      <a:r>
                        <a:rPr lang="en-US" sz="1600" dirty="0">
                          <a:latin typeface="Times New Roman"/>
                          <a:ea typeface="Calibri"/>
                          <a:cs typeface="Times New Roman"/>
                        </a:rPr>
                        <a:t>Share of descendants of </a:t>
                      </a:r>
                      <a:r>
                        <a:rPr lang="en-US" sz="1600" dirty="0" smtClean="0">
                          <a:latin typeface="Times New Roman"/>
                          <a:ea typeface="Calibri"/>
                          <a:cs typeface="Times New Roman"/>
                        </a:rPr>
                        <a:t>Europeans </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0" dirty="0">
                          <a:latin typeface="Times New Roman"/>
                          <a:ea typeface="Calibri"/>
                          <a:cs typeface="Times New Roman"/>
                        </a:rPr>
                        <a:t>1.058</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0" dirty="0">
                          <a:latin typeface="Times New Roman"/>
                          <a:ea typeface="Calibri"/>
                          <a:cs typeface="Times New Roman"/>
                        </a:rPr>
                        <a:t>2.892</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0" dirty="0">
                          <a:latin typeface="Times New Roman"/>
                          <a:ea typeface="Calibri"/>
                          <a:cs typeface="Times New Roman"/>
                        </a:rPr>
                        <a:t>1.079</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0" dirty="0">
                          <a:latin typeface="Times New Roman"/>
                          <a:ea typeface="Calibri"/>
                          <a:cs typeface="Times New Roman"/>
                        </a:rPr>
                        <a:t>1.108</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0">
                          <a:latin typeface="Times New Roman"/>
                          <a:ea typeface="Calibri"/>
                          <a:cs typeface="Times New Roman"/>
                        </a:rPr>
                        <a:t>0.863</a:t>
                      </a:r>
                      <a:endParaRPr lang="en-US" sz="1600" b="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83464">
                <a:tc>
                  <a:txBody>
                    <a:bodyPr/>
                    <a:lstStyle/>
                    <a:p>
                      <a:pPr marL="0" marR="0">
                        <a:spcBef>
                          <a:spcPts val="0"/>
                        </a:spcBef>
                        <a:spcAft>
                          <a:spcPts val="0"/>
                        </a:spcAft>
                      </a:pP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0">
                          <a:latin typeface="Times New Roman"/>
                          <a:ea typeface="Calibri"/>
                          <a:cs typeface="Times New Roman"/>
                        </a:rPr>
                        <a:t>(4.743)***</a:t>
                      </a:r>
                      <a:endParaRPr lang="en-US" sz="1600" b="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0" dirty="0">
                          <a:latin typeface="Times New Roman"/>
                          <a:ea typeface="Calibri"/>
                          <a:cs typeface="Times New Roman"/>
                        </a:rPr>
                        <a:t>(3.506)***</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0" dirty="0">
                          <a:latin typeface="Times New Roman"/>
                          <a:ea typeface="Calibri"/>
                          <a:cs typeface="Times New Roman"/>
                        </a:rPr>
                        <a:t>(4.782)***</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0" dirty="0">
                          <a:latin typeface="Times New Roman"/>
                          <a:ea typeface="Calibri"/>
                          <a:cs typeface="Times New Roman"/>
                        </a:rPr>
                        <a:t>(5.519)***</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0" dirty="0">
                          <a:latin typeface="Times New Roman"/>
                          <a:ea typeface="Calibri"/>
                          <a:cs typeface="Times New Roman"/>
                        </a:rPr>
                        <a:t>(3.601)***</a:t>
                      </a:r>
                      <a:endParaRPr lang="en-US" sz="1600" b="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464">
                <a:tc>
                  <a:txBody>
                    <a:bodyPr/>
                    <a:lstStyle/>
                    <a:p>
                      <a:pPr marL="0" marR="0">
                        <a:spcBef>
                          <a:spcPts val="0"/>
                        </a:spcBef>
                        <a:spcAft>
                          <a:spcPts val="0"/>
                        </a:spcAft>
                      </a:pPr>
                      <a:r>
                        <a:rPr lang="en-US" sz="1600">
                          <a:latin typeface="Times New Roman"/>
                          <a:ea typeface="Calibri"/>
                          <a:cs typeface="Times New Roman"/>
                        </a:rPr>
                        <a:t>Ancestry-adjusted years of </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a:latin typeface="Times New Roman"/>
                          <a:ea typeface="Calibri"/>
                          <a:cs typeface="Times New Roman"/>
                        </a:rPr>
                        <a:t>0.105</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464">
                <a:tc>
                  <a:txBody>
                    <a:bodyPr/>
                    <a:lstStyle/>
                    <a:p>
                      <a:pPr marL="0" marR="0">
                        <a:spcBef>
                          <a:spcPts val="0"/>
                        </a:spcBef>
                        <a:spcAft>
                          <a:spcPts val="0"/>
                        </a:spcAft>
                      </a:pPr>
                      <a:r>
                        <a:rPr lang="en-US" sz="1600">
                          <a:latin typeface="Times New Roman"/>
                          <a:ea typeface="Calibri"/>
                          <a:cs typeface="Times New Roman"/>
                        </a:rPr>
                        <a:t>agriculture, in thousands</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(2.696)***</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464">
                <a:tc>
                  <a:txBody>
                    <a:bodyPr/>
                    <a:lstStyle/>
                    <a:p>
                      <a:pPr marL="0" marR="0">
                        <a:spcBef>
                          <a:spcPts val="0"/>
                        </a:spcBef>
                        <a:spcAft>
                          <a:spcPts val="0"/>
                        </a:spcAft>
                      </a:pPr>
                      <a:r>
                        <a:rPr lang="en-US" sz="1600">
                          <a:latin typeface="Times New Roman"/>
                          <a:ea typeface="Calibri"/>
                          <a:cs typeface="Times New Roman"/>
                        </a:rPr>
                        <a:t>Ancestry-adjusted state history</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dirty="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dirty="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dirty="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a:latin typeface="Times New Roman"/>
                          <a:ea typeface="Calibri"/>
                          <a:cs typeface="Times New Roman"/>
                        </a:rPr>
                        <a:t>1.089</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464">
                <a:tc>
                  <a:txBody>
                    <a:bodyPr/>
                    <a:lstStyle/>
                    <a:p>
                      <a:pPr marL="0" marR="0">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(3.108)***</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464">
                <a:tc>
                  <a:txBody>
                    <a:bodyPr/>
                    <a:lstStyle/>
                    <a:p>
                      <a:pPr marL="0" marR="0">
                        <a:spcBef>
                          <a:spcPts val="0"/>
                        </a:spcBef>
                        <a:spcAft>
                          <a:spcPts val="0"/>
                        </a:spcAft>
                      </a:pPr>
                      <a:r>
                        <a:rPr lang="en-US" sz="1600" dirty="0" err="1" smtClean="0">
                          <a:latin typeface="Times New Roman"/>
                          <a:ea typeface="Calibri"/>
                          <a:cs typeface="Times New Roman"/>
                        </a:rPr>
                        <a:t>Fst</a:t>
                      </a:r>
                      <a:r>
                        <a:rPr lang="en-US" sz="1600" dirty="0" smtClean="0">
                          <a:latin typeface="Times New Roman"/>
                          <a:ea typeface="Calibri"/>
                          <a:cs typeface="Times New Roman"/>
                        </a:rPr>
                        <a:t> genetic</a:t>
                      </a:r>
                      <a:r>
                        <a:rPr lang="en-US" sz="1600" baseline="0" dirty="0" smtClean="0">
                          <a:latin typeface="Times New Roman"/>
                          <a:ea typeface="Calibri"/>
                          <a:cs typeface="Times New Roman"/>
                        </a:rPr>
                        <a:t> </a:t>
                      </a:r>
                      <a:r>
                        <a:rPr lang="en-US" sz="1600" dirty="0" smtClean="0">
                          <a:latin typeface="Times New Roman"/>
                          <a:ea typeface="Calibri"/>
                          <a:cs typeface="Times New Roman"/>
                        </a:rPr>
                        <a:t>distance </a:t>
                      </a:r>
                      <a:r>
                        <a:rPr lang="en-US" sz="1600" dirty="0">
                          <a:latin typeface="Times New Roman"/>
                          <a:ea typeface="Calibri"/>
                          <a:cs typeface="Times New Roman"/>
                        </a:rPr>
                        <a:t>to </a:t>
                      </a:r>
                      <a:r>
                        <a:rPr lang="en-US" sz="1600" dirty="0" smtClean="0">
                          <a:latin typeface="Times New Roman"/>
                          <a:ea typeface="Calibri"/>
                          <a:cs typeface="Times New Roman"/>
                        </a:rPr>
                        <a:t>USA</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dirty="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dirty="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dirty="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a:latin typeface="Times New Roman"/>
                          <a:ea typeface="Calibri"/>
                          <a:cs typeface="Times New Roman"/>
                        </a:rPr>
                        <a:t>-4.576</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464">
                <a:tc>
                  <a:txBody>
                    <a:bodyPr/>
                    <a:lstStyle/>
                    <a:p>
                      <a:pPr marL="0" marR="0">
                        <a:spcBef>
                          <a:spcPts val="0"/>
                        </a:spcBef>
                        <a:spcAft>
                          <a:spcPts val="0"/>
                        </a:spcAft>
                      </a:pPr>
                      <a:r>
                        <a:rPr lang="en-US" sz="1600" dirty="0" smtClean="0">
                          <a:latin typeface="Times New Roman"/>
                          <a:ea typeface="Calibri"/>
                          <a:cs typeface="Times New Roman"/>
                        </a:rPr>
                        <a:t>Weighted</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(2.341)**</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464">
                <a:tc>
                  <a:txBody>
                    <a:bodyPr/>
                    <a:lstStyle/>
                    <a:p>
                      <a:pPr marL="0" marR="0">
                        <a:spcBef>
                          <a:spcPts val="0"/>
                        </a:spcBef>
                        <a:spcAft>
                          <a:spcPts val="0"/>
                        </a:spcAft>
                      </a:pPr>
                      <a:r>
                        <a:rPr lang="en-US" sz="1600">
                          <a:latin typeface="Times New Roman"/>
                          <a:ea typeface="Calibri"/>
                          <a:cs typeface="Times New Roman"/>
                        </a:rPr>
                        <a:t>Constant</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a:latin typeface="Times New Roman"/>
                          <a:ea typeface="Calibri"/>
                          <a:cs typeface="Times New Roman"/>
                        </a:rPr>
                        <a:t>8.064</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a:latin typeface="Times New Roman"/>
                          <a:ea typeface="Calibri"/>
                          <a:cs typeface="Times New Roman"/>
                        </a:rPr>
                        <a:t>7.853</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a:latin typeface="Times New Roman"/>
                          <a:ea typeface="Calibri"/>
                          <a:cs typeface="Times New Roman"/>
                        </a:rPr>
                        <a:t>7.676</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a:latin typeface="Times New Roman"/>
                          <a:ea typeface="Calibri"/>
                          <a:cs typeface="Times New Roman"/>
                        </a:rPr>
                        <a:t>7.195</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a:latin typeface="Times New Roman"/>
                          <a:ea typeface="Calibri"/>
                          <a:cs typeface="Times New Roman"/>
                        </a:rPr>
                        <a:t>8.637</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66928">
                <a:tc>
                  <a:txBody>
                    <a:bodyPr/>
                    <a:lstStyle/>
                    <a:p>
                      <a:pPr marL="0" marR="0">
                        <a:spcBef>
                          <a:spcPts val="0"/>
                        </a:spcBef>
                        <a:spcAft>
                          <a:spcPts val="0"/>
                        </a:spcAft>
                      </a:pPr>
                      <a:endParaRPr lang="en-US" sz="1600">
                        <a:latin typeface="Times New Roman"/>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(24.338)***</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(17.030)***</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(21.984)***</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Calibri"/>
                          <a:cs typeface="Times New Roman"/>
                        </a:rPr>
                        <a:t>(21.594)***</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Calibri"/>
                          <a:cs typeface="Times New Roman"/>
                        </a:rPr>
                        <a:t>(20.941)***</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83464">
                <a:tc>
                  <a:txBody>
                    <a:bodyPr/>
                    <a:lstStyle/>
                    <a:p>
                      <a:pPr marL="0" marR="0">
                        <a:spcBef>
                          <a:spcPts val="0"/>
                        </a:spcBef>
                        <a:spcAft>
                          <a:spcPts val="0"/>
                        </a:spcAft>
                      </a:pPr>
                      <a:r>
                        <a:rPr lang="en-US" sz="1600">
                          <a:latin typeface="Times New Roman"/>
                          <a:ea typeface="Calibri"/>
                          <a:cs typeface="Times New Roman"/>
                        </a:rPr>
                        <a:t>Observations</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150</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92</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147</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Calibri"/>
                          <a:cs typeface="Times New Roman"/>
                        </a:rPr>
                        <a:t>134</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Calibri"/>
                          <a:cs typeface="Times New Roman"/>
                        </a:rPr>
                        <a:t>149</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64">
                <a:tc>
                  <a:txBody>
                    <a:bodyPr/>
                    <a:lstStyle/>
                    <a:p>
                      <a:pPr marL="0" marR="0">
                        <a:spcBef>
                          <a:spcPts val="0"/>
                        </a:spcBef>
                        <a:spcAft>
                          <a:spcPts val="0"/>
                        </a:spcAft>
                      </a:pPr>
                      <a:r>
                        <a:rPr lang="en-US" sz="1600">
                          <a:latin typeface="Times New Roman"/>
                          <a:ea typeface="Calibri"/>
                          <a:cs typeface="Times New Roman"/>
                        </a:rPr>
                        <a:t>R-squared</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0.526</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0.340</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0.580</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latin typeface="Times New Roman"/>
                          <a:ea typeface="Calibri"/>
                          <a:cs typeface="Times New Roman"/>
                        </a:rPr>
                        <a:t>0.656</a:t>
                      </a:r>
                      <a:endParaRPr lang="en-US" sz="160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Calibri"/>
                          <a:cs typeface="Times New Roman"/>
                        </a:rPr>
                        <a:t>0.545</a:t>
                      </a:r>
                      <a:endParaRPr lang="en-US" sz="1600" dirty="0">
                        <a:latin typeface="Consolas"/>
                        <a:ea typeface="Calibri"/>
                        <a:cs typeface="Times New Roman"/>
                      </a:endParaRPr>
                    </a:p>
                  </a:txBody>
                  <a:tcPr marL="65810" marR="65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33400" y="0"/>
            <a:ext cx="8046720" cy="646331"/>
          </a:xfrm>
          <a:prstGeom prst="rect">
            <a:avLst/>
          </a:prstGeom>
          <a:noFill/>
        </p:spPr>
        <p:txBody>
          <a:bodyPr wrap="square" rtlCol="0">
            <a:spAutoFit/>
          </a:bodyPr>
          <a:lstStyle/>
          <a:p>
            <a:pPr algn="ctr"/>
            <a:r>
              <a:rPr lang="en-US" b="1" dirty="0" smtClean="0">
                <a:solidFill>
                  <a:srgbClr val="002060"/>
                </a:solidFill>
              </a:rPr>
              <a:t>Table 6 from </a:t>
            </a:r>
            <a:r>
              <a:rPr lang="en-US" b="1" dirty="0" err="1" smtClean="0">
                <a:solidFill>
                  <a:srgbClr val="002060"/>
                </a:solidFill>
              </a:rPr>
              <a:t>Spolaore</a:t>
            </a:r>
            <a:r>
              <a:rPr lang="en-US" b="1" dirty="0" smtClean="0">
                <a:solidFill>
                  <a:srgbClr val="002060"/>
                </a:solidFill>
              </a:rPr>
              <a:t> and </a:t>
            </a:r>
            <a:r>
              <a:rPr lang="en-US" b="1" dirty="0" err="1" smtClean="0">
                <a:solidFill>
                  <a:srgbClr val="002060"/>
                </a:solidFill>
              </a:rPr>
              <a:t>Wacziarg</a:t>
            </a:r>
            <a:r>
              <a:rPr lang="en-US" b="1" dirty="0" smtClean="0">
                <a:solidFill>
                  <a:srgbClr val="002060"/>
                </a:solidFill>
              </a:rPr>
              <a:t> (JEL, 2013) </a:t>
            </a:r>
          </a:p>
          <a:p>
            <a:pPr algn="ctr"/>
            <a:r>
              <a:rPr lang="en-US" b="1" dirty="0">
                <a:solidFill>
                  <a:srgbClr val="002060"/>
                </a:solidFill>
              </a:rPr>
              <a:t>D</a:t>
            </a:r>
            <a:r>
              <a:rPr lang="en-US" b="1" dirty="0" smtClean="0">
                <a:solidFill>
                  <a:srgbClr val="002060"/>
                </a:solidFill>
              </a:rPr>
              <a:t>ependent variable: log per-capita income, 2005</a:t>
            </a:r>
            <a:endParaRPr lang="en-US" dirty="0">
              <a:solidFill>
                <a:srgbClr val="002060"/>
              </a:solidFill>
            </a:endParaRPr>
          </a:p>
        </p:txBody>
      </p:sp>
    </p:spTree>
    <p:extLst>
      <p:ext uri="{BB962C8B-B14F-4D97-AF65-F5344CB8AC3E}">
        <p14:creationId xmlns:p14="http://schemas.microsoft.com/office/powerpoint/2010/main" val="3478254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lstStyle/>
          <a:p>
            <a:r>
              <a:rPr lang="en-US" sz="4000" b="1" dirty="0" smtClean="0">
                <a:solidFill>
                  <a:srgbClr val="002060"/>
                </a:solidFill>
                <a:latin typeface="+mn-lt"/>
                <a:cs typeface="Times New Roman" panose="02020603050405020304" pitchFamily="18" charset="0"/>
              </a:rPr>
              <a:t>Why Does Ancestry Matter? Mechanisms</a:t>
            </a:r>
            <a:endParaRPr lang="en-US" sz="4000" b="1" dirty="0">
              <a:solidFill>
                <a:srgbClr val="002060"/>
              </a:solidFill>
              <a:latin typeface="+mn-lt"/>
              <a:cs typeface="Times New Roman" panose="02020603050405020304" pitchFamily="18" charset="0"/>
            </a:endParaRPr>
          </a:p>
        </p:txBody>
      </p:sp>
      <p:sp>
        <p:nvSpPr>
          <p:cNvPr id="3" name="Content Placeholder 2"/>
          <p:cNvSpPr>
            <a:spLocks noGrp="1"/>
          </p:cNvSpPr>
          <p:nvPr>
            <p:ph idx="1"/>
          </p:nvPr>
        </p:nvSpPr>
        <p:spPr>
          <a:xfrm>
            <a:off x="457200" y="1143000"/>
            <a:ext cx="8229600" cy="4983163"/>
          </a:xfrm>
        </p:spPr>
        <p:txBody>
          <a:bodyPr/>
          <a:lstStyle/>
          <a:p>
            <a:r>
              <a:rPr lang="en-US" dirty="0" smtClean="0">
                <a:cs typeface="Times New Roman" panose="02020603050405020304" pitchFamily="18" charset="0"/>
              </a:rPr>
              <a:t>Intergenerational transmission can take place through </a:t>
            </a:r>
            <a:r>
              <a:rPr lang="en-US" b="1" dirty="0" smtClean="0">
                <a:cs typeface="Times New Roman" panose="02020603050405020304" pitchFamily="18" charset="0"/>
              </a:rPr>
              <a:t>different inheritance systems</a:t>
            </a:r>
            <a:r>
              <a:rPr lang="en-US" dirty="0" smtClean="0">
                <a:cs typeface="Times New Roman" panose="02020603050405020304" pitchFamily="18" charset="0"/>
              </a:rPr>
              <a:t>: </a:t>
            </a:r>
            <a:r>
              <a:rPr lang="en-US" b="1" dirty="0" smtClean="0">
                <a:solidFill>
                  <a:srgbClr val="002060"/>
                </a:solidFill>
                <a:cs typeface="Times New Roman" panose="02020603050405020304" pitchFamily="18" charset="0"/>
              </a:rPr>
              <a:t>biological</a:t>
            </a:r>
            <a:r>
              <a:rPr lang="en-US" dirty="0" smtClean="0">
                <a:cs typeface="Times New Roman" panose="02020603050405020304" pitchFamily="18" charset="0"/>
              </a:rPr>
              <a:t>,</a:t>
            </a:r>
            <a:r>
              <a:rPr lang="en-US" dirty="0" smtClean="0">
                <a:solidFill>
                  <a:srgbClr val="FF0000"/>
                </a:solidFill>
                <a:cs typeface="Times New Roman" panose="02020603050405020304" pitchFamily="18" charset="0"/>
              </a:rPr>
              <a:t> </a:t>
            </a:r>
            <a:r>
              <a:rPr lang="en-US" b="1" dirty="0" smtClean="0">
                <a:solidFill>
                  <a:srgbClr val="002060"/>
                </a:solidFill>
                <a:cs typeface="Times New Roman" panose="02020603050405020304" pitchFamily="18" charset="0"/>
              </a:rPr>
              <a:t>cultural</a:t>
            </a:r>
            <a:r>
              <a:rPr lang="en-US" b="1" dirty="0" smtClean="0">
                <a:cs typeface="Times New Roman" panose="02020603050405020304" pitchFamily="18" charset="0"/>
              </a:rPr>
              <a:t>,</a:t>
            </a:r>
            <a:r>
              <a:rPr lang="en-US" b="1" dirty="0" smtClean="0">
                <a:solidFill>
                  <a:srgbClr val="FF0000"/>
                </a:solidFill>
                <a:cs typeface="Times New Roman" panose="02020603050405020304" pitchFamily="18" charset="0"/>
              </a:rPr>
              <a:t> </a:t>
            </a:r>
            <a:r>
              <a:rPr lang="en-US" b="1" dirty="0" smtClean="0">
                <a:solidFill>
                  <a:srgbClr val="002060"/>
                </a:solidFill>
                <a:cs typeface="Times New Roman" panose="02020603050405020304" pitchFamily="18" charset="0"/>
              </a:rPr>
              <a:t>dual</a:t>
            </a:r>
            <a:r>
              <a:rPr lang="en-US" b="1" dirty="0" smtClean="0">
                <a:solidFill>
                  <a:srgbClr val="FF0000"/>
                </a:solidFill>
                <a:cs typeface="Times New Roman" panose="02020603050405020304" pitchFamily="18" charset="0"/>
              </a:rPr>
              <a:t> </a:t>
            </a:r>
            <a:r>
              <a:rPr lang="en-US" dirty="0" smtClean="0">
                <a:cs typeface="Times New Roman" panose="02020603050405020304" pitchFamily="18" charset="0"/>
              </a:rPr>
              <a:t>(gene-culture interaction)</a:t>
            </a:r>
          </a:p>
          <a:p>
            <a:r>
              <a:rPr lang="en-US" dirty="0" smtClean="0">
                <a:cs typeface="Times New Roman" panose="02020603050405020304" pitchFamily="18" charset="0"/>
              </a:rPr>
              <a:t>The effects of inherited traits on productivity, fertility and other economic outcomes may be </a:t>
            </a:r>
            <a:r>
              <a:rPr lang="en-US" b="1" dirty="0" smtClean="0">
                <a:solidFill>
                  <a:srgbClr val="002060"/>
                </a:solidFill>
                <a:cs typeface="Times New Roman" panose="02020603050405020304" pitchFamily="18" charset="0"/>
              </a:rPr>
              <a:t>direct</a:t>
            </a:r>
            <a:r>
              <a:rPr lang="en-US" dirty="0" smtClean="0">
                <a:solidFill>
                  <a:srgbClr val="002060"/>
                </a:solidFill>
                <a:cs typeface="Times New Roman" panose="02020603050405020304" pitchFamily="18" charset="0"/>
              </a:rPr>
              <a:t> </a:t>
            </a:r>
            <a:r>
              <a:rPr lang="en-US" dirty="0" smtClean="0">
                <a:cs typeface="Times New Roman" panose="02020603050405020304" pitchFamily="18" charset="0"/>
              </a:rPr>
              <a:t>or operate as </a:t>
            </a:r>
            <a:r>
              <a:rPr lang="en-US" b="1" dirty="0" smtClean="0">
                <a:solidFill>
                  <a:srgbClr val="002060"/>
                </a:solidFill>
                <a:cs typeface="Times New Roman" panose="02020603050405020304" pitchFamily="18" charset="0"/>
              </a:rPr>
              <a:t>barriers</a:t>
            </a:r>
            <a:r>
              <a:rPr lang="en-US" dirty="0" smtClean="0">
                <a:solidFill>
                  <a:srgbClr val="002060"/>
                </a:solidFill>
                <a:cs typeface="Times New Roman" panose="02020603050405020304" pitchFamily="18" charset="0"/>
              </a:rPr>
              <a:t> </a:t>
            </a:r>
            <a:r>
              <a:rPr lang="en-US" dirty="0" smtClean="0">
                <a:cs typeface="Times New Roman" panose="02020603050405020304" pitchFamily="18" charset="0"/>
              </a:rPr>
              <a:t>to the transmission of innovations (new technologies, novel behaviors and values)</a:t>
            </a:r>
          </a:p>
        </p:txBody>
      </p:sp>
    </p:spTree>
    <p:custDataLst>
      <p:tags r:id="rId1"/>
    </p:custDataLst>
    <p:extLst>
      <p:ext uri="{BB962C8B-B14F-4D97-AF65-F5344CB8AC3E}">
        <p14:creationId xmlns:p14="http://schemas.microsoft.com/office/powerpoint/2010/main" val="2498092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sz="4000" b="1" dirty="0" smtClean="0">
                <a:solidFill>
                  <a:srgbClr val="002060"/>
                </a:solidFill>
                <a:latin typeface="Times New Roman" pitchFamily="18" charset="0"/>
                <a:cs typeface="Times New Roman" pitchFamily="18" charset="0"/>
              </a:rPr>
              <a:t>A Taxonomy</a:t>
            </a:r>
            <a:endParaRPr lang="en-US" sz="4000" b="1" dirty="0">
              <a:solidFill>
                <a:srgbClr val="00206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72164233"/>
              </p:ext>
            </p:extLst>
          </p:nvPr>
        </p:nvGraphicFramePr>
        <p:xfrm>
          <a:off x="228600" y="914400"/>
          <a:ext cx="8481081" cy="57951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27027"/>
                <a:gridCol w="2827027"/>
                <a:gridCol w="2827027"/>
              </a:tblGrid>
              <a:tr h="1042519">
                <a:tc>
                  <a:txBody>
                    <a:bodyPr/>
                    <a:lstStyle/>
                    <a:p>
                      <a:endParaRPr lang="en-US" sz="1800" b="0" dirty="0">
                        <a:latin typeface="Times New Roman" pitchFamily="18" charset="0"/>
                        <a:cs typeface="Times New Roman" pitchFamily="18" charset="0"/>
                      </a:endParaRPr>
                    </a:p>
                  </a:txBody>
                  <a:tcPr marL="121158" marR="121158" marT="60579" marB="6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1" dirty="0" smtClean="0">
                          <a:solidFill>
                            <a:schemeClr val="tx1"/>
                          </a:solidFill>
                          <a:latin typeface="Times New Roman" pitchFamily="18" charset="0"/>
                          <a:cs typeface="Times New Roman" pitchFamily="18" charset="0"/>
                        </a:rPr>
                        <a:t>Direct Effect</a:t>
                      </a:r>
                      <a:endParaRPr lang="en-US" sz="2800" b="1" dirty="0">
                        <a:solidFill>
                          <a:schemeClr val="tx1"/>
                        </a:solidFill>
                        <a:latin typeface="Times New Roman" pitchFamily="18" charset="0"/>
                        <a:cs typeface="Times New Roman" pitchFamily="18" charset="0"/>
                      </a:endParaRPr>
                    </a:p>
                  </a:txBody>
                  <a:tcPr marL="121158" marR="121158" marT="60579" marB="605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1" dirty="0" smtClean="0">
                          <a:solidFill>
                            <a:schemeClr val="tx1"/>
                          </a:solidFill>
                          <a:latin typeface="Times New Roman" pitchFamily="18" charset="0"/>
                          <a:cs typeface="Times New Roman" pitchFamily="18" charset="0"/>
                        </a:rPr>
                        <a:t>Barrier</a:t>
                      </a:r>
                      <a:r>
                        <a:rPr lang="en-US" sz="2800" b="1" baseline="0" dirty="0" smtClean="0">
                          <a:solidFill>
                            <a:schemeClr val="tx1"/>
                          </a:solidFill>
                          <a:latin typeface="Times New Roman" pitchFamily="18" charset="0"/>
                          <a:cs typeface="Times New Roman" pitchFamily="18" charset="0"/>
                        </a:rPr>
                        <a:t> Effect</a:t>
                      </a:r>
                      <a:endParaRPr lang="en-US" sz="2800" b="1" dirty="0">
                        <a:solidFill>
                          <a:schemeClr val="tx1"/>
                        </a:solidFill>
                        <a:latin typeface="Times New Roman" pitchFamily="18" charset="0"/>
                        <a:cs typeface="Times New Roman" pitchFamily="18" charset="0"/>
                      </a:endParaRPr>
                    </a:p>
                  </a:txBody>
                  <a:tcPr marL="121158" marR="121158" marT="60579" marB="605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7934">
                <a:tc>
                  <a:txBody>
                    <a:bodyPr/>
                    <a:lstStyle/>
                    <a:p>
                      <a:r>
                        <a:rPr lang="en-US" sz="2800" b="0" dirty="0" smtClean="0">
                          <a:solidFill>
                            <a:schemeClr val="tx1"/>
                          </a:solidFill>
                          <a:latin typeface="Times New Roman" pitchFamily="18" charset="0"/>
                          <a:cs typeface="Times New Roman" pitchFamily="18" charset="0"/>
                        </a:rPr>
                        <a:t>Biological</a:t>
                      </a:r>
                    </a:p>
                    <a:p>
                      <a:r>
                        <a:rPr lang="en-US" sz="2800" b="0" dirty="0" smtClean="0">
                          <a:latin typeface="Times New Roman" pitchFamily="18" charset="0"/>
                          <a:cs typeface="Times New Roman" pitchFamily="18" charset="0"/>
                        </a:rPr>
                        <a:t>(genetic</a:t>
                      </a:r>
                      <a:r>
                        <a:rPr lang="en-US" sz="2800" b="0" baseline="0" dirty="0" smtClean="0">
                          <a:latin typeface="Times New Roman" pitchFamily="18" charset="0"/>
                          <a:cs typeface="Times New Roman" pitchFamily="18" charset="0"/>
                        </a:rPr>
                        <a:t> or epigenetic)</a:t>
                      </a:r>
                      <a:endParaRPr lang="en-US" sz="2800" b="0" dirty="0">
                        <a:latin typeface="Times New Roman" pitchFamily="18" charset="0"/>
                        <a:cs typeface="Times New Roman" pitchFamily="18" charset="0"/>
                      </a:endParaRPr>
                    </a:p>
                  </a:txBody>
                  <a:tcPr marL="121158" marR="121158" marT="60579" marB="6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smtClean="0">
                          <a:latin typeface="Times New Roman" pitchFamily="18" charset="0"/>
                          <a:cs typeface="Times New Roman" pitchFamily="18" charset="0"/>
                        </a:rPr>
                        <a:t>e.g.  </a:t>
                      </a:r>
                      <a:r>
                        <a:rPr lang="en-US" sz="2400" b="0" dirty="0" err="1" smtClean="0">
                          <a:latin typeface="Times New Roman" pitchFamily="18" charset="0"/>
                          <a:cs typeface="Times New Roman" pitchFamily="18" charset="0"/>
                        </a:rPr>
                        <a:t>Galor-Moav</a:t>
                      </a:r>
                      <a:r>
                        <a:rPr lang="en-US" sz="2400" b="0" baseline="0" dirty="0" smtClean="0">
                          <a:latin typeface="Times New Roman" pitchFamily="18" charset="0"/>
                          <a:cs typeface="Times New Roman" pitchFamily="18" charset="0"/>
                        </a:rPr>
                        <a:t> (2002), Clark (2007) </a:t>
                      </a:r>
                      <a:endParaRPr lang="en-US" sz="2400" b="0" dirty="0">
                        <a:latin typeface="Times New Roman" pitchFamily="18" charset="0"/>
                        <a:cs typeface="Times New Roman" pitchFamily="18" charset="0"/>
                      </a:endParaRPr>
                    </a:p>
                  </a:txBody>
                  <a:tcPr marL="121158" marR="121158" marT="60579" marB="6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US" sz="2400" b="0" dirty="0" smtClean="0">
                        <a:latin typeface="Times New Roman" pitchFamily="18" charset="0"/>
                        <a:cs typeface="Times New Roman" pitchFamily="18" charset="0"/>
                      </a:endParaRPr>
                    </a:p>
                    <a:p>
                      <a:r>
                        <a:rPr lang="en-US" sz="2400" b="0" dirty="0" smtClean="0">
                          <a:latin typeface="Times New Roman" pitchFamily="18" charset="0"/>
                          <a:cs typeface="Times New Roman" pitchFamily="18" charset="0"/>
                        </a:rPr>
                        <a:t> </a:t>
                      </a:r>
                      <a:endParaRPr lang="en-US" sz="2400" b="0" dirty="0">
                        <a:latin typeface="Times New Roman" pitchFamily="18" charset="0"/>
                        <a:cs typeface="Times New Roman" pitchFamily="18" charset="0"/>
                      </a:endParaRPr>
                    </a:p>
                    <a:p>
                      <a:endParaRPr lang="en-US" sz="2400" b="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Times New Roman" pitchFamily="18" charset="0"/>
                          <a:cs typeface="Times New Roman" pitchFamily="18" charset="0"/>
                        </a:rPr>
                        <a:t>e.g., Spolaore and Wacziarg (2009, 2012,</a:t>
                      </a:r>
                      <a:r>
                        <a:rPr lang="en-US" sz="2400" b="0" baseline="0" dirty="0" smtClean="0">
                          <a:latin typeface="Times New Roman" pitchFamily="18" charset="0"/>
                          <a:cs typeface="Times New Roman" pitchFamily="18" charset="0"/>
                        </a:rPr>
                        <a:t> 2013</a:t>
                      </a:r>
                      <a:r>
                        <a:rPr lang="en-US" sz="2400" b="0" dirty="0" smtClean="0">
                          <a:latin typeface="Times New Roman" pitchFamily="18" charset="0"/>
                          <a:cs typeface="Times New Roman" pitchFamily="18" charset="0"/>
                        </a:rPr>
                        <a:t>)</a:t>
                      </a:r>
                    </a:p>
                    <a:p>
                      <a:endParaRPr lang="en-US" sz="2400" b="0" dirty="0" smtClean="0">
                        <a:latin typeface="Times New Roman" pitchFamily="18" charset="0"/>
                        <a:cs typeface="Times New Roman" pitchFamily="18" charset="0"/>
                      </a:endParaRPr>
                    </a:p>
                    <a:p>
                      <a:endParaRPr lang="en-US" sz="2400" b="0" dirty="0" smtClean="0">
                        <a:latin typeface="Times New Roman" pitchFamily="18" charset="0"/>
                        <a:cs typeface="Times New Roman" pitchFamily="18" charset="0"/>
                      </a:endParaRPr>
                    </a:p>
                    <a:p>
                      <a:endParaRPr lang="en-US" sz="2400" b="0" dirty="0">
                        <a:latin typeface="Times New Roman" pitchFamily="18" charset="0"/>
                        <a:cs typeface="Times New Roman" pitchFamily="18" charset="0"/>
                      </a:endParaRPr>
                    </a:p>
                  </a:txBody>
                  <a:tcPr marL="121158" marR="121158" marT="60579" marB="6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7934">
                <a:tc>
                  <a:txBody>
                    <a:bodyPr/>
                    <a:lstStyle/>
                    <a:p>
                      <a:r>
                        <a:rPr lang="en-US" sz="2800" b="0" dirty="0" smtClean="0">
                          <a:latin typeface="Times New Roman" pitchFamily="18" charset="0"/>
                          <a:cs typeface="Times New Roman" pitchFamily="18" charset="0"/>
                        </a:rPr>
                        <a:t>Cultural</a:t>
                      </a:r>
                    </a:p>
                    <a:p>
                      <a:r>
                        <a:rPr lang="en-US" sz="2800" b="0" dirty="0" smtClean="0">
                          <a:latin typeface="Times New Roman" pitchFamily="18" charset="0"/>
                          <a:cs typeface="Times New Roman" pitchFamily="18" charset="0"/>
                        </a:rPr>
                        <a:t>(behavioral</a:t>
                      </a:r>
                      <a:r>
                        <a:rPr lang="en-US" sz="2800" b="0" baseline="0" dirty="0" smtClean="0">
                          <a:latin typeface="Times New Roman" pitchFamily="18" charset="0"/>
                          <a:cs typeface="Times New Roman" pitchFamily="18" charset="0"/>
                        </a:rPr>
                        <a:t> or</a:t>
                      </a:r>
                    </a:p>
                    <a:p>
                      <a:r>
                        <a:rPr lang="en-US" sz="2800" b="0" baseline="0" dirty="0" smtClean="0">
                          <a:latin typeface="Times New Roman" pitchFamily="18" charset="0"/>
                          <a:cs typeface="Times New Roman" pitchFamily="18" charset="0"/>
                        </a:rPr>
                        <a:t>symbolic)</a:t>
                      </a:r>
                      <a:endParaRPr lang="en-US" sz="2800" b="0" dirty="0">
                        <a:latin typeface="Times New Roman" pitchFamily="18" charset="0"/>
                        <a:cs typeface="Times New Roman" pitchFamily="18" charset="0"/>
                      </a:endParaRPr>
                    </a:p>
                  </a:txBody>
                  <a:tcPr marL="121158" marR="121158" marT="60579" marB="6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smtClean="0">
                          <a:latin typeface="Times New Roman" pitchFamily="18" charset="0"/>
                          <a:cs typeface="Times New Roman" pitchFamily="18" charset="0"/>
                        </a:rPr>
                        <a:t>e.g. Max</a:t>
                      </a:r>
                      <a:r>
                        <a:rPr lang="en-US" sz="2400" b="0" baseline="0" dirty="0" smtClean="0">
                          <a:latin typeface="Times New Roman" pitchFamily="18" charset="0"/>
                          <a:cs typeface="Times New Roman" pitchFamily="18" charset="0"/>
                        </a:rPr>
                        <a:t> Weber</a:t>
                      </a:r>
                    </a:p>
                    <a:p>
                      <a:r>
                        <a:rPr lang="en-US" sz="2400" b="0" baseline="0" dirty="0" smtClean="0">
                          <a:latin typeface="Times New Roman" pitchFamily="18" charset="0"/>
                          <a:cs typeface="Times New Roman" pitchFamily="18" charset="0"/>
                        </a:rPr>
                        <a:t>and many others (</a:t>
                      </a:r>
                      <a:r>
                        <a:rPr lang="en-US" sz="2400" b="0" baseline="0" dirty="0" err="1" smtClean="0">
                          <a:latin typeface="Times New Roman" pitchFamily="18" charset="0"/>
                          <a:cs typeface="Times New Roman" pitchFamily="18" charset="0"/>
                        </a:rPr>
                        <a:t>Bisin-Verdier</a:t>
                      </a:r>
                      <a:r>
                        <a:rPr lang="en-US" sz="2400" b="0" baseline="0" dirty="0" smtClean="0">
                          <a:latin typeface="Times New Roman" pitchFamily="18" charset="0"/>
                          <a:cs typeface="Times New Roman" pitchFamily="18" charset="0"/>
                        </a:rPr>
                        <a:t>, </a:t>
                      </a:r>
                      <a:r>
                        <a:rPr lang="en-US" sz="2400" b="0" baseline="0" dirty="0" err="1" smtClean="0">
                          <a:latin typeface="Times New Roman" pitchFamily="18" charset="0"/>
                          <a:cs typeface="Times New Roman" pitchFamily="18" charset="0"/>
                        </a:rPr>
                        <a:t>Tabellini</a:t>
                      </a:r>
                      <a:r>
                        <a:rPr lang="en-US" sz="2400" b="0" baseline="0" dirty="0" smtClean="0">
                          <a:latin typeface="Times New Roman" pitchFamily="18" charset="0"/>
                          <a:cs typeface="Times New Roman" pitchFamily="18" charset="0"/>
                        </a:rPr>
                        <a:t>, </a:t>
                      </a:r>
                      <a:r>
                        <a:rPr lang="en-US" sz="2400" b="0" baseline="0" dirty="0" err="1" smtClean="0">
                          <a:latin typeface="Times New Roman" pitchFamily="18" charset="0"/>
                          <a:cs typeface="Times New Roman" pitchFamily="18" charset="0"/>
                        </a:rPr>
                        <a:t>Alesina-Giuliano</a:t>
                      </a:r>
                      <a:r>
                        <a:rPr lang="en-US" sz="2400" b="0" baseline="0" dirty="0" smtClean="0">
                          <a:latin typeface="Times New Roman" pitchFamily="18" charset="0"/>
                          <a:cs typeface="Times New Roman" pitchFamily="18" charset="0"/>
                        </a:rPr>
                        <a:t>, ..)</a:t>
                      </a:r>
                      <a:endParaRPr lang="en-US" sz="2400" b="0" dirty="0" smtClean="0">
                        <a:latin typeface="Times New Roman" pitchFamily="18" charset="0"/>
                        <a:cs typeface="Times New Roman" pitchFamily="18" charset="0"/>
                      </a:endParaRPr>
                    </a:p>
                  </a:txBody>
                  <a:tcPr marL="121158" marR="121158" marT="60579" marB="6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400" dirty="0"/>
                    </a:p>
                  </a:txBody>
                  <a:tcPr marL="121158" marR="121158" marT="60579" marB="60579"/>
                </a:tc>
              </a:tr>
              <a:tr h="1267934">
                <a:tc>
                  <a:txBody>
                    <a:bodyPr/>
                    <a:lstStyle/>
                    <a:p>
                      <a:r>
                        <a:rPr lang="en-US" sz="2800" b="0" dirty="0" smtClean="0">
                          <a:latin typeface="Times New Roman" pitchFamily="18" charset="0"/>
                          <a:cs typeface="Times New Roman" pitchFamily="18" charset="0"/>
                        </a:rPr>
                        <a:t>Dual</a:t>
                      </a:r>
                    </a:p>
                    <a:p>
                      <a:r>
                        <a:rPr lang="en-US" sz="2800" b="0" dirty="0" smtClean="0">
                          <a:latin typeface="Times New Roman" pitchFamily="18" charset="0"/>
                          <a:cs typeface="Times New Roman" pitchFamily="18" charset="0"/>
                        </a:rPr>
                        <a:t>(gene-culture</a:t>
                      </a:r>
                      <a:r>
                        <a:rPr lang="en-US" sz="2800" b="0" baseline="0" dirty="0" smtClean="0">
                          <a:latin typeface="Times New Roman" pitchFamily="18" charset="0"/>
                          <a:cs typeface="Times New Roman" pitchFamily="18" charset="0"/>
                        </a:rPr>
                        <a:t> interaction)</a:t>
                      </a:r>
                      <a:endParaRPr lang="en-US" sz="2800" b="0" dirty="0">
                        <a:latin typeface="Times New Roman" pitchFamily="18" charset="0"/>
                        <a:cs typeface="Times New Roman" pitchFamily="18" charset="0"/>
                      </a:endParaRPr>
                    </a:p>
                  </a:txBody>
                  <a:tcPr marL="121158" marR="121158" marT="60579" marB="6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b="0" dirty="0" smtClean="0">
                        <a:latin typeface="Times New Roman" pitchFamily="18" charset="0"/>
                        <a:cs typeface="Times New Roman" pitchFamily="18" charset="0"/>
                      </a:endParaRPr>
                    </a:p>
                    <a:p>
                      <a:r>
                        <a:rPr lang="en-US" sz="2400" b="0" baseline="0" dirty="0" smtClean="0">
                          <a:latin typeface="Times New Roman" pitchFamily="18" charset="0"/>
                          <a:cs typeface="Times New Roman" pitchFamily="18" charset="0"/>
                        </a:rPr>
                        <a:t>e.g., Boyd and </a:t>
                      </a:r>
                      <a:r>
                        <a:rPr lang="en-US" sz="2400" b="0" baseline="0" dirty="0" err="1" smtClean="0">
                          <a:latin typeface="Times New Roman" pitchFamily="18" charset="0"/>
                          <a:cs typeface="Times New Roman" pitchFamily="18" charset="0"/>
                        </a:rPr>
                        <a:t>Richerson</a:t>
                      </a:r>
                      <a:endParaRPr lang="en-US" sz="2400" b="0" dirty="0">
                        <a:latin typeface="Times New Roman" pitchFamily="18" charset="0"/>
                        <a:cs typeface="Times New Roman" pitchFamily="18" charset="0"/>
                      </a:endParaRPr>
                    </a:p>
                  </a:txBody>
                  <a:tcPr marL="121158" marR="121158" marT="60579" marB="60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tc>
              </a:tr>
            </a:tbl>
          </a:graphicData>
        </a:graphic>
      </p:graphicFrame>
      <p:grpSp>
        <p:nvGrpSpPr>
          <p:cNvPr id="8" name="Group 7"/>
          <p:cNvGrpSpPr/>
          <p:nvPr/>
        </p:nvGrpSpPr>
        <p:grpSpPr>
          <a:xfrm>
            <a:off x="228600" y="914400"/>
            <a:ext cx="2819400" cy="1073497"/>
            <a:chOff x="228600" y="914400"/>
            <a:chExt cx="2819400" cy="1073497"/>
          </a:xfrm>
        </p:grpSpPr>
        <p:cxnSp>
          <p:nvCxnSpPr>
            <p:cNvPr id="5" name="Straight Connector 4"/>
            <p:cNvCxnSpPr/>
            <p:nvPr/>
          </p:nvCxnSpPr>
          <p:spPr>
            <a:xfrm>
              <a:off x="228600" y="914400"/>
              <a:ext cx="2819400"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1280011"/>
              <a:ext cx="1752600" cy="70788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Type of transmission</a:t>
              </a:r>
              <a:endParaRPr lang="en-US" sz="2000" b="1" dirty="0">
                <a:latin typeface="Times New Roman" pitchFamily="18" charset="0"/>
                <a:cs typeface="Times New Roman" pitchFamily="18" charset="0"/>
              </a:endParaRPr>
            </a:p>
          </p:txBody>
        </p:sp>
        <p:sp>
          <p:nvSpPr>
            <p:cNvPr id="7" name="TextBox 6"/>
            <p:cNvSpPr txBox="1"/>
            <p:nvPr/>
          </p:nvSpPr>
          <p:spPr>
            <a:xfrm>
              <a:off x="1257300" y="925286"/>
              <a:ext cx="1790700" cy="707886"/>
            </a:xfrm>
            <a:prstGeom prst="rect">
              <a:avLst/>
            </a:prstGeom>
            <a:noFill/>
          </p:spPr>
          <p:txBody>
            <a:bodyPr wrap="square" rtlCol="0">
              <a:spAutoFit/>
            </a:bodyPr>
            <a:lstStyle/>
            <a:p>
              <a:pPr algn="r"/>
              <a:r>
                <a:rPr lang="en-US" sz="2000" b="1" dirty="0" smtClean="0">
                  <a:latin typeface="Times New Roman" pitchFamily="18" charset="0"/>
                  <a:cs typeface="Times New Roman" pitchFamily="18" charset="0"/>
                </a:rPr>
                <a:t>Mechanism of impact</a:t>
              </a:r>
              <a:endParaRPr lang="en-US" sz="2000" b="1"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2262745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7535385"/>
              </p:ext>
            </p:extLst>
          </p:nvPr>
        </p:nvGraphicFramePr>
        <p:xfrm>
          <a:off x="609600" y="609600"/>
          <a:ext cx="7863839" cy="5756204"/>
        </p:xfrm>
        <a:graphic>
          <a:graphicData uri="http://schemas.openxmlformats.org/drawingml/2006/table">
            <a:tbl>
              <a:tblPr/>
              <a:tblGrid>
                <a:gridCol w="3533162"/>
                <a:gridCol w="1443559"/>
                <a:gridCol w="1443559"/>
                <a:gridCol w="1443559"/>
              </a:tblGrid>
              <a:tr h="244593">
                <a:tc>
                  <a:txBody>
                    <a:bodyPr/>
                    <a:lstStyle/>
                    <a:p>
                      <a:pPr marL="0" marR="0" algn="ctr">
                        <a:spcBef>
                          <a:spcPts val="0"/>
                        </a:spcBef>
                        <a:spcAft>
                          <a:spcPts val="0"/>
                        </a:spcAft>
                      </a:pP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Calibri"/>
                          <a:cs typeface="Times New Roman"/>
                        </a:rPr>
                        <a:t>(1)</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Calibri"/>
                          <a:cs typeface="Times New Roman"/>
                        </a:rPr>
                        <a:t>(2)</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Calibri"/>
                          <a:cs typeface="Times New Roman"/>
                        </a:rPr>
                        <a:t>(3)</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207">
                <a:tc>
                  <a:txBody>
                    <a:bodyPr/>
                    <a:lstStyle/>
                    <a:p>
                      <a:pPr marL="0" marR="0" algn="ctr">
                        <a:spcBef>
                          <a:spcPts val="0"/>
                        </a:spcBef>
                        <a:spcAft>
                          <a:spcPts val="0"/>
                        </a:spcAft>
                      </a:pPr>
                      <a:r>
                        <a:rPr lang="en-US" sz="1400" b="1" dirty="0">
                          <a:latin typeface="Times New Roman"/>
                          <a:ea typeface="Calibri"/>
                          <a:cs typeface="Times New Roman"/>
                        </a:rPr>
                        <a:t>Main </a:t>
                      </a:r>
                      <a:r>
                        <a:rPr lang="en-US" sz="1400" b="1" dirty="0" err="1">
                          <a:latin typeface="Times New Roman"/>
                          <a:ea typeface="Calibri"/>
                          <a:cs typeface="Times New Roman"/>
                        </a:rPr>
                        <a:t>regressor</a:t>
                      </a:r>
                      <a:r>
                        <a:rPr lang="en-US" sz="1400" b="1" dirty="0">
                          <a:latin typeface="Times New Roman"/>
                          <a:ea typeface="Calibri"/>
                          <a:cs typeface="Times New Roman"/>
                        </a:rPr>
                        <a:t>:</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Calibri"/>
                          <a:cs typeface="Times New Roman"/>
                        </a:rPr>
                        <a:t>Indigenous genetic distance</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Calibri"/>
                          <a:cs typeface="Times New Roman"/>
                        </a:rPr>
                        <a:t>Ancestry-adjusted genetic distance</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Calibri"/>
                          <a:cs typeface="Times New Roman"/>
                        </a:rPr>
                        <a:t>Control for the share of Europeans</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b="1" dirty="0" smtClean="0">
                          <a:latin typeface="Times New Roman"/>
                          <a:ea typeface="Calibri"/>
                          <a:cs typeface="Times New Roman"/>
                        </a:rPr>
                        <a:t>F</a:t>
                      </a:r>
                      <a:r>
                        <a:rPr lang="en-US" sz="1000" b="1" dirty="0" smtClean="0">
                          <a:latin typeface="Times New Roman"/>
                          <a:ea typeface="Calibri"/>
                          <a:cs typeface="Times New Roman"/>
                        </a:rPr>
                        <a:t>ST</a:t>
                      </a:r>
                      <a:r>
                        <a:rPr lang="en-US" sz="1400" b="1" dirty="0" smtClean="0">
                          <a:latin typeface="Times New Roman"/>
                          <a:ea typeface="Calibri"/>
                          <a:cs typeface="Times New Roman"/>
                        </a:rPr>
                        <a:t> </a:t>
                      </a:r>
                      <a:r>
                        <a:rPr lang="en-US" sz="1400" b="1" dirty="0">
                          <a:latin typeface="Times New Roman"/>
                          <a:ea typeface="Calibri"/>
                          <a:cs typeface="Times New Roman"/>
                        </a:rPr>
                        <a:t>genetic distance to the USA,</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b="1">
                          <a:latin typeface="Times New Roman"/>
                          <a:ea typeface="Calibri"/>
                          <a:cs typeface="Times New Roman"/>
                        </a:rPr>
                        <a:t>-4.038</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400" dirty="0">
                        <a:latin typeface="Times New Roman"/>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136407">
                <a:tc>
                  <a:txBody>
                    <a:bodyPr/>
                    <a:lstStyle/>
                    <a:p>
                      <a:pPr marL="0" marR="0">
                        <a:spcBef>
                          <a:spcPts val="0"/>
                        </a:spcBef>
                        <a:spcAft>
                          <a:spcPts val="0"/>
                        </a:spcAft>
                      </a:pPr>
                      <a:r>
                        <a:rPr lang="en-US" sz="1400" b="1" dirty="0">
                          <a:latin typeface="Times New Roman"/>
                          <a:ea typeface="Calibri"/>
                          <a:cs typeface="Times New Roman"/>
                        </a:rPr>
                        <a:t>1500 match</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latin typeface="Times New Roman"/>
                          <a:ea typeface="Calibri"/>
                          <a:cs typeface="Times New Roman"/>
                        </a:rPr>
                        <a:t>(3.846)***</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dirty="0">
                        <a:latin typeface="Times New Roman"/>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b="1" dirty="0" smtClean="0">
                          <a:latin typeface="Times New Roman"/>
                          <a:ea typeface="Calibri"/>
                          <a:cs typeface="Times New Roman"/>
                        </a:rPr>
                        <a:t>F</a:t>
                      </a:r>
                      <a:r>
                        <a:rPr lang="en-US" sz="1000" b="1" dirty="0" smtClean="0">
                          <a:latin typeface="Times New Roman"/>
                          <a:ea typeface="Calibri"/>
                          <a:cs typeface="Times New Roman"/>
                        </a:rPr>
                        <a:t>ST</a:t>
                      </a:r>
                      <a:r>
                        <a:rPr lang="en-US" sz="1400" b="1" baseline="0" dirty="0" smtClean="0">
                          <a:latin typeface="Times New Roman"/>
                          <a:ea typeface="Calibri"/>
                          <a:cs typeface="Times New Roman"/>
                        </a:rPr>
                        <a:t> </a:t>
                      </a:r>
                      <a:r>
                        <a:rPr lang="en-US" sz="1400" b="1" dirty="0" smtClean="0">
                          <a:latin typeface="Times New Roman"/>
                          <a:ea typeface="Calibri"/>
                          <a:cs typeface="Times New Roman"/>
                        </a:rPr>
                        <a:t>genetic </a:t>
                      </a:r>
                      <a:r>
                        <a:rPr lang="en-US" sz="1400" b="1" dirty="0">
                          <a:latin typeface="Times New Roman"/>
                          <a:ea typeface="Calibri"/>
                          <a:cs typeface="Times New Roman"/>
                        </a:rPr>
                        <a:t>distance to the USA,</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b="1">
                          <a:latin typeface="Times New Roman"/>
                          <a:ea typeface="Calibri"/>
                          <a:cs typeface="Times New Roman"/>
                        </a:rPr>
                        <a:t>-6.440</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b="1" dirty="0">
                          <a:latin typeface="Times New Roman"/>
                          <a:ea typeface="Calibri"/>
                          <a:cs typeface="Times New Roman"/>
                        </a:rPr>
                        <a:t>-4.576</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593">
                <a:tc>
                  <a:txBody>
                    <a:bodyPr/>
                    <a:lstStyle/>
                    <a:p>
                      <a:pPr marL="0" marR="0">
                        <a:spcBef>
                          <a:spcPts val="0"/>
                        </a:spcBef>
                        <a:spcAft>
                          <a:spcPts val="0"/>
                        </a:spcAft>
                      </a:pPr>
                      <a:r>
                        <a:rPr lang="en-US" sz="1400" b="1">
                          <a:latin typeface="Times New Roman"/>
                          <a:ea typeface="Calibri"/>
                          <a:cs typeface="Times New Roman"/>
                        </a:rPr>
                        <a:t>weighted, current match</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latin typeface="Times New Roman"/>
                          <a:ea typeface="Calibri"/>
                          <a:cs typeface="Times New Roman"/>
                        </a:rPr>
                        <a:t>(3.392)***</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Calibri"/>
                          <a:cs typeface="Times New Roman"/>
                        </a:rPr>
                        <a:t>(2.341)**</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a:latin typeface="Times New Roman"/>
                          <a:ea typeface="Calibri"/>
                          <a:cs typeface="Times New Roman"/>
                        </a:rPr>
                        <a:t>Absolute </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0.034</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0.030</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0.015</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593">
                <a:tc>
                  <a:txBody>
                    <a:bodyPr/>
                    <a:lstStyle/>
                    <a:p>
                      <a:pPr marL="0" marR="0">
                        <a:spcBef>
                          <a:spcPts val="0"/>
                        </a:spcBef>
                        <a:spcAft>
                          <a:spcPts val="0"/>
                        </a:spcAft>
                      </a:pPr>
                      <a:r>
                        <a:rPr lang="en-US" sz="1400">
                          <a:latin typeface="Times New Roman"/>
                          <a:ea typeface="Calibri"/>
                          <a:cs typeface="Times New Roman"/>
                        </a:rPr>
                        <a:t>latitude</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(5.068)***</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(4.216)***</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latin typeface="Times New Roman"/>
                          <a:ea typeface="Calibri"/>
                          <a:cs typeface="Times New Roman"/>
                        </a:rPr>
                        <a:t>(1.838)*</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a:latin typeface="Times New Roman"/>
                          <a:ea typeface="Calibri"/>
                          <a:cs typeface="Times New Roman"/>
                        </a:rPr>
                        <a:t>% land area </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-0.182</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-0.041</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-0.384</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593">
                <a:tc>
                  <a:txBody>
                    <a:bodyPr/>
                    <a:lstStyle/>
                    <a:p>
                      <a:pPr marL="0" marR="0">
                        <a:spcBef>
                          <a:spcPts val="0"/>
                        </a:spcBef>
                        <a:spcAft>
                          <a:spcPts val="0"/>
                        </a:spcAft>
                      </a:pPr>
                      <a:r>
                        <a:rPr lang="en-US" sz="1400">
                          <a:latin typeface="Times New Roman"/>
                          <a:ea typeface="Calibri"/>
                          <a:cs typeface="Times New Roman"/>
                        </a:rPr>
                        <a:t>in the tropics</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(0.582)</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(0.135)</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(1.189)</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1278">
                <a:tc>
                  <a:txBody>
                    <a:bodyPr/>
                    <a:lstStyle/>
                    <a:p>
                      <a:pPr marL="0" marR="0">
                        <a:spcBef>
                          <a:spcPts val="0"/>
                        </a:spcBef>
                        <a:spcAft>
                          <a:spcPts val="0"/>
                        </a:spcAft>
                      </a:pPr>
                      <a:r>
                        <a:rPr lang="en-US" sz="1400">
                          <a:latin typeface="Times New Roman"/>
                          <a:ea typeface="Calibri"/>
                          <a:cs typeface="Times New Roman"/>
                        </a:rPr>
                        <a:t>Landlocked </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-0.637</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-0.537</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-0.521</a:t>
                      </a:r>
                      <a:endParaRPr lang="en-US" sz="1400" dirty="0">
                        <a:latin typeface="Calibri"/>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1278">
                <a:tc>
                  <a:txBody>
                    <a:bodyPr/>
                    <a:lstStyle/>
                    <a:p>
                      <a:pPr marL="0" marR="0">
                        <a:spcBef>
                          <a:spcPts val="0"/>
                        </a:spcBef>
                        <a:spcAft>
                          <a:spcPts val="0"/>
                        </a:spcAft>
                      </a:pPr>
                      <a:r>
                        <a:rPr lang="en-US" sz="1400">
                          <a:latin typeface="Times New Roman"/>
                          <a:ea typeface="Calibri"/>
                          <a:cs typeface="Times New Roman"/>
                        </a:rPr>
                        <a:t>dummy</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(3.686)***</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(2.971)***</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(3.051)***</a:t>
                      </a:r>
                      <a:endParaRPr lang="en-US" sz="1400" dirty="0">
                        <a:latin typeface="Calibri"/>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a:latin typeface="Times New Roman"/>
                          <a:ea typeface="Calibri"/>
                          <a:cs typeface="Times New Roman"/>
                        </a:rPr>
                        <a:t>Island </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0.584</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0.607</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latin typeface="Times New Roman"/>
                          <a:ea typeface="Calibri"/>
                          <a:cs typeface="Times New Roman"/>
                        </a:rPr>
                        <a:t>0.557</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593">
                <a:tc>
                  <a:txBody>
                    <a:bodyPr/>
                    <a:lstStyle/>
                    <a:p>
                      <a:pPr marL="0" marR="0">
                        <a:spcBef>
                          <a:spcPts val="0"/>
                        </a:spcBef>
                        <a:spcAft>
                          <a:spcPts val="0"/>
                        </a:spcAft>
                      </a:pPr>
                      <a:r>
                        <a:rPr lang="en-US" sz="1400">
                          <a:latin typeface="Times New Roman"/>
                          <a:ea typeface="Calibri"/>
                          <a:cs typeface="Times New Roman"/>
                        </a:rPr>
                        <a:t>dummy</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(2.389)**</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(2.392)**</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latin typeface="Times New Roman"/>
                          <a:ea typeface="Calibri"/>
                          <a:cs typeface="Times New Roman"/>
                        </a:rPr>
                        <a:t>(2.262)**</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a:latin typeface="Times New Roman"/>
                          <a:ea typeface="Calibri"/>
                          <a:cs typeface="Times New Roman"/>
                        </a:rPr>
                        <a:t>Share of descendants of Europeans, </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400">
                        <a:latin typeface="Times New Roman"/>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400">
                        <a:latin typeface="Times New Roman"/>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latin typeface="Times New Roman"/>
                          <a:ea typeface="Calibri"/>
                          <a:cs typeface="Times New Roman"/>
                        </a:rPr>
                        <a:t>0.863</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593">
                <a:tc>
                  <a:txBody>
                    <a:bodyPr/>
                    <a:lstStyle/>
                    <a:p>
                      <a:pPr marL="0" marR="0">
                        <a:spcBef>
                          <a:spcPts val="0"/>
                        </a:spcBef>
                        <a:spcAft>
                          <a:spcPts val="0"/>
                        </a:spcAft>
                      </a:pPr>
                      <a:r>
                        <a:rPr lang="en-US" sz="1400">
                          <a:latin typeface="Times New Roman"/>
                          <a:ea typeface="Calibri"/>
                          <a:cs typeface="Times New Roman"/>
                        </a:rPr>
                        <a:t>per Putterman and Weil</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a:latin typeface="Times New Roman"/>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a:latin typeface="Times New Roman"/>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latin typeface="Times New Roman"/>
                          <a:ea typeface="Calibri"/>
                          <a:cs typeface="Times New Roman"/>
                        </a:rPr>
                        <a:t>(3.601)***</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a:latin typeface="Times New Roman"/>
                          <a:ea typeface="Calibri"/>
                          <a:cs typeface="Times New Roman"/>
                        </a:rPr>
                        <a:t>Constant</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8.451</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latin typeface="Times New Roman"/>
                          <a:ea typeface="Calibri"/>
                          <a:cs typeface="Times New Roman"/>
                        </a:rPr>
                        <a:t>8.618</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latin typeface="Times New Roman"/>
                          <a:ea typeface="Calibri"/>
                          <a:cs typeface="Times New Roman"/>
                        </a:rPr>
                        <a:t>8.637</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593">
                <a:tc>
                  <a:txBody>
                    <a:bodyPr/>
                    <a:lstStyle/>
                    <a:p>
                      <a:pPr marL="0" marR="0">
                        <a:spcBef>
                          <a:spcPts val="0"/>
                        </a:spcBef>
                        <a:spcAft>
                          <a:spcPts val="0"/>
                        </a:spcAft>
                      </a:pPr>
                      <a:endParaRPr lang="en-US" sz="1400">
                        <a:latin typeface="Times New Roman"/>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(23.577)***</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(21.563)***</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latin typeface="Times New Roman"/>
                          <a:ea typeface="Calibri"/>
                          <a:cs typeface="Times New Roman"/>
                        </a:rPr>
                        <a:t>(20.941)***</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a:latin typeface="Times New Roman"/>
                          <a:ea typeface="Calibri"/>
                          <a:cs typeface="Times New Roman"/>
                        </a:rPr>
                        <a:t>Beta coefficients on the bold variable</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-23.85%</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-27.11%</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latin typeface="Times New Roman"/>
                          <a:ea typeface="Calibri"/>
                          <a:cs typeface="Times New Roman"/>
                        </a:rPr>
                        <a:t>-20.30%</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a:latin typeface="Times New Roman"/>
                          <a:ea typeface="Calibri"/>
                          <a:cs typeface="Times New Roman"/>
                        </a:rPr>
                        <a:t>Observations</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155</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154</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latin typeface="Times New Roman"/>
                          <a:ea typeface="Calibri"/>
                          <a:cs typeface="Times New Roman"/>
                        </a:rPr>
                        <a:t>149</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593">
                <a:tc>
                  <a:txBody>
                    <a:bodyPr/>
                    <a:lstStyle/>
                    <a:p>
                      <a:pPr marL="0" marR="0">
                        <a:spcBef>
                          <a:spcPts val="0"/>
                        </a:spcBef>
                        <a:spcAft>
                          <a:spcPts val="0"/>
                        </a:spcAft>
                      </a:pPr>
                      <a:r>
                        <a:rPr lang="en-US" sz="1400" dirty="0">
                          <a:latin typeface="Times New Roman"/>
                          <a:ea typeface="Calibri"/>
                          <a:cs typeface="Times New Roman"/>
                        </a:rPr>
                        <a:t>R-squared</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0.499</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latin typeface="Times New Roman"/>
                          <a:ea typeface="Calibri"/>
                          <a:cs typeface="Times New Roman"/>
                        </a:rPr>
                        <a:t>0.496</a:t>
                      </a:r>
                      <a:endParaRPr lang="en-US" sz="140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latin typeface="Times New Roman"/>
                          <a:ea typeface="Calibri"/>
                          <a:cs typeface="Times New Roman"/>
                        </a:rPr>
                        <a:t>0.545</a:t>
                      </a:r>
                      <a:endParaRPr lang="en-US" sz="1400" dirty="0">
                        <a:latin typeface="Consolas"/>
                        <a:ea typeface="Calibri"/>
                        <a:cs typeface="Times New Roman"/>
                      </a:endParaRPr>
                    </a:p>
                  </a:txBody>
                  <a:tcPr marL="67909" marR="6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590800" y="152400"/>
            <a:ext cx="5867400" cy="369332"/>
          </a:xfrm>
          <a:prstGeom prst="rect">
            <a:avLst/>
          </a:prstGeom>
          <a:noFill/>
        </p:spPr>
        <p:txBody>
          <a:bodyPr wrap="square" rtlCol="0">
            <a:spAutoFit/>
          </a:bodyPr>
          <a:lstStyle/>
          <a:p>
            <a:endParaRPr lang="en-US" dirty="0"/>
          </a:p>
        </p:txBody>
      </p:sp>
      <p:sp>
        <p:nvSpPr>
          <p:cNvPr id="93185" name="Rectangle 1"/>
          <p:cNvSpPr>
            <a:spLocks noChangeArrowheads="1"/>
          </p:cNvSpPr>
          <p:nvPr/>
        </p:nvSpPr>
        <p:spPr bwMode="auto">
          <a:xfrm>
            <a:off x="506946" y="-63787"/>
            <a:ext cx="813011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Table 7 (JEL)  – Genetic Distance and Economic Development, Cross-Sectional Regressions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(dependent variable: log per capita income, 2005)</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4082400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600200"/>
          </a:xfrm>
        </p:spPr>
        <p:txBody>
          <a:bodyPr/>
          <a:lstStyle/>
          <a:p>
            <a:r>
              <a:rPr lang="en-US" sz="2800" b="1" dirty="0" smtClean="0">
                <a:solidFill>
                  <a:srgbClr val="002060"/>
                </a:solidFill>
              </a:rPr>
              <a:t/>
            </a:r>
            <a:br>
              <a:rPr lang="en-US" sz="2800" b="1" dirty="0" smtClean="0">
                <a:solidFill>
                  <a:srgbClr val="002060"/>
                </a:solidFill>
              </a:rPr>
            </a:br>
            <a:r>
              <a:rPr lang="en-US" sz="2800" b="1" dirty="0">
                <a:solidFill>
                  <a:srgbClr val="002060"/>
                </a:solidFill>
              </a:rPr>
              <a:t/>
            </a:r>
            <a:br>
              <a:rPr lang="en-US" sz="2800" b="1" dirty="0">
                <a:solidFill>
                  <a:srgbClr val="002060"/>
                </a:solidFill>
              </a:rPr>
            </a:br>
            <a:r>
              <a:rPr lang="en-US" sz="2800" b="1" dirty="0" smtClean="0">
                <a:solidFill>
                  <a:srgbClr val="002060"/>
                </a:solidFill>
              </a:rPr>
              <a:t>The Diffusion of the Industrial Revolution</a:t>
            </a:r>
            <a:br>
              <a:rPr lang="en-US" sz="2800" b="1" dirty="0" smtClean="0">
                <a:solidFill>
                  <a:srgbClr val="002060"/>
                </a:solidFill>
              </a:rPr>
            </a:br>
            <a:r>
              <a:rPr lang="en-US" sz="1800" b="1" dirty="0" smtClean="0">
                <a:solidFill>
                  <a:srgbClr val="002060"/>
                </a:solidFill>
              </a:rPr>
              <a:t>(from </a:t>
            </a:r>
            <a:r>
              <a:rPr lang="en-US" sz="1800" b="1" dirty="0" err="1" smtClean="0">
                <a:solidFill>
                  <a:srgbClr val="002060"/>
                </a:solidFill>
              </a:rPr>
              <a:t>Spolaore</a:t>
            </a:r>
            <a:r>
              <a:rPr lang="en-US" sz="1800" b="1" dirty="0" smtClean="0">
                <a:solidFill>
                  <a:srgbClr val="002060"/>
                </a:solidFill>
              </a:rPr>
              <a:t> and </a:t>
            </a:r>
            <a:r>
              <a:rPr lang="en-US" sz="1800" b="1" dirty="0" err="1" smtClean="0">
                <a:solidFill>
                  <a:srgbClr val="002060"/>
                </a:solidFill>
              </a:rPr>
              <a:t>Wacziarg</a:t>
            </a:r>
            <a:r>
              <a:rPr lang="en-US" sz="1800" b="1" dirty="0" smtClean="0">
                <a:solidFill>
                  <a:srgbClr val="002060"/>
                </a:solidFill>
              </a:rPr>
              <a:t>, in Handbook of Economic Growth)</a:t>
            </a:r>
            <a:r>
              <a:rPr lang="en-US" sz="2800" b="1" dirty="0" smtClean="0">
                <a:solidFill>
                  <a:srgbClr val="002060"/>
                </a:solidFill>
              </a:rPr>
              <a:t/>
            </a:r>
            <a:br>
              <a:rPr lang="en-US" sz="2800" b="1" dirty="0" smtClean="0">
                <a:solidFill>
                  <a:srgbClr val="002060"/>
                </a:solidFill>
              </a:rPr>
            </a:br>
            <a:endParaRPr lang="en-US" sz="32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295400"/>
            <a:ext cx="9326880" cy="7283560"/>
          </a:xfrm>
        </p:spPr>
      </p:pic>
    </p:spTree>
    <p:extLst>
      <p:ext uri="{BB962C8B-B14F-4D97-AF65-F5344CB8AC3E}">
        <p14:creationId xmlns:p14="http://schemas.microsoft.com/office/powerpoint/2010/main" val="8878049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3712</TotalTime>
  <Words>1317</Words>
  <Application>Microsoft Office PowerPoint</Application>
  <PresentationFormat>On-screen Show (4:3)</PresentationFormat>
  <Paragraphs>407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   Ancestry and the Diffusion of Economic Development:  Facts and Questions  Enrico Spolaore Tufts University and NBER  </vt:lpstr>
      <vt:lpstr>Summary</vt:lpstr>
      <vt:lpstr> References  (joint with Romain Wacziarg, UCLA) </vt:lpstr>
      <vt:lpstr>Long-term persistence holds at the level of populations rather than locations</vt:lpstr>
      <vt:lpstr>PowerPoint Presentation</vt:lpstr>
      <vt:lpstr>Why Does Ancestry Matter? Mechanisms</vt:lpstr>
      <vt:lpstr>A Taxonomy</vt:lpstr>
      <vt:lpstr>PowerPoint Presentation</vt:lpstr>
      <vt:lpstr>  The Diffusion of the Industrial Revolution (from Spolaore and Wacziarg, in Handbook of Economic Growth) </vt:lpstr>
      <vt:lpstr>The Diffusion of the Industrial Revolution</vt:lpstr>
      <vt:lpstr>A Key Behavioral Innovation:  Reduced Marital Fertility</vt:lpstr>
      <vt:lpstr>PowerPoint Presentation</vt:lpstr>
      <vt:lpstr>PowerPoint Presentation</vt:lpstr>
      <vt:lpstr>A Tale of Two Diffusions? </vt:lpstr>
      <vt:lpstr>PowerPoint Presentation</vt:lpstr>
      <vt:lpstr>Marital Fertility Decline in Europe Cross-national regressions for the transition date, focusing on genetic distance from France</vt:lpstr>
      <vt:lpstr>PowerPoint Presentation</vt:lpstr>
      <vt:lpstr> Horserace France vs. England (Dependent variable: Fertility Transition date) </vt:lpstr>
      <vt:lpstr>Linguistic Distance</vt:lpstr>
      <vt:lpstr>PowerPoint Presentation</vt:lpstr>
      <vt:lpstr>PowerPoint Presentation</vt:lpstr>
      <vt:lpstr>PowerPoint Presentation</vt:lpstr>
      <vt:lpstr> In Conclusion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Romain Wacziarg</dc:creator>
  <cp:lastModifiedBy>Spolaore, Enrico</cp:lastModifiedBy>
  <cp:revision>392</cp:revision>
  <dcterms:created xsi:type="dcterms:W3CDTF">2005-11-05T07:33:04Z</dcterms:created>
  <dcterms:modified xsi:type="dcterms:W3CDTF">2014-04-18T03:14:21Z</dcterms:modified>
</cp:coreProperties>
</file>