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21" r:id="rId3"/>
    <p:sldId id="261" r:id="rId4"/>
    <p:sldId id="300" r:id="rId5"/>
    <p:sldId id="301" r:id="rId6"/>
    <p:sldId id="262" r:id="rId7"/>
    <p:sldId id="329" r:id="rId8"/>
    <p:sldId id="322" r:id="rId9"/>
    <p:sldId id="323" r:id="rId10"/>
    <p:sldId id="268" r:id="rId11"/>
    <p:sldId id="276" r:id="rId12"/>
    <p:sldId id="286" r:id="rId13"/>
    <p:sldId id="282" r:id="rId14"/>
    <p:sldId id="285" r:id="rId15"/>
    <p:sldId id="284" r:id="rId16"/>
    <p:sldId id="269" r:id="rId17"/>
    <p:sldId id="257" r:id="rId18"/>
    <p:sldId id="258" r:id="rId19"/>
    <p:sldId id="274" r:id="rId20"/>
    <p:sldId id="287" r:id="rId21"/>
    <p:sldId id="288" r:id="rId22"/>
    <p:sldId id="289" r:id="rId23"/>
    <p:sldId id="318" r:id="rId24"/>
    <p:sldId id="305" r:id="rId25"/>
    <p:sldId id="306" r:id="rId26"/>
    <p:sldId id="295" r:id="rId27"/>
    <p:sldId id="290" r:id="rId28"/>
    <p:sldId id="291" r:id="rId29"/>
    <p:sldId id="292" r:id="rId30"/>
    <p:sldId id="293" r:id="rId31"/>
    <p:sldId id="294" r:id="rId32"/>
    <p:sldId id="296" r:id="rId33"/>
    <p:sldId id="297" r:id="rId34"/>
    <p:sldId id="319" r:id="rId35"/>
    <p:sldId id="304" r:id="rId36"/>
    <p:sldId id="303" r:id="rId37"/>
    <p:sldId id="317" r:id="rId38"/>
    <p:sldId id="315" r:id="rId39"/>
    <p:sldId id="316" r:id="rId40"/>
    <p:sldId id="313" r:id="rId41"/>
    <p:sldId id="312" r:id="rId42"/>
    <p:sldId id="324" r:id="rId43"/>
    <p:sldId id="325" r:id="rId44"/>
    <p:sldId id="326" r:id="rId45"/>
    <p:sldId id="327" r:id="rId46"/>
    <p:sldId id="32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0" autoAdjust="0"/>
    <p:restoredTop sz="79397" autoAdjust="0"/>
  </p:normalViewPr>
  <p:slideViewPr>
    <p:cSldViewPr>
      <p:cViewPr varScale="1">
        <p:scale>
          <a:sx n="72" d="100"/>
          <a:sy n="72" d="100"/>
        </p:scale>
        <p:origin x="-19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Intergenerational immobility</a:t>
            </a:r>
            <a:r>
              <a:rPr lang="en-US" baseline="0"/>
              <a:t> (rho)</a:t>
            </a:r>
          </a:p>
          <a:p>
            <a:pPr>
              <a:defRPr/>
            </a:pPr>
            <a:r>
              <a:rPr lang="en-US"/>
              <a:t>medium income variance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synopsis!$A$2</c:f>
              <c:strCache>
                <c:ptCount val="1"/>
                <c:pt idx="0">
                  <c:v>0.2</c:v>
                </c:pt>
              </c:strCache>
            </c:strRef>
          </c:tx>
          <c:invertIfNegative val="0"/>
          <c:cat>
            <c:numRef>
              <c:f>synopsis!$B$1:$F$1</c:f>
              <c:numCache>
                <c:formatCode>General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</c:numCache>
            </c:numRef>
          </c:cat>
          <c:val>
            <c:numRef>
              <c:f>synopsis!$B$2:$F$2</c:f>
              <c:numCache>
                <c:formatCode>General</c:formatCode>
                <c:ptCount val="5"/>
                <c:pt idx="0">
                  <c:v>0.2</c:v>
                </c:pt>
                <c:pt idx="1">
                  <c:v>0.25</c:v>
                </c:pt>
                <c:pt idx="2">
                  <c:v>0.31</c:v>
                </c:pt>
                <c:pt idx="3">
                  <c:v>0.4</c:v>
                </c:pt>
                <c:pt idx="4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synopsis!$A$3</c:f>
              <c:strCache>
                <c:ptCount val="1"/>
                <c:pt idx="0">
                  <c:v>0.4</c:v>
                </c:pt>
              </c:strCache>
            </c:strRef>
          </c:tx>
          <c:invertIfNegative val="0"/>
          <c:cat>
            <c:numRef>
              <c:f>synopsis!$B$1:$F$1</c:f>
              <c:numCache>
                <c:formatCode>General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</c:numCache>
            </c:numRef>
          </c:cat>
          <c:val>
            <c:numRef>
              <c:f>synopsis!$B$3:$F$3</c:f>
              <c:numCache>
                <c:formatCode>General</c:formatCode>
                <c:ptCount val="5"/>
                <c:pt idx="0">
                  <c:v>0.41</c:v>
                </c:pt>
                <c:pt idx="1">
                  <c:v>0.45</c:v>
                </c:pt>
                <c:pt idx="2">
                  <c:v>0.54</c:v>
                </c:pt>
                <c:pt idx="3">
                  <c:v>0.63</c:v>
                </c:pt>
                <c:pt idx="4">
                  <c:v>0.74</c:v>
                </c:pt>
              </c:numCache>
            </c:numRef>
          </c:val>
        </c:ser>
        <c:ser>
          <c:idx val="2"/>
          <c:order val="2"/>
          <c:tx>
            <c:strRef>
              <c:f>synopsis!$A$4</c:f>
              <c:strCache>
                <c:ptCount val="1"/>
                <c:pt idx="0">
                  <c:v>0.6</c:v>
                </c:pt>
              </c:strCache>
            </c:strRef>
          </c:tx>
          <c:invertIfNegative val="0"/>
          <c:cat>
            <c:numRef>
              <c:f>synopsis!$B$1:$F$1</c:f>
              <c:numCache>
                <c:formatCode>General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</c:numCache>
            </c:numRef>
          </c:cat>
          <c:val>
            <c:numRef>
              <c:f>synopsis!$B$4:$F$4</c:f>
              <c:numCache>
                <c:formatCode>General</c:formatCode>
                <c:ptCount val="5"/>
                <c:pt idx="0">
                  <c:v>0.61</c:v>
                </c:pt>
                <c:pt idx="1">
                  <c:v>0.67</c:v>
                </c:pt>
                <c:pt idx="2">
                  <c:v>0.75</c:v>
                </c:pt>
                <c:pt idx="3">
                  <c:v>0.85</c:v>
                </c:pt>
                <c:pt idx="4">
                  <c:v>0.92</c:v>
                </c:pt>
              </c:numCache>
            </c:numRef>
          </c:val>
        </c:ser>
        <c:ser>
          <c:idx val="3"/>
          <c:order val="3"/>
          <c:tx>
            <c:strRef>
              <c:f>synopsis!$A$5</c:f>
              <c:strCache>
                <c:ptCount val="1"/>
                <c:pt idx="0">
                  <c:v>0.8</c:v>
                </c:pt>
              </c:strCache>
            </c:strRef>
          </c:tx>
          <c:invertIfNegative val="0"/>
          <c:cat>
            <c:numRef>
              <c:f>synopsis!$B$1:$F$1</c:f>
              <c:numCache>
                <c:formatCode>General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</c:numCache>
            </c:numRef>
          </c:cat>
          <c:val>
            <c:numRef>
              <c:f>synopsis!$B$5:$F$5</c:f>
              <c:numCache>
                <c:formatCode>General</c:formatCode>
                <c:ptCount val="5"/>
                <c:pt idx="0">
                  <c:v>0.81</c:v>
                </c:pt>
                <c:pt idx="1">
                  <c:v>0.87</c:v>
                </c:pt>
                <c:pt idx="2">
                  <c:v>0.94</c:v>
                </c:pt>
                <c:pt idx="3">
                  <c:v>0.98</c:v>
                </c:pt>
                <c:pt idx="4">
                  <c:v>0.99</c:v>
                </c:pt>
              </c:numCache>
            </c:numRef>
          </c:val>
        </c:ser>
        <c:ser>
          <c:idx val="4"/>
          <c:order val="4"/>
          <c:tx>
            <c:strRef>
              <c:f>synopsis!$A$6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numRef>
              <c:f>synopsis!$B$1:$F$1</c:f>
              <c:numCache>
                <c:formatCode>General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</c:numCache>
            </c:numRef>
          </c:cat>
          <c:val>
            <c:numRef>
              <c:f>synopsis!$B$6:$F$6</c:f>
              <c:numCache>
                <c:formatCode>General</c:formatCode>
                <c:ptCount val="5"/>
                <c:pt idx="0">
                  <c:v>1.01</c:v>
                </c:pt>
                <c:pt idx="1">
                  <c:v>1.01</c:v>
                </c:pt>
                <c:pt idx="2">
                  <c:v>1.01</c:v>
                </c:pt>
                <c:pt idx="3">
                  <c:v>1.01</c:v>
                </c:pt>
                <c:pt idx="4">
                  <c:v>1.01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89184"/>
        <c:axId val="73033408"/>
        <c:axId val="73301120"/>
      </c:bar3DChart>
      <c:catAx>
        <c:axId val="34589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gamma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033408"/>
        <c:crosses val="autoZero"/>
        <c:auto val="1"/>
        <c:lblAlgn val="ctr"/>
        <c:lblOffset val="100"/>
        <c:noMultiLvlLbl val="0"/>
      </c:catAx>
      <c:valAx>
        <c:axId val="730334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rho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589184"/>
        <c:crosses val="autoZero"/>
        <c:crossBetween val="between"/>
      </c:valAx>
      <c:serAx>
        <c:axId val="7330112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beta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303340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Intergenerational Immobility (rho)</a:t>
            </a:r>
          </a:p>
          <a:p>
            <a:pPr>
              <a:defRPr/>
            </a:pPr>
            <a:r>
              <a:rPr lang="en-US"/>
              <a:t>small income variance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synopsis!$A$21</c:f>
              <c:strCache>
                <c:ptCount val="1"/>
                <c:pt idx="0">
                  <c:v>0.2</c:v>
                </c:pt>
              </c:strCache>
            </c:strRef>
          </c:tx>
          <c:invertIfNegative val="0"/>
          <c:cat>
            <c:numRef>
              <c:f>synopsis!$B$20:$F$20</c:f>
              <c:numCache>
                <c:formatCode>General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</c:numCache>
            </c:numRef>
          </c:cat>
          <c:val>
            <c:numRef>
              <c:f>synopsis!$B$21:$F$21</c:f>
              <c:numCache>
                <c:formatCode>General</c:formatCode>
                <c:ptCount val="5"/>
                <c:pt idx="0">
                  <c:v>0.3</c:v>
                </c:pt>
                <c:pt idx="1">
                  <c:v>0.62</c:v>
                </c:pt>
                <c:pt idx="2">
                  <c:v>0.9</c:v>
                </c:pt>
                <c:pt idx="3">
                  <c:v>0.96</c:v>
                </c:pt>
                <c:pt idx="4">
                  <c:v>0.97</c:v>
                </c:pt>
              </c:numCache>
            </c:numRef>
          </c:val>
        </c:ser>
        <c:ser>
          <c:idx val="1"/>
          <c:order val="1"/>
          <c:tx>
            <c:strRef>
              <c:f>synopsis!$A$22</c:f>
              <c:strCache>
                <c:ptCount val="1"/>
                <c:pt idx="0">
                  <c:v>0.4</c:v>
                </c:pt>
              </c:strCache>
            </c:strRef>
          </c:tx>
          <c:invertIfNegative val="0"/>
          <c:cat>
            <c:numRef>
              <c:f>synopsis!$B$20:$F$20</c:f>
              <c:numCache>
                <c:formatCode>General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</c:numCache>
            </c:numRef>
          </c:cat>
          <c:val>
            <c:numRef>
              <c:f>synopsis!$B$22:$F$22</c:f>
              <c:numCache>
                <c:formatCode>General</c:formatCode>
                <c:ptCount val="5"/>
                <c:pt idx="0">
                  <c:v>0.53</c:v>
                </c:pt>
                <c:pt idx="1">
                  <c:v>0.84</c:v>
                </c:pt>
                <c:pt idx="2">
                  <c:v>0.96</c:v>
                </c:pt>
                <c:pt idx="3">
                  <c:v>0.98</c:v>
                </c:pt>
                <c:pt idx="4">
                  <c:v>0.98</c:v>
                </c:pt>
              </c:numCache>
            </c:numRef>
          </c:val>
        </c:ser>
        <c:ser>
          <c:idx val="2"/>
          <c:order val="2"/>
          <c:tx>
            <c:strRef>
              <c:f>synopsis!$A$23</c:f>
              <c:strCache>
                <c:ptCount val="1"/>
                <c:pt idx="0">
                  <c:v>0.6</c:v>
                </c:pt>
              </c:strCache>
            </c:strRef>
          </c:tx>
          <c:invertIfNegative val="0"/>
          <c:cat>
            <c:numRef>
              <c:f>synopsis!$B$20:$F$20</c:f>
              <c:numCache>
                <c:formatCode>General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</c:numCache>
            </c:numRef>
          </c:cat>
          <c:val>
            <c:numRef>
              <c:f>synopsis!$B$23:$F$23</c:f>
              <c:numCache>
                <c:formatCode>General</c:formatCode>
                <c:ptCount val="5"/>
                <c:pt idx="0">
                  <c:v>0.75</c:v>
                </c:pt>
                <c:pt idx="1">
                  <c:v>0.95</c:v>
                </c:pt>
                <c:pt idx="2">
                  <c:v>0.98</c:v>
                </c:pt>
                <c:pt idx="3">
                  <c:v>0.99</c:v>
                </c:pt>
                <c:pt idx="4">
                  <c:v>0.99</c:v>
                </c:pt>
              </c:numCache>
            </c:numRef>
          </c:val>
        </c:ser>
        <c:ser>
          <c:idx val="3"/>
          <c:order val="3"/>
          <c:tx>
            <c:strRef>
              <c:f>synopsis!$A$24</c:f>
              <c:strCache>
                <c:ptCount val="1"/>
                <c:pt idx="0">
                  <c:v>0.8</c:v>
                </c:pt>
              </c:strCache>
            </c:strRef>
          </c:tx>
          <c:invertIfNegative val="0"/>
          <c:cat>
            <c:numRef>
              <c:f>synopsis!$B$20:$F$20</c:f>
              <c:numCache>
                <c:formatCode>General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</c:numCache>
            </c:numRef>
          </c:cat>
          <c:val>
            <c:numRef>
              <c:f>synopsis!$B$24:$F$24</c:f>
              <c:numCache>
                <c:formatCode>General</c:formatCode>
                <c:ptCount val="5"/>
                <c:pt idx="0">
                  <c:v>0.94</c:v>
                </c:pt>
                <c:pt idx="1">
                  <c:v>0.99</c:v>
                </c:pt>
                <c:pt idx="2">
                  <c:v>0.99</c:v>
                </c:pt>
                <c:pt idx="3">
                  <c:v>0.99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synopsis!$A$25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numRef>
              <c:f>synopsis!$B$20:$F$20</c:f>
              <c:numCache>
                <c:formatCode>General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  <c:pt idx="4">
                  <c:v>1</c:v>
                </c:pt>
              </c:numCache>
            </c:numRef>
          </c:cat>
          <c:val>
            <c:numRef>
              <c:f>synopsis!$B$25:$F$25</c:f>
              <c:numCache>
                <c:formatCode>General</c:formatCode>
                <c:ptCount val="5"/>
                <c:pt idx="0">
                  <c:v>1</c:v>
                </c:pt>
                <c:pt idx="1">
                  <c:v>1.01</c:v>
                </c:pt>
                <c:pt idx="2">
                  <c:v>1.01</c:v>
                </c:pt>
                <c:pt idx="3">
                  <c:v>1.01</c:v>
                </c:pt>
                <c:pt idx="4">
                  <c:v>1.02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86624"/>
        <c:axId val="73036288"/>
        <c:axId val="36999168"/>
      </c:bar3DChart>
      <c:catAx>
        <c:axId val="34586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gamma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036288"/>
        <c:crosses val="autoZero"/>
        <c:auto val="1"/>
        <c:lblAlgn val="ctr"/>
        <c:lblOffset val="100"/>
        <c:noMultiLvlLbl val="0"/>
      </c:catAx>
      <c:valAx>
        <c:axId val="730362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rho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586624"/>
        <c:crosses val="autoZero"/>
        <c:crossBetween val="between"/>
      </c:valAx>
      <c:serAx>
        <c:axId val="369991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beta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303628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4612E-F41A-479C-88A4-8572BBAFF4E7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805AA-928B-4429-A824-52848217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8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E6A44-D312-4AA2-A7DF-F495CD891B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E6A44-D312-4AA2-A7DF-F495CD891B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E6A44-D312-4AA2-A7DF-F495CD891B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= 10000;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= 2*F;          % number of individuals, an even number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= 100;          % number of periods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= 5;            % number of genes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IncomeRange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10; % income scale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= (1/G)*ones(G,1);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= ones(N,1)*(0.5*ones(1,G));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05AA-928B-4429-A824-5284821760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9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05AA-928B-4429-A824-528482176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= 5000;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= 2*F;          % number of individuals, an even number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= 100;          % number of periods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= 20;            % number of genes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IncomeRange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10; % income scale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= (1/G)*ones(G,1);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= ones(N,1)*(0.5*ones(1,G));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05AA-928B-4429-A824-5284821760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1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05AA-928B-4429-A824-5284821760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BC3D-9A8C-4624-B896-33C07BAA089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A13-711A-4A08-B760-8552477C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BC3D-9A8C-4624-B896-33C07BAA089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A13-711A-4A08-B760-8552477C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BC3D-9A8C-4624-B896-33C07BAA089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A13-711A-4A08-B760-8552477C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BC3D-9A8C-4624-B896-33C07BAA089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A13-711A-4A08-B760-8552477C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2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BC3D-9A8C-4624-B896-33C07BAA089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A13-711A-4A08-B760-8552477C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3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BC3D-9A8C-4624-B896-33C07BAA089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A13-711A-4A08-B760-8552477C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BC3D-9A8C-4624-B896-33C07BAA089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A13-711A-4A08-B760-8552477C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1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BC3D-9A8C-4624-B896-33C07BAA089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A13-711A-4A08-B760-8552477C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BC3D-9A8C-4624-B896-33C07BAA089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A13-711A-4A08-B760-8552477C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5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BC3D-9A8C-4624-B896-33C07BAA089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A13-711A-4A08-B760-8552477C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BC3D-9A8C-4624-B896-33C07BAA089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A13-711A-4A08-B760-8552477C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4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9BC3D-9A8C-4624-B896-33C07BAA0898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2A13-711A-4A08-B760-8552477C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5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Determinants of inequality and intergenerational mobility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Chicago, HCEO working Group</a:t>
            </a:r>
          </a:p>
          <a:p>
            <a:r>
              <a:rPr lang="en-US" dirty="0" smtClean="0"/>
              <a:t>April 18,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distribution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number of genes (5), 20 thousand individuals, 100 periods</a:t>
            </a:r>
          </a:p>
          <a:p>
            <a:r>
              <a:rPr lang="en-US" dirty="0" smtClean="0"/>
              <a:t>as variance of income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990600" y="1143000"/>
            <a:ext cx="0" cy="4393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90600" y="1104900"/>
            <a:ext cx="76962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22" y="2770505"/>
            <a:ext cx="1200150" cy="230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02" y="533865"/>
            <a:ext cx="1190625" cy="22669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90600" y="4876800"/>
            <a:ext cx="15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15" y="1151299"/>
            <a:ext cx="6272313" cy="372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8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990600" y="1143000"/>
            <a:ext cx="0" cy="4393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90600" y="1104900"/>
            <a:ext cx="76962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22" y="2770505"/>
            <a:ext cx="1200150" cy="230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02" y="533865"/>
            <a:ext cx="1190625" cy="22669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90600" y="4876800"/>
            <a:ext cx="15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87" y="1143000"/>
            <a:ext cx="624395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990600" y="1143000"/>
            <a:ext cx="0" cy="4393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90600" y="1104900"/>
            <a:ext cx="76962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22" y="2770505"/>
            <a:ext cx="1200150" cy="230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02" y="533865"/>
            <a:ext cx="1190625" cy="22669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90600" y="4876800"/>
            <a:ext cx="15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06" y="1104900"/>
            <a:ext cx="6303434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2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990600" y="1143000"/>
            <a:ext cx="0" cy="4393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90600" y="1104900"/>
            <a:ext cx="76962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22" y="2770505"/>
            <a:ext cx="1200150" cy="230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02" y="533865"/>
            <a:ext cx="1190625" cy="22669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90600" y="4876800"/>
            <a:ext cx="15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09" y="1152324"/>
            <a:ext cx="6246891" cy="371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4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990600" y="1143000"/>
            <a:ext cx="0" cy="4393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90600" y="1104900"/>
            <a:ext cx="76962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22" y="2770505"/>
            <a:ext cx="1200150" cy="230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02" y="533865"/>
            <a:ext cx="1190625" cy="22669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90600" y="4876800"/>
            <a:ext cx="15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04901"/>
            <a:ext cx="6333066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7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Intergenerational immobility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952625" y="1590675"/>
          <a:ext cx="523875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6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995487" y="1652587"/>
          <a:ext cx="5153025" cy="355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73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1600200" y="762000"/>
            <a:ext cx="0" cy="48768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1447800" y="5029200"/>
            <a:ext cx="6096000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14600" y="1143000"/>
            <a:ext cx="426720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61817" y="33088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variance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800" y="1925895"/>
            <a:ext cx="48768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05400" y="23357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variance in income shock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548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76200" y="235082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Relation between inequality and mobility (Great Gatsby curve)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Size of the intergenerational persistence, </a:t>
            </a:r>
            <a:r>
              <a:rPr lang="en-US" dirty="0" err="1" smtClean="0"/>
              <a:t>eg</a:t>
            </a:r>
            <a:r>
              <a:rPr lang="en-US" dirty="0" smtClean="0"/>
              <a:t> Clark’s recent book. In contrast, in a study of surnames in the Catalonia census, 2001, </a:t>
            </a:r>
            <a:r>
              <a:rPr lang="en-US" dirty="0" err="1" smtClean="0"/>
              <a:t>Guell</a:t>
            </a:r>
            <a:r>
              <a:rPr lang="en-US" dirty="0" smtClean="0"/>
              <a:t>, Rodriguez Mora and </a:t>
            </a:r>
            <a:r>
              <a:rPr lang="en-US" dirty="0" err="1" smtClean="0"/>
              <a:t>Telmer</a:t>
            </a:r>
            <a:r>
              <a:rPr lang="en-US" dirty="0" smtClean="0"/>
              <a:t> find:</a:t>
            </a:r>
          </a:p>
          <a:p>
            <a:r>
              <a:rPr lang="en-US" dirty="0" smtClean="0"/>
              <a:t>In a calibration exercise estimating </a:t>
            </a:r>
            <a:r>
              <a:rPr lang="en-US" i="1" dirty="0" smtClean="0"/>
              <a:t>(Informational Content of surnames, </a:t>
            </a:r>
            <a:r>
              <a:rPr lang="en-US" i="1" dirty="0" err="1" smtClean="0"/>
              <a:t>Gini</a:t>
            </a:r>
            <a:r>
              <a:rPr lang="en-US" i="1" dirty="0" smtClean="0"/>
              <a:t> (of surnames), number of persons per surname)</a:t>
            </a:r>
            <a:r>
              <a:rPr lang="en-US" dirty="0" smtClean="0"/>
              <a:t> an intergenerational coefficient for education of 0.6</a:t>
            </a:r>
          </a:p>
          <a:p>
            <a:r>
              <a:rPr lang="en-US" dirty="0" err="1" smtClean="0"/>
              <a:t>Assortative</a:t>
            </a:r>
            <a:r>
              <a:rPr lang="en-US" dirty="0" smtClean="0"/>
              <a:t> mating is large, and has increased 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40936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07" y="3644043"/>
            <a:ext cx="3536613" cy="258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5" y="3663268"/>
            <a:ext cx="354010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7352"/>
            <a:ext cx="3536613" cy="258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599"/>
            <a:ext cx="3644223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Gini</a:t>
            </a:r>
            <a:r>
              <a:rPr lang="en-US" dirty="0" smtClean="0"/>
              <a:t> 0.14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291982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Gini</a:t>
            </a:r>
            <a:r>
              <a:rPr lang="en-US" dirty="0" smtClean="0"/>
              <a:t> 0.33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93511" y="623229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Gini</a:t>
            </a:r>
            <a:r>
              <a:rPr lang="en-US" dirty="0" smtClean="0"/>
              <a:t> 0.18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623229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Gini</a:t>
            </a:r>
            <a:r>
              <a:rPr lang="en-US" dirty="0" smtClean="0"/>
              <a:t> 0.41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4270"/>
            <a:ext cx="7086600" cy="518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3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17824"/>
              </p:ext>
            </p:extLst>
          </p:nvPr>
        </p:nvGraphicFramePr>
        <p:xfrm>
          <a:off x="1524000" y="1397000"/>
          <a:ext cx="6324600" cy="370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200"/>
                <a:gridCol w="2108200"/>
                <a:gridCol w="2108200"/>
              </a:tblGrid>
              <a:tr h="1236133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Gamma</a:t>
                      </a:r>
                    </a:p>
                    <a:p>
                      <a:r>
                        <a:rPr lang="en-US" dirty="0" smtClean="0"/>
                        <a:t>Beta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1236133"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0.97</a:t>
                      </a:r>
                      <a:endParaRPr lang="en-US" dirty="0"/>
                    </a:p>
                  </a:txBody>
                  <a:tcPr/>
                </a:tc>
              </a:tr>
              <a:tr h="1236133"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600200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Deviations from HW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558925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Deviations from HW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number of genes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Larger </a:t>
            </a:r>
            <a:r>
              <a:rPr lang="en-US" dirty="0"/>
              <a:t>number of genes </a:t>
            </a:r>
            <a:r>
              <a:rPr lang="en-US" dirty="0" smtClean="0"/>
              <a:t>(20), 10 </a:t>
            </a:r>
            <a:r>
              <a:rPr lang="en-US" dirty="0"/>
              <a:t>thousand individuals, 100 periods</a:t>
            </a:r>
          </a:p>
          <a:p>
            <a:r>
              <a:rPr lang="en-US" dirty="0"/>
              <a:t>as variance of income increases</a:t>
            </a:r>
          </a:p>
        </p:txBody>
      </p:sp>
    </p:spTree>
    <p:extLst>
      <p:ext uri="{BB962C8B-B14F-4D97-AF65-F5344CB8AC3E}">
        <p14:creationId xmlns:p14="http://schemas.microsoft.com/office/powerpoint/2010/main" val="34760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990600" y="1143000"/>
            <a:ext cx="0" cy="4393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90600" y="1104900"/>
            <a:ext cx="76962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22" y="2770505"/>
            <a:ext cx="1200150" cy="230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02" y="533865"/>
            <a:ext cx="1190625" cy="22669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90600" y="4876800"/>
            <a:ext cx="15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638800" cy="374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5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990600" y="1143000"/>
            <a:ext cx="0" cy="4393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90600" y="1104900"/>
            <a:ext cx="76962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22" y="2770505"/>
            <a:ext cx="1200150" cy="230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02" y="533865"/>
            <a:ext cx="1190625" cy="22669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90600" y="4876800"/>
            <a:ext cx="15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2" y="1143000"/>
            <a:ext cx="5785327" cy="37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990600" y="1143000"/>
            <a:ext cx="0" cy="4393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90600" y="1104900"/>
            <a:ext cx="76962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22" y="2770505"/>
            <a:ext cx="1200150" cy="230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02" y="533865"/>
            <a:ext cx="1190625" cy="22669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90600" y="4876800"/>
            <a:ext cx="15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96172"/>
            <a:ext cx="5562600" cy="368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8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397240" cy="5029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BT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990600" y="1143000"/>
            <a:ext cx="0" cy="4393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90600" y="1104900"/>
            <a:ext cx="76962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22" y="2770505"/>
            <a:ext cx="1200150" cy="230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02" y="533865"/>
            <a:ext cx="1190625" cy="22669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90600" y="4876800"/>
            <a:ext cx="15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60" y="1204452"/>
            <a:ext cx="5663839" cy="367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1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990600" y="1143000"/>
            <a:ext cx="0" cy="4393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90600" y="1104900"/>
            <a:ext cx="76962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22" y="2770505"/>
            <a:ext cx="1200150" cy="230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02" y="533865"/>
            <a:ext cx="1190625" cy="22669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90600" y="4876800"/>
            <a:ext cx="15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672137" cy="364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1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200400" cy="234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21133"/>
            <a:ext cx="2895600" cy="211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733800"/>
            <a:ext cx="333185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96" y="3886200"/>
            <a:ext cx="291537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6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9" y="228599"/>
            <a:ext cx="3331861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2069"/>
            <a:ext cx="333186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2" y="3276600"/>
            <a:ext cx="3480486" cy="254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30985"/>
            <a:ext cx="333186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3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969928"/>
              </p:ext>
            </p:extLst>
          </p:nvPr>
        </p:nvGraphicFramePr>
        <p:xfrm>
          <a:off x="1524000" y="1397000"/>
          <a:ext cx="6324600" cy="370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200"/>
                <a:gridCol w="2108200"/>
                <a:gridCol w="2108200"/>
              </a:tblGrid>
              <a:tr h="1236133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Gamma</a:t>
                      </a:r>
                    </a:p>
                    <a:p>
                      <a:r>
                        <a:rPr lang="en-US" dirty="0" smtClean="0"/>
                        <a:t>Beta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1236133"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0.867</a:t>
                      </a:r>
                      <a:endParaRPr lang="en-US" dirty="0"/>
                    </a:p>
                  </a:txBody>
                  <a:tcPr/>
                </a:tc>
              </a:tr>
              <a:tr h="1236133"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6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558925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9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Predictions on the genetic </a:t>
            </a:r>
            <a:br>
              <a:rPr lang="en-US" dirty="0" smtClean="0"/>
            </a:br>
            <a:r>
              <a:rPr lang="en-US" dirty="0" smtClean="0"/>
              <a:t>similarity among spouses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2714"/>
            <a:ext cx="8404860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1"/>
            <a:ext cx="5433060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among individuals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414385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5821680" cy="36633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Beta=0.2, gamma=0.2, v = 0.2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3816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8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562600" cy="49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Beta=0.4, gamma=0.4, v = 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Assortative</a:t>
            </a:r>
            <a:r>
              <a:rPr lang="en-US" dirty="0" smtClean="0"/>
              <a:t> on what?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IQ:  r = 0.37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558925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9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Traditionalism (MPQ) r = 0.43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2286000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821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(MQP derived) r = 0.20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558925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343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Education: </a:t>
            </a:r>
            <a:r>
              <a:rPr lang="en-US" dirty="0" err="1" smtClean="0"/>
              <a:t>polychoric</a:t>
            </a:r>
            <a:r>
              <a:rPr lang="en-US" dirty="0" smtClean="0"/>
              <a:t> r =  0.777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4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5853"/>
            <a:ext cx="8740140" cy="54978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2"/>
            <a:ext cx="8412480" cy="30651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431530" cy="48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intuition: Single gene model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1"/>
            <a:ext cx="840486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Assortative</a:t>
            </a:r>
            <a:r>
              <a:rPr lang="en-US" dirty="0" smtClean="0"/>
              <a:t> mating on phenotype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1"/>
            <a:ext cx="8406765" cy="49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numerate}&#10;\item Utility of the father:&#10;\[&#10;(1-\eta) \log C_{t} + \eta \log Y_{t+1}&#10;\]&#10;\item Budget set:&#10;\[&#10;Y_{t} = C_{t} + I_{t}&#10;\]&#10;\item Human capital function of parental investment and non investment skills:&#10;\[ &#10;h_{t} = \alpha \log I_{t-1} +  \theta_{t}&#10;\]&#10;\item Income simple function of human capital&#10;\[&#10;\log Y_{t} = \mu + p h_{t}&#10;\]&#10;\item Process on skill:&#10;\[&#10;\theta_{t} = \delta + \lambda \theta_{t-1} + \nu_{t}&#10;\]&#10;\end{enumerate}&#10;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beta$ increases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$ increases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beta$ increases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$ increases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beta$ increases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$ increases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beta$ increases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$ increases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beta$ increases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$ increases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At the optimal solution: &#10;\begin{enumerate}&#10;\item $y = \log Y$ follows:&#10;\[ &#10;y_{t} = \mu^{*} + \beta y_{t-1} + \gamma \theta_{t} + \epsilon^{y}&#10;\]&#10;\item Skill of a new individual follows:&#10;\[&#10;\theta_{t} = \delta + \lambda \theta_{t-1} + \nu_{t}&#10;\]&#10;\item&#10;The inter-generational income elasticy is:&#10;\[&#10;\rho = \frac{\beta+\lambda}{1+\beta \lambda}&#10;\]&#10;\end{enumerate}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beta$ increases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$ increases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beta$ increases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$ increases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beta$ increases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$ increases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beta$ increases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$ increases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numerate}&#10;\item Consider a given $\beta$ (the coefficient of the &#10;transmission of income), $\gamma$ (coefficient of non investment/genetic skill on income) and &#10;$Var(\epsilon^{y})$, variance of income&#10;\item The model gives a prediction on the degree of similarity among spouses &#10;\end{enumerate}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numerate}&#10;\item $g^i_{j} \in \{ 0, 1, 2\}$ &#10;is gene $i$ for individual $j$, &#10;\item $E (g^{i}) = 2 p^{i}$&#10;\item $Var (g^{i}) = 2 p^{i}(1-p^{i})$&#10;\item The standardized value:&#10;\[&#10;Zg^{i} \equiv \frac{g^{i} - E (g^{i})}{(Var(g^{i}))^{1/2}}&#10;\]&#10;\end{enumerate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We consider: &#10;\begin{enumerate}&#10;\item Reduced form of log income as in standard model:&#10;\[ &#10;y_{t} = \mu^{*} + \beta y^{f}_{t-1} + \gamma \theta_{t} + \epsilon^{y}&#10;\]&#10;\item Heritable skill of a new individual determined by genotype&#10;\[&#10;\theta = \sum_{j}w _j(g_j) &#10;\]&#10;where for every $j$, $w_j: \{ 0,1,2\} \equiv G \rightarrow R$&#10;\item Assortative mating on income&#10;\item Steady state analysis of the joint distribution &#10;on $G^{J} \times Y$, $J$ the number of genes&#10;\end{enumerate}&#10;&#10;Note that $\lambda$ and $\nu$ become endogenous, time varying, and dependent on the joint distribution.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numerate}&#10;\item $w^i_j$ is the matrix of $SNP$'s&#10;\item $A \equiv W W^{T}/N$ similarity matrix &#10;($N$ is th number of SNP's))&#10;\item $A_{k,l}$ is the inner product of the &#10;vectors of $W$ for individual $k$ ad $l$&#10;\item We can compute the similarity matrix, &#10;and compare the entries &#10;$A_{k,l}$ when $l$ is the wife of $k$ &#10;to the other entries, corresponding to random pairs $(k',l')$.&#10;\item Numerical simulations give the values of the similarity matrix for values of the parameters.&#10;see below some examples.&#10;\end{enumerate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numerate}&#10;\item Perfect assortative mating on $y$, producing from a joint distribution of &#10;$g^{f}$ and $g^{m}$ of $f$ father &#10;and $m$ mother, as well as on their human capital, a distribution over pairs &#10;$(g^{f}, g^{m})$&#10;\item $g$ of the offspring distributed as the product of:&#10;\[&#10;H(g^{f}_{j}, g^{m}_{j}) \in \Delta(\{0, 1, 2\})&#10;\] &#10;according to the usual rules; for example &#10;\[&#10;H(1,1) = (0.25, 0.5, 0.25)&#10;\]&#10;\end{enumerate}&#10;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numerate}&#10;\item The model provides, for parameters $(\beta, \gamma, Var(\epsilon^{y}))$, predictions:&#10;\begin{itemize}&#10;\item On mobility ($\rho$) and inequality (Gini) (Great Gatsby curve): higher inequality and lower mobility can go together&#10;\item On the size of the deviation from HW due to assortative mating. The observed size of this deviation puts a restriction on the combinations of $\beta$'s and $\gamma$'s that induce the observed $\rho$. &#10;\item On the genetic similarity of the spouses&#10;\end{itemize}&#10;\item Tradeoff between $\gamma$ and $\beta$ in determining mobility:  with larger values of $\beta$, smaller values of $\gamma$ give the same $\rho$&#10;\item The tradeoff changes with the variance of the human capital process, becoming flatter as variance increases &#10;\item There can be high persistency (high $\rho$) and low variance of the human capital and income &#10;\end{enumerate}&#10;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We are looking for an invariant distribution on $\{ 0, 1, 2\} &#10;\times Y$&#10;\begin{enumerate}&#10;\item When $\gamma &gt; 0, \beta &gt;0$, $Var(\epsilon^{y})=0$ : three separate populations at  &#10;$\frac{\mu +i \gamma}{1-\beta}$, $i = 0, 1,2$; the fraction at $\theta=1$ has size 0&#10;\item When $\gamma = 0, \beta &gt;0$, $Var(\epsilon^{y})=0$ : random mating, HW, $\rho = \beta$ &#10;\item When $\gamma &gt; 0, \beta &gt;0$, $Var(\epsilon^{y})$ small: complete separation, as in (1) above    &#10;\item When $\gamma &gt; 0, \beta &gt;0$, $Var(\epsilon^{y})$ large: mixing, with violation &#10;of HW, becoming smaller as  $Var(\epsilon^{y})$ increases  &#10;\end{enumerate}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We know that: &#10;\begin{enumerate}&#10;\item Let&#10;\[&#10;r \equiv \mbox{ fraction of population in assortative mating }&#10;\]&#10;\[&#10;n \equiv \mbox{ number of genes } &#10;\]&#10;\[&#10;f \equiv \mbox{ correlation in value homologous genes}&#10;\]&#10;\item Then&#10;\[&#10;\mbox{ small effect on homozygosity }: f = \frac{r}{2n(1-r)+r}&#10;\]&#10;\[&#10;\mbox{ large effect on variance }: V = \frac{V_{0}}{1 - r\left(1 - \frac{1}{2n}\right)}&#10;\]&#10;where $V_{0}$ variance with random mating&#10;\item In our model, similar tradeoff, with small $Var(\epsilon^{y})$ corresponding to large $r$. &#10;\end{enumerate}&#10;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beta$ increases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$ increases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401</Words>
  <Application>Microsoft Office PowerPoint</Application>
  <PresentationFormat>On-screen Show (4:3)</PresentationFormat>
  <Paragraphs>98</Paragraphs>
  <Slides>46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Determinants of inequality and intergenerational mobility</vt:lpstr>
      <vt:lpstr>Motivations</vt:lpstr>
      <vt:lpstr>Standard BT Model</vt:lpstr>
      <vt:lpstr>Standard Model</vt:lpstr>
      <vt:lpstr>Model</vt:lpstr>
      <vt:lpstr>Mating rules</vt:lpstr>
      <vt:lpstr>Predictions</vt:lpstr>
      <vt:lpstr>First intuition: Single gene model </vt:lpstr>
      <vt:lpstr>Assortative mating on phenotype</vt:lpstr>
      <vt:lpstr>Income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Intergenerational immobility</vt:lpstr>
      <vt:lpstr>PowerPoint Presentation</vt:lpstr>
      <vt:lpstr>PowerPoint Presentation</vt:lpstr>
      <vt:lpstr>PowerPoint Presentation</vt:lpstr>
      <vt:lpstr>inequality</vt:lpstr>
      <vt:lpstr>PowerPoint Presentation</vt:lpstr>
      <vt:lpstr>PowerPoint Presentation</vt:lpstr>
      <vt:lpstr>Immobility</vt:lpstr>
      <vt:lpstr>PowerPoint Presentation</vt:lpstr>
      <vt:lpstr>Deviations from HW</vt:lpstr>
      <vt:lpstr>Larger number of genes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Immobility</vt:lpstr>
      <vt:lpstr>PowerPoint Presentation</vt:lpstr>
      <vt:lpstr>PowerPoint Presentation</vt:lpstr>
      <vt:lpstr>Predictions on the genetic  similarity among spouses</vt:lpstr>
      <vt:lpstr>Notation</vt:lpstr>
      <vt:lpstr>Similarity among individuals</vt:lpstr>
      <vt:lpstr>Beta=0.2, gamma=0.2, v = 0.2</vt:lpstr>
      <vt:lpstr>Beta=0.4, gamma=0.4, v = 0.2</vt:lpstr>
      <vt:lpstr>Assortative on what?</vt:lpstr>
      <vt:lpstr>IQ:  r = 0.37</vt:lpstr>
      <vt:lpstr>Traditionalism (MPQ) r = 0.43</vt:lpstr>
      <vt:lpstr>Control (MQP derived) r = 0.20</vt:lpstr>
      <vt:lpstr>Education: polychoric r =  0.777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Determinants of intergenerational mobility</dc:title>
  <dc:creator>CLA-oit</dc:creator>
  <cp:lastModifiedBy>Aldo Rustichini</cp:lastModifiedBy>
  <cp:revision>76</cp:revision>
  <dcterms:created xsi:type="dcterms:W3CDTF">2014-04-10T22:32:37Z</dcterms:created>
  <dcterms:modified xsi:type="dcterms:W3CDTF">2014-04-18T13:52:21Z</dcterms:modified>
</cp:coreProperties>
</file>