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0" r:id="rId1"/>
  </p:sldMasterIdLst>
  <p:notesMasterIdLst>
    <p:notesMasterId r:id="rId16"/>
  </p:notesMasterIdLst>
  <p:handoutMasterIdLst>
    <p:handoutMasterId r:id="rId17"/>
  </p:handoutMasterIdLst>
  <p:sldIdLst>
    <p:sldId id="655" r:id="rId2"/>
    <p:sldId id="686" r:id="rId3"/>
    <p:sldId id="512" r:id="rId4"/>
    <p:sldId id="654" r:id="rId5"/>
    <p:sldId id="389" r:id="rId6"/>
    <p:sldId id="689" r:id="rId7"/>
    <p:sldId id="393" r:id="rId8"/>
    <p:sldId id="690" r:id="rId9"/>
    <p:sldId id="691" r:id="rId10"/>
    <p:sldId id="692" r:id="rId11"/>
    <p:sldId id="693" r:id="rId12"/>
    <p:sldId id="694" r:id="rId13"/>
    <p:sldId id="695" r:id="rId14"/>
    <p:sldId id="696"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CCFFFF"/>
    <a:srgbClr val="008000"/>
    <a:srgbClr val="006600"/>
    <a:srgbClr val="EA7F14"/>
    <a:srgbClr val="EA6014"/>
    <a:srgbClr val="3333CC"/>
    <a:srgbClr val="000000"/>
    <a:srgbClr val="CC00CC"/>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84" autoAdjust="0"/>
    <p:restoredTop sz="99828" autoAdjust="0"/>
  </p:normalViewPr>
  <p:slideViewPr>
    <p:cSldViewPr>
      <p:cViewPr>
        <p:scale>
          <a:sx n="100" d="100"/>
          <a:sy n="100" d="100"/>
        </p:scale>
        <p:origin x="-80" y="1456"/>
      </p:cViewPr>
      <p:guideLst>
        <p:guide orient="horz" pos="2160"/>
        <p:guide pos="2880"/>
      </p:guideLst>
    </p:cSldViewPr>
  </p:slideViewPr>
  <p:notesTextViewPr>
    <p:cViewPr>
      <p:scale>
        <a:sx n="100" d="100"/>
        <a:sy n="100" d="100"/>
      </p:scale>
      <p:origin x="0" y="0"/>
    </p:cViewPr>
  </p:notesTextViewPr>
  <p:sorterViewPr>
    <p:cViewPr>
      <p:scale>
        <a:sx n="90" d="100"/>
        <a:sy n="90" d="100"/>
      </p:scale>
      <p:origin x="0" y="808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r>
              <a:rPr lang="en-US"/>
              <a:t>RTI Talk 12-2-04</a:t>
            </a:r>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653F2A9-9B44-4A26-A742-698B5F61F193}" type="slidenum">
              <a:rPr lang="en-US"/>
              <a:pPr>
                <a:defRPr/>
              </a:pPr>
              <a:t>‹#›</a:t>
            </a:fld>
            <a:endParaRPr lang="en-US"/>
          </a:p>
        </p:txBody>
      </p:sp>
    </p:spTree>
    <p:extLst>
      <p:ext uri="{BB962C8B-B14F-4D97-AF65-F5344CB8AC3E}">
        <p14:creationId xmlns:p14="http://schemas.microsoft.com/office/powerpoint/2010/main" val="1679007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r>
              <a:rPr lang="en-US"/>
              <a:t>RTI Talk 12-2-04</a:t>
            </a:r>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A08FE16-0EA9-4A63-A7C3-B1948DB893E1}" type="slidenum">
              <a:rPr lang="en-US"/>
              <a:pPr>
                <a:defRPr/>
              </a:pPr>
              <a:t>‹#›</a:t>
            </a:fld>
            <a:endParaRPr lang="en-US"/>
          </a:p>
        </p:txBody>
      </p:sp>
    </p:spTree>
    <p:extLst>
      <p:ext uri="{BB962C8B-B14F-4D97-AF65-F5344CB8AC3E}">
        <p14:creationId xmlns:p14="http://schemas.microsoft.com/office/powerpoint/2010/main" val="3674968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mtClean="0">
                <a:latin typeface="Arial" pitchFamily="34" charset="0"/>
              </a:rPr>
              <a:t>This is a rough approximation of a model proposed by Jay Belsky in the late 80s. In this model Jay proposed 3 primary influences on parenting behaviors, with contextual factors including things like SES, marital relationship quality, etc. The two most relevant to understanding rGE are parent’s characteristics and child’s characteristics. Specifically, if parents there are genetic influences on parent’s characteristics that then influence the way they parent, passive rGE is suggested, while if there are genetic influences on child’s characteristics that influence the way they are parented, evocative rGE is indicated. In the next set of analyses I will describe how we attempt to tease apart these different influences using a paired set of research studies focused on chidlren who vary in degree of genetic relatedness and parents who are twins. </a:t>
            </a:r>
          </a:p>
        </p:txBody>
      </p:sp>
      <p:sp>
        <p:nvSpPr>
          <p:cNvPr id="4813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D5F1824-A803-4CF1-9377-BA498D953E2E}" type="slidenum">
              <a:rPr lang="en-US" sz="1200"/>
              <a:pPr algn="r"/>
              <a:t>4</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important?  Setting aside the common use of genetically-informed designs to determine percent of variance accounted for by genetic factors-- designs that allow separation of prenatal, genetic, </a:t>
            </a:r>
            <a:r>
              <a:rPr lang="en-US" dirty="0" err="1" smtClean="0"/>
              <a:t>env</a:t>
            </a:r>
            <a:r>
              <a:rPr lang="en-US" dirty="0" smtClean="0"/>
              <a:t> influences can provide</a:t>
            </a:r>
            <a:r>
              <a:rPr lang="en-US" baseline="0" dirty="0" smtClean="0"/>
              <a:t> specificity about risk processes to target for intervention. </a:t>
            </a:r>
            <a:r>
              <a:rPr lang="en-US" baseline="0" dirty="0" err="1" smtClean="0"/>
              <a:t>Eg</a:t>
            </a:r>
            <a:r>
              <a:rPr lang="en-US" baseline="0" dirty="0" smtClean="0"/>
              <a:t>, risks run in families (g + pre+ post E). if see an assoc between family </a:t>
            </a:r>
            <a:r>
              <a:rPr lang="en-US" baseline="0" dirty="0" err="1" smtClean="0"/>
              <a:t>env</a:t>
            </a:r>
            <a:r>
              <a:rPr lang="en-US" baseline="0" dirty="0" smtClean="0"/>
              <a:t> and child outcome in bio family design, this assoc could be due to pre, genetic, of environmental reasons. In adoption design, can separate the cause of this assoc to be prenatal, g, or E. if for ex prenatal--- target interventions during pregnancy. If G, identify environmental moderators.</a:t>
            </a:r>
          </a:p>
          <a:p>
            <a:endParaRPr lang="en-US" baseline="0" dirty="0" smtClean="0"/>
          </a:p>
        </p:txBody>
      </p:sp>
      <p:sp>
        <p:nvSpPr>
          <p:cNvPr id="4" name="Slide Number Placeholder 3"/>
          <p:cNvSpPr>
            <a:spLocks noGrp="1"/>
          </p:cNvSpPr>
          <p:nvPr>
            <p:ph type="sldNum" sz="quarter" idx="10"/>
          </p:nvPr>
        </p:nvSpPr>
        <p:spPr/>
        <p:txBody>
          <a:bodyPr/>
          <a:lstStyle/>
          <a:p>
            <a:pPr>
              <a:defRPr/>
            </a:pPr>
            <a:fld id="{A19B0DA0-73FD-49C1-A6CE-F9F380D28E31}" type="slidenum">
              <a:rPr lang="en-US" smtClean="0"/>
              <a:pPr>
                <a:defRPr/>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4325" indent="-224325"/>
            <a:endParaRPr lang="en-US" dirty="0"/>
          </a:p>
        </p:txBody>
      </p:sp>
      <p:sp>
        <p:nvSpPr>
          <p:cNvPr id="4" name="Slide Number Placeholder 3"/>
          <p:cNvSpPr>
            <a:spLocks noGrp="1"/>
          </p:cNvSpPr>
          <p:nvPr>
            <p:ph type="sldNum" sz="quarter" idx="10"/>
          </p:nvPr>
        </p:nvSpPr>
        <p:spPr/>
        <p:txBody>
          <a:bodyPr/>
          <a:lstStyle/>
          <a:p>
            <a:pPr>
              <a:defRPr/>
            </a:pPr>
            <a:fld id="{5A08FE16-0EA9-4A63-A7C3-B1948DB893E1}" type="slidenum">
              <a:rPr lang="en-US" smtClean="0"/>
              <a:pPr>
                <a:defRPr/>
              </a:pPr>
              <a:t>13</a:t>
            </a:fld>
            <a:endParaRPr lang="en-US"/>
          </a:p>
        </p:txBody>
      </p:sp>
    </p:spTree>
    <p:extLst>
      <p:ext uri="{BB962C8B-B14F-4D97-AF65-F5344CB8AC3E}">
        <p14:creationId xmlns:p14="http://schemas.microsoft.com/office/powerpoint/2010/main" val="36920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r>
              <a:rPr lang="en-US" smtClean="0"/>
              <a:t>RTI Talk 12-2-04</a:t>
            </a: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294C92D-0306-4E69-9CD3-20855E849650}"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RTI Talk 12-2-04</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B3733B1-7071-4F39-8317-73B106EF4CF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r>
              <a:rPr lang="en-US" smtClean="0"/>
              <a:t>RTI Talk 12-2-04</a:t>
            </a:r>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A3609ED8-30DC-44D9-9E75-3BA08E4766E1}"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r>
              <a:rPr lang="en-US" smtClean="0"/>
              <a:t>RTI Talk 12-2-04</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6FC7E30A-AE48-4E2F-95B9-53C37E2CC2C0}"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r>
              <a:rPr lang="en-US" smtClean="0"/>
              <a:t>RTI Talk 12-2-04</a:t>
            </a: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6CB92886-090C-440D-A9FA-636FAEAD0EE8}"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r>
              <a:rPr lang="en-US" smtClean="0"/>
              <a:t>RTI Talk 12-2-04</a:t>
            </a:r>
            <a:endParaRPr lang="en-US"/>
          </a:p>
        </p:txBody>
      </p:sp>
      <p:sp>
        <p:nvSpPr>
          <p:cNvPr id="10" name="Slide Number Placeholder 9"/>
          <p:cNvSpPr>
            <a:spLocks noGrp="1"/>
          </p:cNvSpPr>
          <p:nvPr>
            <p:ph type="sldNum" sz="quarter" idx="16"/>
          </p:nvPr>
        </p:nvSpPr>
        <p:spPr/>
        <p:txBody>
          <a:bodyPr rtlCol="0"/>
          <a:lstStyle/>
          <a:p>
            <a:pPr>
              <a:defRPr/>
            </a:pPr>
            <a:fld id="{E8CD53BE-2A7B-4C07-9E3E-53FA62A4EC8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r>
              <a:rPr lang="en-US" smtClean="0"/>
              <a:t>RTI Talk 12-2-04</a:t>
            </a:r>
            <a:endParaRPr lang="en-US"/>
          </a:p>
        </p:txBody>
      </p:sp>
      <p:sp>
        <p:nvSpPr>
          <p:cNvPr id="12" name="Slide Number Placeholder 11"/>
          <p:cNvSpPr>
            <a:spLocks noGrp="1"/>
          </p:cNvSpPr>
          <p:nvPr>
            <p:ph type="sldNum" sz="quarter" idx="16"/>
          </p:nvPr>
        </p:nvSpPr>
        <p:spPr/>
        <p:txBody>
          <a:bodyPr rtlCol="0"/>
          <a:lstStyle/>
          <a:p>
            <a:pPr>
              <a:defRPr/>
            </a:pPr>
            <a:fld id="{B0EC7218-83AC-47D5-9188-10F59F51EC1A}"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en-US" smtClean="0"/>
              <a:t>RTI Talk 12-2-04</a:t>
            </a: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A32D7394-253E-4201-BEF9-64307AC034D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RTI Talk 12-2-04</a:t>
            </a: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94FE1DE-2B3E-476C-80DA-9A58ADD0290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r>
              <a:rPr lang="en-US" smtClean="0"/>
              <a:t>RTI Talk 12-2-04</a:t>
            </a: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CFEC368-1D7A-4F81-ABF6-AE0E36BAF64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r>
              <a:rPr lang="en-US" smtClean="0"/>
              <a:t>RTI Talk 12-2-04</a:t>
            </a: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1CD7648-4612-492B-BB96-C0F76175353C}"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r>
              <a:rPr lang="en-US" smtClean="0"/>
              <a:t>RTI Talk 12-2-04</a:t>
            </a: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35CECF02-16C9-4438-BC52-4B82B0D3937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21"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28600"/>
            <a:ext cx="8915400" cy="1981200"/>
          </a:xfrm>
        </p:spPr>
        <p:txBody>
          <a:bodyPr/>
          <a:lstStyle/>
          <a:p>
            <a:pPr algn="ctr"/>
            <a:r>
              <a:rPr lang="en-US" sz="3600" b="1" dirty="0" smtClean="0">
                <a:solidFill>
                  <a:srgbClr val="FFFF66"/>
                </a:solidFill>
              </a:rPr>
              <a:t>Using Genetics To understand Environmental influences</a:t>
            </a:r>
            <a:endParaRPr lang="en-US" sz="3600" b="1" dirty="0">
              <a:solidFill>
                <a:srgbClr val="FFFF66"/>
              </a:solidFill>
            </a:endParaRPr>
          </a:p>
        </p:txBody>
      </p:sp>
      <p:sp>
        <p:nvSpPr>
          <p:cNvPr id="2051" name="Rectangle 3"/>
          <p:cNvSpPr>
            <a:spLocks noGrp="1" noChangeArrowheads="1"/>
          </p:cNvSpPr>
          <p:nvPr>
            <p:ph type="subTitle" idx="1"/>
          </p:nvPr>
        </p:nvSpPr>
        <p:spPr>
          <a:xfrm>
            <a:off x="609600" y="2514600"/>
            <a:ext cx="7696200" cy="1600200"/>
          </a:xfrm>
        </p:spPr>
        <p:txBody>
          <a:bodyPr>
            <a:normAutofit fontScale="92500" lnSpcReduction="10000"/>
          </a:bodyPr>
          <a:lstStyle/>
          <a:p>
            <a:pPr algn="ctr">
              <a:lnSpc>
                <a:spcPct val="90000"/>
              </a:lnSpc>
            </a:pPr>
            <a:r>
              <a:rPr lang="en-US" b="1" dirty="0">
                <a:solidFill>
                  <a:srgbClr val="CCFFFF"/>
                </a:solidFill>
              </a:rPr>
              <a:t>Jenae M. </a:t>
            </a:r>
            <a:r>
              <a:rPr lang="en-US" b="1" dirty="0" smtClean="0">
                <a:solidFill>
                  <a:srgbClr val="CCFFFF"/>
                </a:solidFill>
              </a:rPr>
              <a:t>Neiderhiser</a:t>
            </a:r>
          </a:p>
          <a:p>
            <a:pPr algn="ctr">
              <a:lnSpc>
                <a:spcPct val="90000"/>
              </a:lnSpc>
            </a:pPr>
            <a:endParaRPr lang="en-US" sz="2800" b="1" dirty="0">
              <a:solidFill>
                <a:srgbClr val="CCFFFF"/>
              </a:solidFill>
            </a:endParaRPr>
          </a:p>
          <a:p>
            <a:pPr algn="ctr">
              <a:lnSpc>
                <a:spcPct val="90000"/>
              </a:lnSpc>
            </a:pPr>
            <a:r>
              <a:rPr lang="en-US" sz="2400" dirty="0" smtClean="0">
                <a:solidFill>
                  <a:schemeClr val="tx2">
                    <a:lumMod val="90000"/>
                  </a:schemeClr>
                </a:solidFill>
              </a:rPr>
              <a:t>Department of Psychology</a:t>
            </a:r>
          </a:p>
          <a:p>
            <a:pPr algn="ctr">
              <a:lnSpc>
                <a:spcPct val="90000"/>
              </a:lnSpc>
            </a:pPr>
            <a:r>
              <a:rPr lang="en-US" sz="2400" dirty="0" smtClean="0">
                <a:solidFill>
                  <a:schemeClr val="tx2">
                    <a:lumMod val="90000"/>
                  </a:schemeClr>
                </a:solidFill>
              </a:rPr>
              <a:t>The Pennsylvania State University</a:t>
            </a:r>
            <a:endParaRPr lang="en-US" sz="2400" dirty="0">
              <a:solidFill>
                <a:schemeClr val="tx2">
                  <a:lumMod val="90000"/>
                </a:schemeClr>
              </a:solidFill>
            </a:endParaRPr>
          </a:p>
        </p:txBody>
      </p:sp>
      <p:sp>
        <p:nvSpPr>
          <p:cNvPr id="4" name="TextBox 3"/>
          <p:cNvSpPr txBox="1"/>
          <p:nvPr/>
        </p:nvSpPr>
        <p:spPr>
          <a:xfrm>
            <a:off x="2362200" y="6019800"/>
            <a:ext cx="6781800" cy="646331"/>
          </a:xfrm>
          <a:prstGeom prst="rect">
            <a:avLst/>
          </a:prstGeom>
          <a:noFill/>
        </p:spPr>
        <p:txBody>
          <a:bodyPr wrap="square" rtlCol="0">
            <a:spAutoFit/>
          </a:bodyPr>
          <a:lstStyle/>
          <a:p>
            <a:r>
              <a:rPr lang="en-US" dirty="0" smtClean="0"/>
              <a:t>Conference on Genetics and Behavior</a:t>
            </a:r>
          </a:p>
          <a:p>
            <a:r>
              <a:rPr lang="en-US" dirty="0" smtClean="0"/>
              <a:t>HCEO, University of Chicago. April 18-19, 2014</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9"/>
          <p:cNvGrpSpPr/>
          <p:nvPr/>
        </p:nvGrpSpPr>
        <p:grpSpPr>
          <a:xfrm>
            <a:off x="304800" y="965756"/>
            <a:ext cx="3583626" cy="5959496"/>
            <a:chOff x="304800" y="965756"/>
            <a:chExt cx="3583626" cy="5959496"/>
          </a:xfrm>
        </p:grpSpPr>
        <p:sp useBgFill="1">
          <p:nvSpPr>
            <p:cNvPr id="28" name="Oval 27"/>
            <p:cNvSpPr/>
            <p:nvPr/>
          </p:nvSpPr>
          <p:spPr>
            <a:xfrm rot="19023885">
              <a:off x="1742267" y="965756"/>
              <a:ext cx="2146159" cy="5959496"/>
            </a:xfrm>
            <a:prstGeom prst="ellipse">
              <a:avLst/>
            </a:prstGeom>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04800" y="4648200"/>
              <a:ext cx="1676400" cy="830997"/>
            </a:xfrm>
            <a:prstGeom prst="rect">
              <a:avLst/>
            </a:prstGeom>
            <a:noFill/>
          </p:spPr>
          <p:txBody>
            <a:bodyPr wrap="square" rtlCol="0">
              <a:spAutoFit/>
            </a:bodyPr>
            <a:lstStyle/>
            <a:p>
              <a:r>
                <a:rPr lang="en-US" sz="2400" dirty="0" smtClean="0">
                  <a:solidFill>
                    <a:schemeClr val="tx2">
                      <a:lumMod val="75000"/>
                    </a:schemeClr>
                  </a:solidFill>
                  <a:latin typeface="+mn-lt"/>
                </a:rPr>
                <a:t>Prenatal</a:t>
              </a:r>
            </a:p>
            <a:p>
              <a:r>
                <a:rPr lang="en-US" sz="2400" dirty="0" smtClean="0">
                  <a:solidFill>
                    <a:schemeClr val="tx2">
                      <a:lumMod val="75000"/>
                    </a:schemeClr>
                  </a:solidFill>
                  <a:latin typeface="+mn-lt"/>
                </a:rPr>
                <a:t>influences</a:t>
              </a:r>
            </a:p>
          </p:txBody>
        </p:sp>
      </p:grpSp>
      <p:grpSp>
        <p:nvGrpSpPr>
          <p:cNvPr id="3" name="Group 28"/>
          <p:cNvGrpSpPr>
            <a:grpSpLocks/>
          </p:cNvGrpSpPr>
          <p:nvPr/>
        </p:nvGrpSpPr>
        <p:grpSpPr bwMode="auto">
          <a:xfrm>
            <a:off x="533400" y="1676400"/>
            <a:ext cx="4752664" cy="4610100"/>
            <a:chOff x="1378" y="1170"/>
            <a:chExt cx="2009" cy="1342"/>
          </a:xfrm>
        </p:grpSpPr>
        <p:sp>
          <p:nvSpPr>
            <p:cNvPr id="22538" name="Line 30"/>
            <p:cNvSpPr>
              <a:spLocks noChangeShapeType="1"/>
            </p:cNvSpPr>
            <p:nvPr/>
          </p:nvSpPr>
          <p:spPr bwMode="auto">
            <a:xfrm flipH="1">
              <a:off x="3024" y="1776"/>
              <a:ext cx="6" cy="284"/>
            </a:xfrm>
            <a:prstGeom prst="line">
              <a:avLst/>
            </a:prstGeom>
            <a:noFill/>
            <a:ln w="38100">
              <a:solidFill>
                <a:schemeClr val="accent1"/>
              </a:solidFill>
              <a:round/>
              <a:headEnd/>
              <a:tailEnd/>
            </a:ln>
          </p:spPr>
          <p:txBody>
            <a:bodyPr wrap="none" anchor="ctr"/>
            <a:lstStyle/>
            <a:p>
              <a:endParaRPr lang="en-US"/>
            </a:p>
          </p:txBody>
        </p:sp>
        <p:sp>
          <p:nvSpPr>
            <p:cNvPr id="22539" name="Oval 31"/>
            <p:cNvSpPr>
              <a:spLocks noChangeArrowheads="1"/>
            </p:cNvSpPr>
            <p:nvPr/>
          </p:nvSpPr>
          <p:spPr bwMode="auto">
            <a:xfrm rot="10800000">
              <a:off x="2816" y="2080"/>
              <a:ext cx="493" cy="432"/>
            </a:xfrm>
            <a:prstGeom prst="ellipse">
              <a:avLst/>
            </a:prstGeom>
            <a:solidFill>
              <a:schemeClr val="accent1"/>
            </a:solidFill>
            <a:ln w="76200">
              <a:solidFill>
                <a:srgbClr val="66CCFF"/>
              </a:solidFill>
              <a:round/>
              <a:headEnd/>
              <a:tailEnd/>
            </a:ln>
          </p:spPr>
          <p:txBody>
            <a:bodyPr rot="10800000" wrap="none" anchor="ctr"/>
            <a:lstStyle/>
            <a:p>
              <a:pPr algn="ctr" eaLnBrk="0" hangingPunct="0"/>
              <a:endParaRPr lang="en-US" sz="2400"/>
            </a:p>
          </p:txBody>
        </p:sp>
        <p:sp>
          <p:nvSpPr>
            <p:cNvPr id="22540" name="Text Box 32"/>
            <p:cNvSpPr txBox="1">
              <a:spLocks noChangeArrowheads="1"/>
            </p:cNvSpPr>
            <p:nvPr/>
          </p:nvSpPr>
          <p:spPr bwMode="auto">
            <a:xfrm>
              <a:off x="2737" y="2190"/>
              <a:ext cx="650" cy="169"/>
            </a:xfrm>
            <a:prstGeom prst="rect">
              <a:avLst/>
            </a:prstGeom>
            <a:noFill/>
            <a:ln w="12700">
              <a:noFill/>
              <a:miter lim="800000"/>
              <a:headEnd/>
              <a:tailEnd/>
            </a:ln>
          </p:spPr>
          <p:txBody>
            <a:bodyPr>
              <a:spAutoFit/>
            </a:bodyPr>
            <a:lstStyle/>
            <a:p>
              <a:pPr algn="ctr" eaLnBrk="0" hangingPunct="0"/>
              <a:endParaRPr lang="en-US" sz="1600" b="1" dirty="0"/>
            </a:p>
            <a:p>
              <a:pPr algn="ctr" eaLnBrk="0" hangingPunct="0"/>
              <a:r>
                <a:rPr lang="en-US" sz="1600" b="1" dirty="0">
                  <a:latin typeface="+mn-lt"/>
                </a:rPr>
                <a:t>Child</a:t>
              </a:r>
            </a:p>
          </p:txBody>
        </p:sp>
        <p:sp>
          <p:nvSpPr>
            <p:cNvPr id="22541" name="Line 33"/>
            <p:cNvSpPr>
              <a:spLocks noChangeShapeType="1"/>
            </p:cNvSpPr>
            <p:nvPr/>
          </p:nvSpPr>
          <p:spPr bwMode="auto">
            <a:xfrm rot="10776127">
              <a:off x="2208" y="1776"/>
              <a:ext cx="864" cy="0"/>
            </a:xfrm>
            <a:prstGeom prst="line">
              <a:avLst/>
            </a:prstGeom>
            <a:noFill/>
            <a:ln w="38100">
              <a:solidFill>
                <a:schemeClr val="accent1"/>
              </a:solidFill>
              <a:round/>
              <a:headEnd/>
              <a:tailEnd/>
            </a:ln>
          </p:spPr>
          <p:txBody>
            <a:bodyPr wrap="none" anchor="ctr"/>
            <a:lstStyle/>
            <a:p>
              <a:endParaRPr lang="en-US"/>
            </a:p>
          </p:txBody>
        </p:sp>
        <p:sp>
          <p:nvSpPr>
            <p:cNvPr id="22543" name="Line 35"/>
            <p:cNvSpPr>
              <a:spLocks noChangeShapeType="1"/>
            </p:cNvSpPr>
            <p:nvPr/>
          </p:nvSpPr>
          <p:spPr bwMode="auto">
            <a:xfrm flipV="1">
              <a:off x="1920" y="1330"/>
              <a:ext cx="619" cy="6"/>
            </a:xfrm>
            <a:prstGeom prst="line">
              <a:avLst/>
            </a:prstGeom>
            <a:noFill/>
            <a:ln w="38100">
              <a:solidFill>
                <a:schemeClr val="accent1"/>
              </a:solidFill>
              <a:round/>
              <a:headEnd/>
              <a:tailEnd/>
            </a:ln>
          </p:spPr>
          <p:txBody>
            <a:bodyPr wrap="none" anchor="ctr"/>
            <a:lstStyle/>
            <a:p>
              <a:endParaRPr lang="en-US"/>
            </a:p>
          </p:txBody>
        </p:sp>
        <p:sp>
          <p:nvSpPr>
            <p:cNvPr id="22544" name="Oval 36"/>
            <p:cNvSpPr>
              <a:spLocks noChangeArrowheads="1"/>
            </p:cNvSpPr>
            <p:nvPr/>
          </p:nvSpPr>
          <p:spPr bwMode="auto">
            <a:xfrm>
              <a:off x="1465" y="1170"/>
              <a:ext cx="475" cy="432"/>
            </a:xfrm>
            <a:prstGeom prst="ellipse">
              <a:avLst/>
            </a:prstGeom>
            <a:solidFill>
              <a:schemeClr val="accent1"/>
            </a:solidFill>
            <a:ln w="12700">
              <a:solidFill>
                <a:schemeClr val="tx2"/>
              </a:solidFill>
              <a:round/>
              <a:headEnd/>
              <a:tailEnd/>
            </a:ln>
          </p:spPr>
          <p:txBody>
            <a:bodyPr wrap="none" anchor="ctr"/>
            <a:lstStyle/>
            <a:p>
              <a:pPr algn="ctr" eaLnBrk="0" hangingPunct="0"/>
              <a:endParaRPr lang="en-US"/>
            </a:p>
          </p:txBody>
        </p:sp>
        <p:sp>
          <p:nvSpPr>
            <p:cNvPr id="22545" name="Text Box 37"/>
            <p:cNvSpPr txBox="1">
              <a:spLocks noChangeArrowheads="1"/>
            </p:cNvSpPr>
            <p:nvPr/>
          </p:nvSpPr>
          <p:spPr bwMode="auto">
            <a:xfrm>
              <a:off x="1378" y="1280"/>
              <a:ext cx="648" cy="169"/>
            </a:xfrm>
            <a:prstGeom prst="rect">
              <a:avLst/>
            </a:prstGeom>
            <a:noFill/>
            <a:ln w="12700">
              <a:noFill/>
              <a:miter lim="800000"/>
              <a:headEnd/>
              <a:tailEnd/>
            </a:ln>
          </p:spPr>
          <p:txBody>
            <a:bodyPr>
              <a:spAutoFit/>
            </a:bodyPr>
            <a:lstStyle/>
            <a:p>
              <a:pPr algn="ctr" eaLnBrk="0" hangingPunct="0"/>
              <a:r>
                <a:rPr lang="en-US" sz="1600" b="1" dirty="0">
                  <a:latin typeface="+mn-lt"/>
                </a:rPr>
                <a:t>Biological</a:t>
              </a:r>
            </a:p>
            <a:p>
              <a:pPr algn="ctr" eaLnBrk="0" hangingPunct="0"/>
              <a:r>
                <a:rPr lang="en-US" sz="1600" b="1" dirty="0">
                  <a:latin typeface="+mn-lt"/>
                </a:rPr>
                <a:t>Mother</a:t>
              </a:r>
            </a:p>
          </p:txBody>
        </p:sp>
        <p:sp>
          <p:nvSpPr>
            <p:cNvPr id="22546" name="Rectangle 38"/>
            <p:cNvSpPr>
              <a:spLocks noChangeArrowheads="1"/>
            </p:cNvSpPr>
            <p:nvPr/>
          </p:nvSpPr>
          <p:spPr bwMode="auto">
            <a:xfrm>
              <a:off x="2505" y="1202"/>
              <a:ext cx="432" cy="384"/>
            </a:xfrm>
            <a:prstGeom prst="rect">
              <a:avLst/>
            </a:prstGeom>
            <a:solidFill>
              <a:schemeClr val="accent1"/>
            </a:solidFill>
            <a:ln w="12700">
              <a:solidFill>
                <a:schemeClr val="tx2"/>
              </a:solidFill>
              <a:miter lim="800000"/>
              <a:headEnd/>
              <a:tailEnd/>
            </a:ln>
          </p:spPr>
          <p:txBody>
            <a:bodyPr wrap="none" anchor="ctr"/>
            <a:lstStyle/>
            <a:p>
              <a:pPr algn="ctr" eaLnBrk="0" hangingPunct="0"/>
              <a:endParaRPr lang="en-US"/>
            </a:p>
          </p:txBody>
        </p:sp>
        <p:sp>
          <p:nvSpPr>
            <p:cNvPr id="22547" name="Text Box 39"/>
            <p:cNvSpPr txBox="1">
              <a:spLocks noChangeArrowheads="1"/>
            </p:cNvSpPr>
            <p:nvPr/>
          </p:nvSpPr>
          <p:spPr bwMode="auto">
            <a:xfrm>
              <a:off x="2396" y="1287"/>
              <a:ext cx="649" cy="169"/>
            </a:xfrm>
            <a:prstGeom prst="rect">
              <a:avLst/>
            </a:prstGeom>
            <a:noFill/>
            <a:ln w="12700">
              <a:noFill/>
              <a:miter lim="800000"/>
              <a:headEnd/>
              <a:tailEnd/>
            </a:ln>
          </p:spPr>
          <p:txBody>
            <a:bodyPr>
              <a:spAutoFit/>
            </a:bodyPr>
            <a:lstStyle/>
            <a:p>
              <a:pPr algn="ctr" eaLnBrk="0" hangingPunct="0"/>
              <a:r>
                <a:rPr lang="en-US" sz="1600" b="1" dirty="0">
                  <a:latin typeface="+mn-lt"/>
                </a:rPr>
                <a:t>Biological</a:t>
              </a:r>
            </a:p>
            <a:p>
              <a:pPr algn="ctr" eaLnBrk="0" hangingPunct="0"/>
              <a:r>
                <a:rPr lang="en-US" sz="1600" b="1" dirty="0">
                  <a:latin typeface="+mn-lt"/>
                </a:rPr>
                <a:t>Father</a:t>
              </a:r>
            </a:p>
          </p:txBody>
        </p:sp>
        <p:sp>
          <p:nvSpPr>
            <p:cNvPr id="22553" name="Line 45"/>
            <p:cNvSpPr>
              <a:spLocks noChangeShapeType="1"/>
            </p:cNvSpPr>
            <p:nvPr/>
          </p:nvSpPr>
          <p:spPr bwMode="auto">
            <a:xfrm>
              <a:off x="2208" y="1345"/>
              <a:ext cx="0" cy="432"/>
            </a:xfrm>
            <a:prstGeom prst="line">
              <a:avLst/>
            </a:prstGeom>
            <a:noFill/>
            <a:ln w="38100">
              <a:solidFill>
                <a:schemeClr val="accent1"/>
              </a:solidFill>
              <a:round/>
              <a:headEnd/>
              <a:tailEnd/>
            </a:ln>
          </p:spPr>
          <p:txBody>
            <a:bodyPr wrap="none" anchor="ctr"/>
            <a:lstStyle/>
            <a:p>
              <a:endParaRPr lang="en-US"/>
            </a:p>
          </p:txBody>
        </p:sp>
      </p:grpSp>
      <p:grpSp>
        <p:nvGrpSpPr>
          <p:cNvPr id="4" name="Group 22"/>
          <p:cNvGrpSpPr>
            <a:grpSpLocks/>
          </p:cNvGrpSpPr>
          <p:nvPr/>
        </p:nvGrpSpPr>
        <p:grpSpPr bwMode="auto">
          <a:xfrm>
            <a:off x="304800" y="750888"/>
            <a:ext cx="4338638" cy="6107112"/>
            <a:chOff x="336" y="568"/>
            <a:chExt cx="2733" cy="3847"/>
          </a:xfrm>
        </p:grpSpPr>
        <p:sp>
          <p:nvSpPr>
            <p:cNvPr id="22535" name="Oval 24"/>
            <p:cNvSpPr>
              <a:spLocks noChangeArrowheads="1"/>
            </p:cNvSpPr>
            <p:nvPr/>
          </p:nvSpPr>
          <p:spPr bwMode="auto">
            <a:xfrm rot="-7710265">
              <a:off x="103" y="1450"/>
              <a:ext cx="3847" cy="2084"/>
            </a:xfrm>
            <a:prstGeom prst="ellipse">
              <a:avLst/>
            </a:prstGeom>
            <a:noFill/>
            <a:ln w="38100">
              <a:solidFill>
                <a:srgbClr val="000090"/>
              </a:solidFill>
              <a:round/>
              <a:headEnd/>
              <a:tailEnd/>
            </a:ln>
          </p:spPr>
          <p:txBody>
            <a:bodyPr rot="10800000" wrap="none" anchor="ctr"/>
            <a:lstStyle/>
            <a:p>
              <a:endParaRPr lang="en-US"/>
            </a:p>
          </p:txBody>
        </p:sp>
        <p:sp>
          <p:nvSpPr>
            <p:cNvPr id="22536" name="Text Box 29"/>
            <p:cNvSpPr txBox="1">
              <a:spLocks noChangeArrowheads="1"/>
            </p:cNvSpPr>
            <p:nvPr/>
          </p:nvSpPr>
          <p:spPr bwMode="auto">
            <a:xfrm>
              <a:off x="336" y="3695"/>
              <a:ext cx="1248" cy="523"/>
            </a:xfrm>
            <a:prstGeom prst="rect">
              <a:avLst/>
            </a:prstGeom>
            <a:noFill/>
            <a:ln w="9525">
              <a:noFill/>
              <a:miter lim="800000"/>
              <a:headEnd/>
              <a:tailEnd/>
            </a:ln>
          </p:spPr>
          <p:txBody>
            <a:bodyPr>
              <a:spAutoFit/>
            </a:bodyPr>
            <a:lstStyle/>
            <a:p>
              <a:pPr>
                <a:spcBef>
                  <a:spcPct val="50000"/>
                </a:spcBef>
              </a:pPr>
              <a:r>
                <a:rPr lang="en-US" sz="2400" dirty="0">
                  <a:solidFill>
                    <a:srgbClr val="000090"/>
                  </a:solidFill>
                  <a:latin typeface="+mn-lt"/>
                </a:rPr>
                <a:t>Genetic influences</a:t>
              </a:r>
            </a:p>
          </p:txBody>
        </p:sp>
      </p:grpSp>
      <p:grpSp>
        <p:nvGrpSpPr>
          <p:cNvPr id="5" name="Group 28"/>
          <p:cNvGrpSpPr>
            <a:grpSpLocks/>
          </p:cNvGrpSpPr>
          <p:nvPr/>
        </p:nvGrpSpPr>
        <p:grpSpPr bwMode="auto">
          <a:xfrm rot="16771553">
            <a:off x="1013440" y="-314230"/>
            <a:ext cx="4752975" cy="6677025"/>
            <a:chOff x="2544" y="240"/>
            <a:chExt cx="2994" cy="4206"/>
          </a:xfrm>
        </p:grpSpPr>
        <p:sp>
          <p:nvSpPr>
            <p:cNvPr id="22533" name="Oval 24"/>
            <p:cNvSpPr>
              <a:spLocks noChangeArrowheads="1"/>
            </p:cNvSpPr>
            <p:nvPr/>
          </p:nvSpPr>
          <p:spPr bwMode="auto">
            <a:xfrm rot="-2896458">
              <a:off x="1624" y="1160"/>
              <a:ext cx="4192" cy="2352"/>
            </a:xfrm>
            <a:prstGeom prst="ellipse">
              <a:avLst/>
            </a:prstGeom>
            <a:noFill/>
            <a:ln w="38100">
              <a:solidFill>
                <a:schemeClr val="tx1">
                  <a:lumMod val="85000"/>
                </a:schemeClr>
              </a:solidFill>
              <a:round/>
              <a:headEnd/>
              <a:tailEnd/>
            </a:ln>
          </p:spPr>
          <p:txBody>
            <a:bodyPr vert="eaVert" wrap="none" anchor="ctr"/>
            <a:lstStyle/>
            <a:p>
              <a:endParaRPr lang="en-US"/>
            </a:p>
          </p:txBody>
        </p:sp>
        <p:sp>
          <p:nvSpPr>
            <p:cNvPr id="22534" name="Text Box 39"/>
            <p:cNvSpPr txBox="1">
              <a:spLocks noChangeArrowheads="1"/>
            </p:cNvSpPr>
            <p:nvPr/>
          </p:nvSpPr>
          <p:spPr bwMode="auto">
            <a:xfrm rot="4828447">
              <a:off x="4416" y="3324"/>
              <a:ext cx="1488" cy="756"/>
            </a:xfrm>
            <a:prstGeom prst="rect">
              <a:avLst/>
            </a:prstGeom>
            <a:noFill/>
            <a:ln w="9525">
              <a:noFill/>
              <a:miter lim="800000"/>
              <a:headEnd/>
              <a:tailEnd/>
            </a:ln>
          </p:spPr>
          <p:txBody>
            <a:bodyPr>
              <a:spAutoFit/>
            </a:bodyPr>
            <a:lstStyle/>
            <a:p>
              <a:pPr>
                <a:spcBef>
                  <a:spcPct val="50000"/>
                </a:spcBef>
              </a:pPr>
              <a:r>
                <a:rPr lang="en-US" sz="2400" dirty="0" smtClean="0">
                  <a:solidFill>
                    <a:schemeClr val="tx1">
                      <a:lumMod val="85000"/>
                    </a:schemeClr>
                  </a:solidFill>
                  <a:latin typeface="+mn-lt"/>
                </a:rPr>
                <a:t>Shared environmental influences</a:t>
              </a:r>
              <a:endParaRPr lang="en-US" sz="2400" dirty="0">
                <a:solidFill>
                  <a:schemeClr val="tx1">
                    <a:lumMod val="85000"/>
                  </a:schemeClr>
                </a:solidFill>
                <a:latin typeface="+mn-lt"/>
              </a:endParaRPr>
            </a:p>
          </p:txBody>
        </p:sp>
      </p:grpSp>
      <p:sp>
        <p:nvSpPr>
          <p:cNvPr id="381954" name="Rectangle 2"/>
          <p:cNvSpPr>
            <a:spLocks noChangeArrowheads="1"/>
          </p:cNvSpPr>
          <p:nvPr/>
        </p:nvSpPr>
        <p:spPr bwMode="auto">
          <a:xfrm>
            <a:off x="0" y="-76200"/>
            <a:ext cx="9144000" cy="914400"/>
          </a:xfrm>
          <a:prstGeom prst="rect">
            <a:avLst/>
          </a:prstGeom>
          <a:noFill/>
          <a:ln w="9525">
            <a:noFill/>
            <a:miter lim="800000"/>
            <a:headEnd/>
            <a:tailEnd/>
          </a:ln>
        </p:spPr>
        <p:txBody>
          <a:bodyPr anchor="ctr"/>
          <a:lstStyle/>
          <a:p>
            <a:pPr algn="ctr"/>
            <a:r>
              <a:rPr lang="en-US" sz="3400" b="1" dirty="0" smtClean="0">
                <a:solidFill>
                  <a:schemeClr val="tx2">
                    <a:lumMod val="75000"/>
                  </a:schemeClr>
                </a:solidFill>
              </a:rPr>
              <a:t>Biological Parent-Child Designs</a:t>
            </a:r>
            <a:endParaRPr lang="en-US" sz="3400" b="1" dirty="0">
              <a:solidFill>
                <a:schemeClr val="tx2">
                  <a:lumMod val="75000"/>
                </a:schemeClr>
              </a:solidFill>
              <a:latin typeface="+mj-lt"/>
            </a:endParaRPr>
          </a:p>
        </p:txBody>
      </p:sp>
    </p:spTree>
    <p:extLst>
      <p:ext uri="{BB962C8B-B14F-4D97-AF65-F5344CB8AC3E}">
        <p14:creationId xmlns:p14="http://schemas.microsoft.com/office/powerpoint/2010/main" val="17517975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9"/>
          <p:cNvGrpSpPr/>
          <p:nvPr/>
        </p:nvGrpSpPr>
        <p:grpSpPr>
          <a:xfrm>
            <a:off x="304800" y="965756"/>
            <a:ext cx="3583626" cy="5959496"/>
            <a:chOff x="304800" y="965756"/>
            <a:chExt cx="3583626" cy="5959496"/>
          </a:xfrm>
        </p:grpSpPr>
        <p:sp useBgFill="1">
          <p:nvSpPr>
            <p:cNvPr id="28" name="Oval 27"/>
            <p:cNvSpPr/>
            <p:nvPr/>
          </p:nvSpPr>
          <p:spPr>
            <a:xfrm rot="19023885">
              <a:off x="1742267" y="965756"/>
              <a:ext cx="2146159" cy="5959496"/>
            </a:xfrm>
            <a:prstGeom prst="ellipse">
              <a:avLst/>
            </a:prstGeom>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04800" y="4648200"/>
              <a:ext cx="1676400" cy="830997"/>
            </a:xfrm>
            <a:prstGeom prst="rect">
              <a:avLst/>
            </a:prstGeom>
            <a:noFill/>
          </p:spPr>
          <p:txBody>
            <a:bodyPr wrap="square" rtlCol="0">
              <a:spAutoFit/>
            </a:bodyPr>
            <a:lstStyle/>
            <a:p>
              <a:r>
                <a:rPr lang="en-US" sz="2400" dirty="0" smtClean="0">
                  <a:solidFill>
                    <a:schemeClr val="tx2">
                      <a:lumMod val="75000"/>
                    </a:schemeClr>
                  </a:solidFill>
                  <a:latin typeface="+mn-lt"/>
                </a:rPr>
                <a:t>Prenatal</a:t>
              </a:r>
            </a:p>
            <a:p>
              <a:r>
                <a:rPr lang="en-US" sz="2400" dirty="0" smtClean="0">
                  <a:solidFill>
                    <a:schemeClr val="tx2">
                      <a:lumMod val="75000"/>
                    </a:schemeClr>
                  </a:solidFill>
                  <a:latin typeface="+mn-lt"/>
                </a:rPr>
                <a:t>influences</a:t>
              </a:r>
            </a:p>
          </p:txBody>
        </p:sp>
      </p:grpSp>
      <p:grpSp>
        <p:nvGrpSpPr>
          <p:cNvPr id="3" name="Group 28"/>
          <p:cNvGrpSpPr>
            <a:grpSpLocks/>
          </p:cNvGrpSpPr>
          <p:nvPr/>
        </p:nvGrpSpPr>
        <p:grpSpPr bwMode="auto">
          <a:xfrm>
            <a:off x="533400" y="1676400"/>
            <a:ext cx="7962900" cy="4610100"/>
            <a:chOff x="1378" y="1170"/>
            <a:chExt cx="3366" cy="1342"/>
          </a:xfrm>
        </p:grpSpPr>
        <p:sp>
          <p:nvSpPr>
            <p:cNvPr id="22537" name="Line 29"/>
            <p:cNvSpPr>
              <a:spLocks noChangeShapeType="1"/>
            </p:cNvSpPr>
            <p:nvPr/>
          </p:nvSpPr>
          <p:spPr bwMode="auto">
            <a:xfrm flipH="1">
              <a:off x="3120" y="1776"/>
              <a:ext cx="6" cy="284"/>
            </a:xfrm>
            <a:prstGeom prst="line">
              <a:avLst/>
            </a:prstGeom>
            <a:noFill/>
            <a:ln w="38100">
              <a:solidFill>
                <a:schemeClr val="accent1"/>
              </a:solidFill>
              <a:prstDash val="sysDot"/>
              <a:round/>
              <a:headEnd/>
              <a:tailEnd/>
            </a:ln>
          </p:spPr>
          <p:txBody>
            <a:bodyPr wrap="none" anchor="ctr"/>
            <a:lstStyle/>
            <a:p>
              <a:endParaRPr lang="en-US"/>
            </a:p>
          </p:txBody>
        </p:sp>
        <p:sp>
          <p:nvSpPr>
            <p:cNvPr id="22538" name="Line 30"/>
            <p:cNvSpPr>
              <a:spLocks noChangeShapeType="1"/>
            </p:cNvSpPr>
            <p:nvPr/>
          </p:nvSpPr>
          <p:spPr bwMode="auto">
            <a:xfrm flipH="1">
              <a:off x="3024" y="1776"/>
              <a:ext cx="6" cy="284"/>
            </a:xfrm>
            <a:prstGeom prst="line">
              <a:avLst/>
            </a:prstGeom>
            <a:noFill/>
            <a:ln w="38100">
              <a:solidFill>
                <a:schemeClr val="accent1"/>
              </a:solidFill>
              <a:round/>
              <a:headEnd/>
              <a:tailEnd/>
            </a:ln>
          </p:spPr>
          <p:txBody>
            <a:bodyPr wrap="none" anchor="ctr"/>
            <a:lstStyle/>
            <a:p>
              <a:endParaRPr lang="en-US"/>
            </a:p>
          </p:txBody>
        </p:sp>
        <p:sp>
          <p:nvSpPr>
            <p:cNvPr id="22539" name="Oval 31"/>
            <p:cNvSpPr>
              <a:spLocks noChangeArrowheads="1"/>
            </p:cNvSpPr>
            <p:nvPr/>
          </p:nvSpPr>
          <p:spPr bwMode="auto">
            <a:xfrm rot="10800000">
              <a:off x="2816" y="2080"/>
              <a:ext cx="493" cy="432"/>
            </a:xfrm>
            <a:prstGeom prst="ellipse">
              <a:avLst/>
            </a:prstGeom>
            <a:solidFill>
              <a:schemeClr val="accent1"/>
            </a:solidFill>
            <a:ln w="76200">
              <a:solidFill>
                <a:srgbClr val="66CCFF"/>
              </a:solidFill>
              <a:round/>
              <a:headEnd/>
              <a:tailEnd/>
            </a:ln>
          </p:spPr>
          <p:txBody>
            <a:bodyPr rot="10800000" wrap="none" anchor="ctr"/>
            <a:lstStyle/>
            <a:p>
              <a:pPr algn="ctr" eaLnBrk="0" hangingPunct="0"/>
              <a:endParaRPr lang="en-US" sz="2400"/>
            </a:p>
          </p:txBody>
        </p:sp>
        <p:sp>
          <p:nvSpPr>
            <p:cNvPr id="22540" name="Text Box 32"/>
            <p:cNvSpPr txBox="1">
              <a:spLocks noChangeArrowheads="1"/>
            </p:cNvSpPr>
            <p:nvPr/>
          </p:nvSpPr>
          <p:spPr bwMode="auto">
            <a:xfrm>
              <a:off x="2737" y="2190"/>
              <a:ext cx="650" cy="169"/>
            </a:xfrm>
            <a:prstGeom prst="rect">
              <a:avLst/>
            </a:prstGeom>
            <a:noFill/>
            <a:ln w="12700">
              <a:noFill/>
              <a:miter lim="800000"/>
              <a:headEnd/>
              <a:tailEnd/>
            </a:ln>
          </p:spPr>
          <p:txBody>
            <a:bodyPr>
              <a:spAutoFit/>
            </a:bodyPr>
            <a:lstStyle/>
            <a:p>
              <a:pPr algn="ctr" eaLnBrk="0" hangingPunct="0"/>
              <a:endParaRPr lang="en-US" sz="1600" b="1" dirty="0"/>
            </a:p>
            <a:p>
              <a:pPr algn="ctr" eaLnBrk="0" hangingPunct="0"/>
              <a:r>
                <a:rPr lang="en-US" sz="1600" b="1" dirty="0">
                  <a:latin typeface="+mn-lt"/>
                </a:rPr>
                <a:t>Child</a:t>
              </a:r>
            </a:p>
          </p:txBody>
        </p:sp>
        <p:sp>
          <p:nvSpPr>
            <p:cNvPr id="22541" name="Line 33"/>
            <p:cNvSpPr>
              <a:spLocks noChangeShapeType="1"/>
            </p:cNvSpPr>
            <p:nvPr/>
          </p:nvSpPr>
          <p:spPr bwMode="auto">
            <a:xfrm rot="10776127">
              <a:off x="2208" y="1776"/>
              <a:ext cx="864" cy="0"/>
            </a:xfrm>
            <a:prstGeom prst="line">
              <a:avLst/>
            </a:prstGeom>
            <a:noFill/>
            <a:ln w="38100">
              <a:solidFill>
                <a:schemeClr val="accent1"/>
              </a:solidFill>
              <a:round/>
              <a:headEnd/>
              <a:tailEnd/>
            </a:ln>
          </p:spPr>
          <p:txBody>
            <a:bodyPr wrap="none" anchor="ctr"/>
            <a:lstStyle/>
            <a:p>
              <a:endParaRPr lang="en-US"/>
            </a:p>
          </p:txBody>
        </p:sp>
        <p:sp>
          <p:nvSpPr>
            <p:cNvPr id="22542" name="Line 34"/>
            <p:cNvSpPr>
              <a:spLocks noChangeShapeType="1"/>
            </p:cNvSpPr>
            <p:nvPr/>
          </p:nvSpPr>
          <p:spPr bwMode="auto">
            <a:xfrm>
              <a:off x="3920" y="1316"/>
              <a:ext cx="0" cy="461"/>
            </a:xfrm>
            <a:prstGeom prst="line">
              <a:avLst/>
            </a:prstGeom>
            <a:noFill/>
            <a:ln w="38100">
              <a:solidFill>
                <a:schemeClr val="accent1"/>
              </a:solidFill>
              <a:prstDash val="sysDot"/>
              <a:round/>
              <a:headEnd/>
              <a:tailEnd/>
            </a:ln>
          </p:spPr>
          <p:txBody>
            <a:bodyPr wrap="none" anchor="ctr"/>
            <a:lstStyle/>
            <a:p>
              <a:endParaRPr lang="en-US"/>
            </a:p>
          </p:txBody>
        </p:sp>
        <p:sp>
          <p:nvSpPr>
            <p:cNvPr id="22543" name="Line 35"/>
            <p:cNvSpPr>
              <a:spLocks noChangeShapeType="1"/>
            </p:cNvSpPr>
            <p:nvPr/>
          </p:nvSpPr>
          <p:spPr bwMode="auto">
            <a:xfrm flipV="1">
              <a:off x="1920" y="1330"/>
              <a:ext cx="619" cy="6"/>
            </a:xfrm>
            <a:prstGeom prst="line">
              <a:avLst/>
            </a:prstGeom>
            <a:noFill/>
            <a:ln w="38100">
              <a:solidFill>
                <a:schemeClr val="accent1"/>
              </a:solidFill>
              <a:round/>
              <a:headEnd/>
              <a:tailEnd/>
            </a:ln>
          </p:spPr>
          <p:txBody>
            <a:bodyPr wrap="none" anchor="ctr"/>
            <a:lstStyle/>
            <a:p>
              <a:endParaRPr lang="en-US"/>
            </a:p>
          </p:txBody>
        </p:sp>
        <p:sp>
          <p:nvSpPr>
            <p:cNvPr id="22544" name="Oval 36"/>
            <p:cNvSpPr>
              <a:spLocks noChangeArrowheads="1"/>
            </p:cNvSpPr>
            <p:nvPr/>
          </p:nvSpPr>
          <p:spPr bwMode="auto">
            <a:xfrm>
              <a:off x="1465" y="1170"/>
              <a:ext cx="475" cy="432"/>
            </a:xfrm>
            <a:prstGeom prst="ellipse">
              <a:avLst/>
            </a:prstGeom>
            <a:solidFill>
              <a:schemeClr val="accent1"/>
            </a:solidFill>
            <a:ln w="12700">
              <a:solidFill>
                <a:schemeClr val="tx2"/>
              </a:solidFill>
              <a:round/>
              <a:headEnd/>
              <a:tailEnd/>
            </a:ln>
          </p:spPr>
          <p:txBody>
            <a:bodyPr wrap="none" anchor="ctr"/>
            <a:lstStyle/>
            <a:p>
              <a:pPr algn="ctr" eaLnBrk="0" hangingPunct="0"/>
              <a:endParaRPr lang="en-US"/>
            </a:p>
          </p:txBody>
        </p:sp>
        <p:sp>
          <p:nvSpPr>
            <p:cNvPr id="22545" name="Text Box 37"/>
            <p:cNvSpPr txBox="1">
              <a:spLocks noChangeArrowheads="1"/>
            </p:cNvSpPr>
            <p:nvPr/>
          </p:nvSpPr>
          <p:spPr bwMode="auto">
            <a:xfrm>
              <a:off x="1378" y="1280"/>
              <a:ext cx="648" cy="169"/>
            </a:xfrm>
            <a:prstGeom prst="rect">
              <a:avLst/>
            </a:prstGeom>
            <a:noFill/>
            <a:ln w="12700">
              <a:noFill/>
              <a:miter lim="800000"/>
              <a:headEnd/>
              <a:tailEnd/>
            </a:ln>
          </p:spPr>
          <p:txBody>
            <a:bodyPr>
              <a:spAutoFit/>
            </a:bodyPr>
            <a:lstStyle/>
            <a:p>
              <a:pPr algn="ctr" eaLnBrk="0" hangingPunct="0"/>
              <a:r>
                <a:rPr lang="en-US" sz="1600" b="1" dirty="0">
                  <a:latin typeface="+mn-lt"/>
                </a:rPr>
                <a:t>Biological</a:t>
              </a:r>
            </a:p>
            <a:p>
              <a:pPr algn="ctr" eaLnBrk="0" hangingPunct="0"/>
              <a:r>
                <a:rPr lang="en-US" sz="1600" b="1" dirty="0">
                  <a:latin typeface="+mn-lt"/>
                </a:rPr>
                <a:t>Mother</a:t>
              </a:r>
            </a:p>
          </p:txBody>
        </p:sp>
        <p:sp>
          <p:nvSpPr>
            <p:cNvPr id="22546" name="Rectangle 38"/>
            <p:cNvSpPr>
              <a:spLocks noChangeArrowheads="1"/>
            </p:cNvSpPr>
            <p:nvPr/>
          </p:nvSpPr>
          <p:spPr bwMode="auto">
            <a:xfrm>
              <a:off x="2505" y="1202"/>
              <a:ext cx="432" cy="384"/>
            </a:xfrm>
            <a:prstGeom prst="rect">
              <a:avLst/>
            </a:prstGeom>
            <a:solidFill>
              <a:schemeClr val="accent1"/>
            </a:solidFill>
            <a:ln w="12700">
              <a:solidFill>
                <a:schemeClr val="tx2"/>
              </a:solidFill>
              <a:miter lim="800000"/>
              <a:headEnd/>
              <a:tailEnd/>
            </a:ln>
          </p:spPr>
          <p:txBody>
            <a:bodyPr wrap="none" anchor="ctr"/>
            <a:lstStyle/>
            <a:p>
              <a:pPr algn="ctr" eaLnBrk="0" hangingPunct="0"/>
              <a:endParaRPr lang="en-US"/>
            </a:p>
          </p:txBody>
        </p:sp>
        <p:sp>
          <p:nvSpPr>
            <p:cNvPr id="22547" name="Text Box 39"/>
            <p:cNvSpPr txBox="1">
              <a:spLocks noChangeArrowheads="1"/>
            </p:cNvSpPr>
            <p:nvPr/>
          </p:nvSpPr>
          <p:spPr bwMode="auto">
            <a:xfrm>
              <a:off x="2396" y="1287"/>
              <a:ext cx="649" cy="169"/>
            </a:xfrm>
            <a:prstGeom prst="rect">
              <a:avLst/>
            </a:prstGeom>
            <a:noFill/>
            <a:ln w="12700">
              <a:noFill/>
              <a:miter lim="800000"/>
              <a:headEnd/>
              <a:tailEnd/>
            </a:ln>
          </p:spPr>
          <p:txBody>
            <a:bodyPr>
              <a:spAutoFit/>
            </a:bodyPr>
            <a:lstStyle/>
            <a:p>
              <a:pPr algn="ctr" eaLnBrk="0" hangingPunct="0"/>
              <a:r>
                <a:rPr lang="en-US" sz="1600" b="1" dirty="0">
                  <a:latin typeface="+mn-lt"/>
                </a:rPr>
                <a:t>Biological</a:t>
              </a:r>
            </a:p>
            <a:p>
              <a:pPr algn="ctr" eaLnBrk="0" hangingPunct="0"/>
              <a:r>
                <a:rPr lang="en-US" sz="1600" b="1" dirty="0">
                  <a:latin typeface="+mn-lt"/>
                </a:rPr>
                <a:t>Father</a:t>
              </a:r>
            </a:p>
          </p:txBody>
        </p:sp>
        <p:sp>
          <p:nvSpPr>
            <p:cNvPr id="22548" name="Line 40"/>
            <p:cNvSpPr>
              <a:spLocks noChangeShapeType="1"/>
            </p:cNvSpPr>
            <p:nvPr/>
          </p:nvSpPr>
          <p:spPr bwMode="auto">
            <a:xfrm flipV="1">
              <a:off x="3619" y="1330"/>
              <a:ext cx="619" cy="6"/>
            </a:xfrm>
            <a:prstGeom prst="line">
              <a:avLst/>
            </a:prstGeom>
            <a:noFill/>
            <a:ln w="38100">
              <a:solidFill>
                <a:schemeClr val="accent1"/>
              </a:solidFill>
              <a:round/>
              <a:headEnd/>
              <a:tailEnd/>
            </a:ln>
          </p:spPr>
          <p:txBody>
            <a:bodyPr wrap="none" anchor="ctr"/>
            <a:lstStyle/>
            <a:p>
              <a:endParaRPr lang="en-US"/>
            </a:p>
          </p:txBody>
        </p:sp>
        <p:sp>
          <p:nvSpPr>
            <p:cNvPr id="22549" name="Rectangle 41"/>
            <p:cNvSpPr>
              <a:spLocks noChangeArrowheads="1"/>
            </p:cNvSpPr>
            <p:nvPr/>
          </p:nvSpPr>
          <p:spPr bwMode="auto">
            <a:xfrm>
              <a:off x="4204" y="1202"/>
              <a:ext cx="432" cy="384"/>
            </a:xfrm>
            <a:prstGeom prst="rect">
              <a:avLst/>
            </a:prstGeom>
            <a:solidFill>
              <a:schemeClr val="accent1"/>
            </a:solidFill>
            <a:ln w="12700">
              <a:solidFill>
                <a:schemeClr val="tx2"/>
              </a:solidFill>
              <a:miter lim="800000"/>
              <a:headEnd/>
              <a:tailEnd/>
            </a:ln>
          </p:spPr>
          <p:txBody>
            <a:bodyPr wrap="none" anchor="ctr"/>
            <a:lstStyle/>
            <a:p>
              <a:pPr algn="ctr" eaLnBrk="0" hangingPunct="0"/>
              <a:endParaRPr lang="en-US"/>
            </a:p>
          </p:txBody>
        </p:sp>
        <p:sp>
          <p:nvSpPr>
            <p:cNvPr id="22550" name="Oval 42"/>
            <p:cNvSpPr>
              <a:spLocks noChangeArrowheads="1"/>
            </p:cNvSpPr>
            <p:nvPr/>
          </p:nvSpPr>
          <p:spPr bwMode="auto">
            <a:xfrm>
              <a:off x="3164" y="1170"/>
              <a:ext cx="475" cy="432"/>
            </a:xfrm>
            <a:prstGeom prst="ellipse">
              <a:avLst/>
            </a:prstGeom>
            <a:solidFill>
              <a:schemeClr val="accent1"/>
            </a:solidFill>
            <a:ln w="12700">
              <a:solidFill>
                <a:schemeClr val="tx2"/>
              </a:solidFill>
              <a:round/>
              <a:headEnd/>
              <a:tailEnd/>
            </a:ln>
          </p:spPr>
          <p:txBody>
            <a:bodyPr wrap="none" anchor="ctr"/>
            <a:lstStyle/>
            <a:p>
              <a:pPr algn="ctr" eaLnBrk="0" hangingPunct="0"/>
              <a:endParaRPr lang="en-US"/>
            </a:p>
          </p:txBody>
        </p:sp>
        <p:sp>
          <p:nvSpPr>
            <p:cNvPr id="22551" name="Text Box 43"/>
            <p:cNvSpPr txBox="1">
              <a:spLocks noChangeArrowheads="1"/>
            </p:cNvSpPr>
            <p:nvPr/>
          </p:nvSpPr>
          <p:spPr bwMode="auto">
            <a:xfrm>
              <a:off x="3077" y="1280"/>
              <a:ext cx="649" cy="169"/>
            </a:xfrm>
            <a:prstGeom prst="rect">
              <a:avLst/>
            </a:prstGeom>
            <a:noFill/>
            <a:ln w="12700">
              <a:noFill/>
              <a:miter lim="800000"/>
              <a:headEnd/>
              <a:tailEnd/>
            </a:ln>
          </p:spPr>
          <p:txBody>
            <a:bodyPr>
              <a:spAutoFit/>
            </a:bodyPr>
            <a:lstStyle/>
            <a:p>
              <a:pPr algn="ctr" eaLnBrk="0" hangingPunct="0"/>
              <a:r>
                <a:rPr lang="en-US" sz="1600" b="1" dirty="0">
                  <a:latin typeface="+mn-lt"/>
                </a:rPr>
                <a:t>Adoptive</a:t>
              </a:r>
            </a:p>
            <a:p>
              <a:pPr algn="ctr" eaLnBrk="0" hangingPunct="0"/>
              <a:r>
                <a:rPr lang="en-US" sz="1600" b="1" dirty="0">
                  <a:latin typeface="+mn-lt"/>
                </a:rPr>
                <a:t>Mother</a:t>
              </a:r>
            </a:p>
          </p:txBody>
        </p:sp>
        <p:sp>
          <p:nvSpPr>
            <p:cNvPr id="22552" name="Text Box 44"/>
            <p:cNvSpPr txBox="1">
              <a:spLocks noChangeArrowheads="1"/>
            </p:cNvSpPr>
            <p:nvPr/>
          </p:nvSpPr>
          <p:spPr bwMode="auto">
            <a:xfrm>
              <a:off x="4096" y="1287"/>
              <a:ext cx="648" cy="169"/>
            </a:xfrm>
            <a:prstGeom prst="rect">
              <a:avLst/>
            </a:prstGeom>
            <a:noFill/>
            <a:ln w="12700">
              <a:noFill/>
              <a:miter lim="800000"/>
              <a:headEnd/>
              <a:tailEnd/>
            </a:ln>
          </p:spPr>
          <p:txBody>
            <a:bodyPr>
              <a:spAutoFit/>
            </a:bodyPr>
            <a:lstStyle/>
            <a:p>
              <a:pPr algn="ctr" eaLnBrk="0" hangingPunct="0"/>
              <a:r>
                <a:rPr lang="en-US" sz="1600" b="1" dirty="0">
                  <a:latin typeface="+mn-lt"/>
                </a:rPr>
                <a:t>Adoptive</a:t>
              </a:r>
            </a:p>
            <a:p>
              <a:pPr algn="ctr" eaLnBrk="0" hangingPunct="0"/>
              <a:r>
                <a:rPr lang="en-US" sz="1600" b="1" dirty="0">
                  <a:latin typeface="+mn-lt"/>
                </a:rPr>
                <a:t>Father</a:t>
              </a:r>
            </a:p>
          </p:txBody>
        </p:sp>
        <p:sp>
          <p:nvSpPr>
            <p:cNvPr id="22553" name="Line 45"/>
            <p:cNvSpPr>
              <a:spLocks noChangeShapeType="1"/>
            </p:cNvSpPr>
            <p:nvPr/>
          </p:nvSpPr>
          <p:spPr bwMode="auto">
            <a:xfrm>
              <a:off x="2208" y="1345"/>
              <a:ext cx="0" cy="432"/>
            </a:xfrm>
            <a:prstGeom prst="line">
              <a:avLst/>
            </a:prstGeom>
            <a:noFill/>
            <a:ln w="38100">
              <a:solidFill>
                <a:schemeClr val="accent1"/>
              </a:solidFill>
              <a:round/>
              <a:headEnd/>
              <a:tailEnd/>
            </a:ln>
          </p:spPr>
          <p:txBody>
            <a:bodyPr wrap="none" anchor="ctr"/>
            <a:lstStyle/>
            <a:p>
              <a:endParaRPr lang="en-US"/>
            </a:p>
          </p:txBody>
        </p:sp>
        <p:sp>
          <p:nvSpPr>
            <p:cNvPr id="22554" name="Line 46"/>
            <p:cNvSpPr>
              <a:spLocks noChangeShapeType="1"/>
            </p:cNvSpPr>
            <p:nvPr/>
          </p:nvSpPr>
          <p:spPr bwMode="auto">
            <a:xfrm rot="10776127">
              <a:off x="3072" y="1776"/>
              <a:ext cx="864" cy="0"/>
            </a:xfrm>
            <a:prstGeom prst="line">
              <a:avLst/>
            </a:prstGeom>
            <a:noFill/>
            <a:ln w="38100">
              <a:solidFill>
                <a:schemeClr val="accent1"/>
              </a:solidFill>
              <a:prstDash val="sysDot"/>
              <a:round/>
              <a:headEnd/>
              <a:tailEnd/>
            </a:ln>
          </p:spPr>
          <p:txBody>
            <a:bodyPr wrap="none" anchor="ctr"/>
            <a:lstStyle/>
            <a:p>
              <a:endParaRPr lang="en-US"/>
            </a:p>
          </p:txBody>
        </p:sp>
      </p:grpSp>
      <p:grpSp>
        <p:nvGrpSpPr>
          <p:cNvPr id="4" name="Group 22"/>
          <p:cNvGrpSpPr>
            <a:grpSpLocks/>
          </p:cNvGrpSpPr>
          <p:nvPr/>
        </p:nvGrpSpPr>
        <p:grpSpPr bwMode="auto">
          <a:xfrm>
            <a:off x="304800" y="750888"/>
            <a:ext cx="4338638" cy="6107112"/>
            <a:chOff x="336" y="568"/>
            <a:chExt cx="2733" cy="3847"/>
          </a:xfrm>
        </p:grpSpPr>
        <p:sp>
          <p:nvSpPr>
            <p:cNvPr id="22535" name="Oval 24"/>
            <p:cNvSpPr>
              <a:spLocks noChangeArrowheads="1"/>
            </p:cNvSpPr>
            <p:nvPr/>
          </p:nvSpPr>
          <p:spPr bwMode="auto">
            <a:xfrm rot="-7710265">
              <a:off x="103" y="1450"/>
              <a:ext cx="3847" cy="2084"/>
            </a:xfrm>
            <a:prstGeom prst="ellipse">
              <a:avLst/>
            </a:prstGeom>
            <a:noFill/>
            <a:ln w="38100">
              <a:solidFill>
                <a:srgbClr val="000090"/>
              </a:solidFill>
              <a:round/>
              <a:headEnd/>
              <a:tailEnd/>
            </a:ln>
          </p:spPr>
          <p:txBody>
            <a:bodyPr rot="10800000" wrap="none" anchor="ctr"/>
            <a:lstStyle/>
            <a:p>
              <a:endParaRPr lang="en-US"/>
            </a:p>
          </p:txBody>
        </p:sp>
        <p:sp>
          <p:nvSpPr>
            <p:cNvPr id="22536" name="Text Box 29"/>
            <p:cNvSpPr txBox="1">
              <a:spLocks noChangeArrowheads="1"/>
            </p:cNvSpPr>
            <p:nvPr/>
          </p:nvSpPr>
          <p:spPr bwMode="auto">
            <a:xfrm>
              <a:off x="336" y="3695"/>
              <a:ext cx="1248" cy="523"/>
            </a:xfrm>
            <a:prstGeom prst="rect">
              <a:avLst/>
            </a:prstGeom>
            <a:noFill/>
            <a:ln w="9525">
              <a:noFill/>
              <a:miter lim="800000"/>
              <a:headEnd/>
              <a:tailEnd/>
            </a:ln>
          </p:spPr>
          <p:txBody>
            <a:bodyPr>
              <a:spAutoFit/>
            </a:bodyPr>
            <a:lstStyle/>
            <a:p>
              <a:pPr>
                <a:spcBef>
                  <a:spcPct val="50000"/>
                </a:spcBef>
              </a:pPr>
              <a:r>
                <a:rPr lang="en-US" sz="2400" dirty="0">
                  <a:solidFill>
                    <a:srgbClr val="000090"/>
                  </a:solidFill>
                  <a:latin typeface="+mn-lt"/>
                </a:rPr>
                <a:t>Genetic influences</a:t>
              </a:r>
            </a:p>
          </p:txBody>
        </p:sp>
      </p:grpSp>
      <p:grpSp>
        <p:nvGrpSpPr>
          <p:cNvPr id="5" name="Group 28"/>
          <p:cNvGrpSpPr>
            <a:grpSpLocks/>
          </p:cNvGrpSpPr>
          <p:nvPr/>
        </p:nvGrpSpPr>
        <p:grpSpPr bwMode="auto">
          <a:xfrm>
            <a:off x="4038600" y="381000"/>
            <a:ext cx="5334000" cy="6654800"/>
            <a:chOff x="2544" y="240"/>
            <a:chExt cx="3360" cy="4192"/>
          </a:xfrm>
        </p:grpSpPr>
        <p:sp>
          <p:nvSpPr>
            <p:cNvPr id="22533" name="Oval 24"/>
            <p:cNvSpPr>
              <a:spLocks noChangeArrowheads="1"/>
            </p:cNvSpPr>
            <p:nvPr/>
          </p:nvSpPr>
          <p:spPr bwMode="auto">
            <a:xfrm rot="-2896458">
              <a:off x="1624" y="1160"/>
              <a:ext cx="4192" cy="2352"/>
            </a:xfrm>
            <a:prstGeom prst="ellipse">
              <a:avLst/>
            </a:prstGeom>
            <a:noFill/>
            <a:ln w="38100">
              <a:solidFill>
                <a:schemeClr val="tx1">
                  <a:lumMod val="85000"/>
                </a:schemeClr>
              </a:solidFill>
              <a:round/>
              <a:headEnd/>
              <a:tailEnd/>
            </a:ln>
          </p:spPr>
          <p:txBody>
            <a:bodyPr vert="eaVert" wrap="none" anchor="ctr"/>
            <a:lstStyle/>
            <a:p>
              <a:endParaRPr lang="en-US"/>
            </a:p>
          </p:txBody>
        </p:sp>
        <p:sp>
          <p:nvSpPr>
            <p:cNvPr id="22534" name="Text Box 39"/>
            <p:cNvSpPr txBox="1">
              <a:spLocks noChangeArrowheads="1"/>
            </p:cNvSpPr>
            <p:nvPr/>
          </p:nvSpPr>
          <p:spPr bwMode="auto">
            <a:xfrm>
              <a:off x="4416" y="3324"/>
              <a:ext cx="1488" cy="756"/>
            </a:xfrm>
            <a:prstGeom prst="rect">
              <a:avLst/>
            </a:prstGeom>
            <a:noFill/>
            <a:ln w="9525">
              <a:noFill/>
              <a:miter lim="800000"/>
              <a:headEnd/>
              <a:tailEnd/>
            </a:ln>
          </p:spPr>
          <p:txBody>
            <a:bodyPr>
              <a:spAutoFit/>
            </a:bodyPr>
            <a:lstStyle/>
            <a:p>
              <a:pPr>
                <a:spcBef>
                  <a:spcPct val="50000"/>
                </a:spcBef>
              </a:pPr>
              <a:r>
                <a:rPr lang="en-US" sz="2400" dirty="0">
                  <a:solidFill>
                    <a:schemeClr val="tx1">
                      <a:lumMod val="85000"/>
                    </a:schemeClr>
                  </a:solidFill>
                  <a:latin typeface="+mn-lt"/>
                </a:rPr>
                <a:t>Shared environmental influences</a:t>
              </a:r>
            </a:p>
          </p:txBody>
        </p:sp>
      </p:grpSp>
      <p:sp>
        <p:nvSpPr>
          <p:cNvPr id="381954" name="Rectangle 2"/>
          <p:cNvSpPr>
            <a:spLocks noChangeArrowheads="1"/>
          </p:cNvSpPr>
          <p:nvPr/>
        </p:nvSpPr>
        <p:spPr bwMode="auto">
          <a:xfrm>
            <a:off x="0" y="0"/>
            <a:ext cx="9144000" cy="914400"/>
          </a:xfrm>
          <a:prstGeom prst="rect">
            <a:avLst/>
          </a:prstGeom>
          <a:noFill/>
          <a:ln w="9525">
            <a:noFill/>
            <a:miter lim="800000"/>
            <a:headEnd/>
            <a:tailEnd/>
          </a:ln>
        </p:spPr>
        <p:txBody>
          <a:bodyPr anchor="ctr"/>
          <a:lstStyle/>
          <a:p>
            <a:pPr algn="ctr"/>
            <a:r>
              <a:rPr lang="en-US" sz="3400" b="1" dirty="0" smtClean="0">
                <a:solidFill>
                  <a:schemeClr val="tx2">
                    <a:lumMod val="75000"/>
                  </a:schemeClr>
                </a:solidFill>
                <a:latin typeface="+mj-lt"/>
              </a:rPr>
              <a:t>Adoptive Parent-Child Designs</a:t>
            </a:r>
            <a:endParaRPr lang="en-US" sz="3400" b="1" dirty="0">
              <a:solidFill>
                <a:schemeClr val="tx2">
                  <a:lumMod val="75000"/>
                </a:schemeClr>
              </a:solidFill>
              <a:latin typeface="+mj-lt"/>
            </a:endParaRPr>
          </a:p>
        </p:txBody>
      </p:sp>
    </p:spTree>
    <p:extLst>
      <p:ext uri="{BB962C8B-B14F-4D97-AF65-F5344CB8AC3E}">
        <p14:creationId xmlns:p14="http://schemas.microsoft.com/office/powerpoint/2010/main" val="178250840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2100" y="1435100"/>
            <a:ext cx="8547100" cy="3975100"/>
          </a:xfrm>
          <a:prstGeom prst="rect">
            <a:avLst/>
          </a:prstGeom>
        </p:spPr>
      </p:pic>
      <p:sp>
        <p:nvSpPr>
          <p:cNvPr id="3" name="TextBox 2"/>
          <p:cNvSpPr txBox="1"/>
          <p:nvPr/>
        </p:nvSpPr>
        <p:spPr>
          <a:xfrm>
            <a:off x="1856120" y="304800"/>
            <a:ext cx="5817618" cy="861774"/>
          </a:xfrm>
          <a:prstGeom prst="rect">
            <a:avLst/>
          </a:prstGeom>
          <a:noFill/>
        </p:spPr>
        <p:txBody>
          <a:bodyPr wrap="none" rtlCol="0">
            <a:spAutoFit/>
          </a:bodyPr>
          <a:lstStyle/>
          <a:p>
            <a:pPr algn="ctr"/>
            <a:r>
              <a:rPr lang="en-US" sz="3200" b="1" dirty="0" smtClean="0"/>
              <a:t>Evocative </a:t>
            </a:r>
            <a:r>
              <a:rPr lang="en-US" sz="3200" b="1" i="1" dirty="0" err="1" smtClean="0"/>
              <a:t>r</a:t>
            </a:r>
            <a:r>
              <a:rPr lang="en-US" sz="3200" b="1" dirty="0" err="1" smtClean="0"/>
              <a:t>GE</a:t>
            </a:r>
            <a:r>
              <a:rPr lang="en-US" sz="3200" b="1" dirty="0" smtClean="0"/>
              <a:t> and Parenting</a:t>
            </a:r>
          </a:p>
          <a:p>
            <a:endParaRPr lang="en-US" dirty="0"/>
          </a:p>
        </p:txBody>
      </p:sp>
      <p:sp>
        <p:nvSpPr>
          <p:cNvPr id="4" name="TextBox 3"/>
          <p:cNvSpPr txBox="1"/>
          <p:nvPr/>
        </p:nvSpPr>
        <p:spPr>
          <a:xfrm>
            <a:off x="6858000" y="6096000"/>
            <a:ext cx="2057400" cy="307777"/>
          </a:xfrm>
          <a:prstGeom prst="rect">
            <a:avLst/>
          </a:prstGeom>
          <a:noFill/>
        </p:spPr>
        <p:txBody>
          <a:bodyPr wrap="square" rtlCol="0">
            <a:spAutoFit/>
          </a:bodyPr>
          <a:lstStyle/>
          <a:p>
            <a:r>
              <a:rPr lang="en-US" sz="1400" i="1" dirty="0" smtClean="0"/>
              <a:t>(Harold et al., 2013</a:t>
            </a:r>
            <a:r>
              <a:rPr lang="en-US" sz="1400" dirty="0" smtClean="0"/>
              <a:t>)</a:t>
            </a:r>
            <a:endParaRPr lang="en-US" sz="1400" dirty="0"/>
          </a:p>
        </p:txBody>
      </p:sp>
      <p:sp>
        <p:nvSpPr>
          <p:cNvPr id="5" name="Oval 4"/>
          <p:cNvSpPr/>
          <p:nvPr/>
        </p:nvSpPr>
        <p:spPr>
          <a:xfrm rot="2433358">
            <a:off x="3129341" y="3044117"/>
            <a:ext cx="761893" cy="1371600"/>
          </a:xfrm>
          <a:prstGeom prst="ellipse">
            <a:avLst/>
          </a:prstGeom>
          <a:noFill/>
          <a:ln w="38100" cmpd="sng">
            <a:solidFill>
              <a:srgbClr val="CC00C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rot="5400000">
            <a:off x="1787356" y="4232444"/>
            <a:ext cx="540086" cy="761999"/>
          </a:xfrm>
          <a:prstGeom prst="ellipse">
            <a:avLst/>
          </a:prstGeom>
          <a:noFill/>
          <a:ln w="38100" cmpd="sng">
            <a:solidFill>
              <a:srgbClr val="CC00C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68893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Straight Arrow Connector 69"/>
          <p:cNvCxnSpPr/>
          <p:nvPr/>
        </p:nvCxnSpPr>
        <p:spPr>
          <a:xfrm>
            <a:off x="5791200" y="3810000"/>
            <a:ext cx="762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5791200" y="2743200"/>
            <a:ext cx="990600" cy="914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4294967295"/>
          </p:nvPr>
        </p:nvSpPr>
        <p:spPr>
          <a:xfrm>
            <a:off x="381000" y="1752600"/>
            <a:ext cx="8763000" cy="5257800"/>
          </a:xfrm>
        </p:spPr>
        <p:txBody>
          <a:bodyPr/>
          <a:lstStyle/>
          <a:p>
            <a:pPr algn="ctr"/>
            <a:endParaRPr lang="en-US" sz="3600" b="1" dirty="0" smtClean="0">
              <a:solidFill>
                <a:schemeClr val="tx2">
                  <a:lumMod val="75000"/>
                </a:schemeClr>
              </a:solidFill>
            </a:endParaRPr>
          </a:p>
          <a:p>
            <a:pPr algn="ctr"/>
            <a:endParaRPr lang="en-US" sz="3600" b="1" dirty="0" smtClean="0">
              <a:solidFill>
                <a:schemeClr val="tx2">
                  <a:lumMod val="75000"/>
                </a:schemeClr>
              </a:solidFill>
            </a:endParaRPr>
          </a:p>
          <a:p>
            <a:pPr algn="ctr"/>
            <a:endParaRPr lang="en-US" sz="3600" b="1" dirty="0" smtClean="0">
              <a:solidFill>
                <a:schemeClr val="tx2">
                  <a:lumMod val="75000"/>
                </a:schemeClr>
              </a:solidFill>
            </a:endParaRPr>
          </a:p>
          <a:p>
            <a:pPr algn="ctr"/>
            <a:endParaRPr lang="en-US" sz="3600" b="1" dirty="0" smtClean="0">
              <a:solidFill>
                <a:schemeClr val="tx2">
                  <a:lumMod val="75000"/>
                </a:schemeClr>
              </a:solidFill>
            </a:endParaRPr>
          </a:p>
          <a:p>
            <a:endParaRPr lang="en-US" sz="3600" dirty="0" smtClean="0">
              <a:solidFill>
                <a:schemeClr val="tx2">
                  <a:lumMod val="75000"/>
                </a:schemeClr>
              </a:solidFill>
            </a:endParaRPr>
          </a:p>
          <a:p>
            <a:pPr algn="ctr"/>
            <a:endParaRPr lang="en-US" sz="3600" dirty="0"/>
          </a:p>
        </p:txBody>
      </p:sp>
      <p:sp>
        <p:nvSpPr>
          <p:cNvPr id="4" name="TextBox 3"/>
          <p:cNvSpPr txBox="1"/>
          <p:nvPr/>
        </p:nvSpPr>
        <p:spPr>
          <a:xfrm>
            <a:off x="2243341" y="304800"/>
            <a:ext cx="5043167" cy="861774"/>
          </a:xfrm>
          <a:prstGeom prst="rect">
            <a:avLst/>
          </a:prstGeom>
          <a:noFill/>
        </p:spPr>
        <p:txBody>
          <a:bodyPr wrap="none" rtlCol="0">
            <a:spAutoFit/>
          </a:bodyPr>
          <a:lstStyle/>
          <a:p>
            <a:pPr algn="ctr"/>
            <a:r>
              <a:rPr lang="en-US" sz="3200" b="1" dirty="0" smtClean="0"/>
              <a:t>Evocative </a:t>
            </a:r>
            <a:r>
              <a:rPr lang="en-US" sz="3200" b="1" i="1" dirty="0" err="1" smtClean="0"/>
              <a:t>r</a:t>
            </a:r>
            <a:r>
              <a:rPr lang="en-US" sz="3200" b="1" dirty="0" err="1" smtClean="0"/>
              <a:t>GE</a:t>
            </a:r>
            <a:r>
              <a:rPr lang="en-US" sz="3200" b="1" dirty="0"/>
              <a:t> </a:t>
            </a:r>
            <a:r>
              <a:rPr lang="en-US" sz="3200" b="1" dirty="0" smtClean="0"/>
              <a:t>and Peers</a:t>
            </a:r>
          </a:p>
          <a:p>
            <a:endParaRPr lang="en-US" dirty="0"/>
          </a:p>
        </p:txBody>
      </p:sp>
      <p:sp>
        <p:nvSpPr>
          <p:cNvPr id="40" name="TextBox 39"/>
          <p:cNvSpPr txBox="1"/>
          <p:nvPr/>
        </p:nvSpPr>
        <p:spPr>
          <a:xfrm>
            <a:off x="533400" y="2438400"/>
            <a:ext cx="1600200" cy="646331"/>
          </a:xfrm>
          <a:prstGeom prst="rect">
            <a:avLst/>
          </a:prstGeom>
          <a:noFill/>
          <a:ln>
            <a:solidFill>
              <a:schemeClr val="tx1"/>
            </a:solidFill>
          </a:ln>
        </p:spPr>
        <p:txBody>
          <a:bodyPr wrap="square" rtlCol="0">
            <a:spAutoFit/>
          </a:bodyPr>
          <a:lstStyle/>
          <a:p>
            <a:pPr algn="ctr"/>
            <a:r>
              <a:rPr lang="en-US" dirty="0" smtClean="0"/>
              <a:t>Birth Mother </a:t>
            </a:r>
          </a:p>
          <a:p>
            <a:pPr algn="ctr"/>
            <a:r>
              <a:rPr lang="en-US" dirty="0" smtClean="0"/>
              <a:t>Underarousal</a:t>
            </a:r>
            <a:endParaRPr lang="en-US" dirty="0"/>
          </a:p>
        </p:txBody>
      </p:sp>
      <p:sp>
        <p:nvSpPr>
          <p:cNvPr id="42" name="TextBox 41"/>
          <p:cNvSpPr txBox="1"/>
          <p:nvPr/>
        </p:nvSpPr>
        <p:spPr>
          <a:xfrm>
            <a:off x="2667000" y="2453640"/>
            <a:ext cx="1295400" cy="646331"/>
          </a:xfrm>
          <a:prstGeom prst="rect">
            <a:avLst/>
          </a:prstGeom>
          <a:noFill/>
          <a:ln>
            <a:solidFill>
              <a:schemeClr val="tx1"/>
            </a:solidFill>
          </a:ln>
        </p:spPr>
        <p:txBody>
          <a:bodyPr wrap="square" rtlCol="0">
            <a:spAutoFit/>
          </a:bodyPr>
          <a:lstStyle/>
          <a:p>
            <a:pPr algn="ctr"/>
            <a:r>
              <a:rPr lang="en-US" dirty="0" smtClean="0"/>
              <a:t>Toddler</a:t>
            </a:r>
          </a:p>
          <a:p>
            <a:pPr algn="ctr"/>
            <a:r>
              <a:rPr lang="en-US" dirty="0" smtClean="0"/>
              <a:t>Inattention</a:t>
            </a:r>
            <a:endParaRPr lang="en-US" dirty="0"/>
          </a:p>
        </p:txBody>
      </p:sp>
      <p:sp>
        <p:nvSpPr>
          <p:cNvPr id="43" name="TextBox 42"/>
          <p:cNvSpPr txBox="1"/>
          <p:nvPr/>
        </p:nvSpPr>
        <p:spPr>
          <a:xfrm>
            <a:off x="4495800" y="1600200"/>
            <a:ext cx="1295400" cy="646331"/>
          </a:xfrm>
          <a:prstGeom prst="rect">
            <a:avLst/>
          </a:prstGeom>
          <a:noFill/>
          <a:ln>
            <a:solidFill>
              <a:schemeClr val="tx1"/>
            </a:solidFill>
          </a:ln>
        </p:spPr>
        <p:txBody>
          <a:bodyPr wrap="square" rtlCol="0">
            <a:spAutoFit/>
          </a:bodyPr>
          <a:lstStyle/>
          <a:p>
            <a:pPr algn="ctr"/>
            <a:r>
              <a:rPr lang="en-US" dirty="0" smtClean="0"/>
              <a:t>Mother-Ch</a:t>
            </a:r>
          </a:p>
          <a:p>
            <a:pPr algn="ctr"/>
            <a:r>
              <a:rPr lang="en-US" dirty="0" smtClean="0"/>
              <a:t>Hostility</a:t>
            </a:r>
            <a:endParaRPr lang="en-US" dirty="0"/>
          </a:p>
        </p:txBody>
      </p:sp>
      <p:sp>
        <p:nvSpPr>
          <p:cNvPr id="45" name="TextBox 44"/>
          <p:cNvSpPr txBox="1"/>
          <p:nvPr/>
        </p:nvSpPr>
        <p:spPr>
          <a:xfrm>
            <a:off x="6537960" y="1767840"/>
            <a:ext cx="2148840" cy="923330"/>
          </a:xfrm>
          <a:prstGeom prst="rect">
            <a:avLst/>
          </a:prstGeom>
          <a:noFill/>
          <a:ln>
            <a:solidFill>
              <a:schemeClr val="tx1"/>
            </a:solidFill>
          </a:ln>
        </p:spPr>
        <p:txBody>
          <a:bodyPr wrap="square" rtlCol="0">
            <a:spAutoFit/>
          </a:bodyPr>
          <a:lstStyle/>
          <a:p>
            <a:pPr algn="ctr"/>
            <a:r>
              <a:rPr lang="en-US" dirty="0" smtClean="0"/>
              <a:t>Preschool Disruptive Peer</a:t>
            </a:r>
          </a:p>
          <a:p>
            <a:pPr algn="ctr"/>
            <a:r>
              <a:rPr lang="en-US" dirty="0" smtClean="0"/>
              <a:t>Behavior (Mom)</a:t>
            </a:r>
            <a:endParaRPr lang="en-US" dirty="0"/>
          </a:p>
        </p:txBody>
      </p:sp>
      <p:sp>
        <p:nvSpPr>
          <p:cNvPr id="46" name="TextBox 45"/>
          <p:cNvSpPr txBox="1"/>
          <p:nvPr/>
        </p:nvSpPr>
        <p:spPr>
          <a:xfrm>
            <a:off x="6537960" y="3413760"/>
            <a:ext cx="2148840" cy="923330"/>
          </a:xfrm>
          <a:prstGeom prst="rect">
            <a:avLst/>
          </a:prstGeom>
          <a:noFill/>
          <a:ln>
            <a:solidFill>
              <a:schemeClr val="tx1"/>
            </a:solidFill>
          </a:ln>
        </p:spPr>
        <p:txBody>
          <a:bodyPr wrap="square" rtlCol="0">
            <a:spAutoFit/>
          </a:bodyPr>
          <a:lstStyle/>
          <a:p>
            <a:pPr algn="ctr"/>
            <a:r>
              <a:rPr lang="en-US" dirty="0" smtClean="0"/>
              <a:t>Preschool Disruptive Peer</a:t>
            </a:r>
          </a:p>
          <a:p>
            <a:pPr algn="ctr"/>
            <a:r>
              <a:rPr lang="en-US" dirty="0" smtClean="0"/>
              <a:t>Behavior (Dad)</a:t>
            </a:r>
            <a:endParaRPr lang="en-US" dirty="0"/>
          </a:p>
        </p:txBody>
      </p:sp>
      <p:sp>
        <p:nvSpPr>
          <p:cNvPr id="47" name="TextBox 46"/>
          <p:cNvSpPr txBox="1"/>
          <p:nvPr/>
        </p:nvSpPr>
        <p:spPr>
          <a:xfrm>
            <a:off x="8198370" y="2819400"/>
            <a:ext cx="990600" cy="369332"/>
          </a:xfrm>
          <a:prstGeom prst="rect">
            <a:avLst/>
          </a:prstGeom>
          <a:noFill/>
        </p:spPr>
        <p:txBody>
          <a:bodyPr wrap="square" rtlCol="0">
            <a:spAutoFit/>
          </a:bodyPr>
          <a:lstStyle/>
          <a:p>
            <a:r>
              <a:rPr lang="en-US" dirty="0" smtClean="0"/>
              <a:t>.39***</a:t>
            </a:r>
            <a:endParaRPr lang="en-US" dirty="0"/>
          </a:p>
        </p:txBody>
      </p:sp>
      <p:sp>
        <p:nvSpPr>
          <p:cNvPr id="49" name="TextBox 48"/>
          <p:cNvSpPr txBox="1"/>
          <p:nvPr/>
        </p:nvSpPr>
        <p:spPr>
          <a:xfrm>
            <a:off x="5867400" y="1524000"/>
            <a:ext cx="685800" cy="369332"/>
          </a:xfrm>
          <a:prstGeom prst="rect">
            <a:avLst/>
          </a:prstGeom>
          <a:noFill/>
        </p:spPr>
        <p:txBody>
          <a:bodyPr wrap="square" rtlCol="0">
            <a:spAutoFit/>
          </a:bodyPr>
          <a:lstStyle/>
          <a:p>
            <a:r>
              <a:rPr lang="en-US" dirty="0" smtClean="0"/>
              <a:t>.17**</a:t>
            </a:r>
            <a:endParaRPr lang="en-US" dirty="0"/>
          </a:p>
        </p:txBody>
      </p:sp>
      <p:sp>
        <p:nvSpPr>
          <p:cNvPr id="50" name="TextBox 49"/>
          <p:cNvSpPr txBox="1"/>
          <p:nvPr/>
        </p:nvSpPr>
        <p:spPr>
          <a:xfrm>
            <a:off x="5791200" y="3886200"/>
            <a:ext cx="914400" cy="369332"/>
          </a:xfrm>
          <a:prstGeom prst="rect">
            <a:avLst/>
          </a:prstGeom>
          <a:noFill/>
        </p:spPr>
        <p:txBody>
          <a:bodyPr wrap="square" rtlCol="0">
            <a:spAutoFit/>
          </a:bodyPr>
          <a:lstStyle/>
          <a:p>
            <a:r>
              <a:rPr lang="en-US" dirty="0" smtClean="0"/>
              <a:t>.26***</a:t>
            </a:r>
            <a:endParaRPr lang="en-US" dirty="0"/>
          </a:p>
        </p:txBody>
      </p:sp>
      <p:sp>
        <p:nvSpPr>
          <p:cNvPr id="53" name="TextBox 52"/>
          <p:cNvSpPr txBox="1"/>
          <p:nvPr/>
        </p:nvSpPr>
        <p:spPr>
          <a:xfrm rot="19298634">
            <a:off x="5831785" y="2839928"/>
            <a:ext cx="685800" cy="369332"/>
          </a:xfrm>
          <a:prstGeom prst="rect">
            <a:avLst/>
          </a:prstGeom>
          <a:noFill/>
        </p:spPr>
        <p:txBody>
          <a:bodyPr wrap="square" rtlCol="0">
            <a:spAutoFit/>
          </a:bodyPr>
          <a:lstStyle/>
          <a:p>
            <a:r>
              <a:rPr lang="en-US" dirty="0" smtClean="0"/>
              <a:t>.14*</a:t>
            </a:r>
            <a:endParaRPr lang="en-US" dirty="0"/>
          </a:p>
        </p:txBody>
      </p:sp>
      <p:sp>
        <p:nvSpPr>
          <p:cNvPr id="57" name="TextBox 56"/>
          <p:cNvSpPr txBox="1"/>
          <p:nvPr/>
        </p:nvSpPr>
        <p:spPr>
          <a:xfrm>
            <a:off x="5091660" y="2667000"/>
            <a:ext cx="685800" cy="369332"/>
          </a:xfrm>
          <a:prstGeom prst="rect">
            <a:avLst/>
          </a:prstGeom>
          <a:noFill/>
        </p:spPr>
        <p:txBody>
          <a:bodyPr wrap="square" rtlCol="0">
            <a:spAutoFit/>
          </a:bodyPr>
          <a:lstStyle/>
          <a:p>
            <a:r>
              <a:rPr lang="en-US" dirty="0" smtClean="0"/>
              <a:t>.17**</a:t>
            </a:r>
            <a:endParaRPr lang="en-US" dirty="0"/>
          </a:p>
        </p:txBody>
      </p:sp>
      <p:sp>
        <p:nvSpPr>
          <p:cNvPr id="58" name="TextBox 57"/>
          <p:cNvSpPr txBox="1"/>
          <p:nvPr/>
        </p:nvSpPr>
        <p:spPr>
          <a:xfrm rot="20015618">
            <a:off x="3886200" y="2286000"/>
            <a:ext cx="838200" cy="369332"/>
          </a:xfrm>
          <a:prstGeom prst="rect">
            <a:avLst/>
          </a:prstGeom>
          <a:noFill/>
        </p:spPr>
        <p:txBody>
          <a:bodyPr wrap="square" rtlCol="0">
            <a:spAutoFit/>
          </a:bodyPr>
          <a:lstStyle/>
          <a:p>
            <a:r>
              <a:rPr lang="en-US" dirty="0" smtClean="0"/>
              <a:t>.28***</a:t>
            </a:r>
            <a:endParaRPr lang="en-US" dirty="0"/>
          </a:p>
        </p:txBody>
      </p:sp>
      <p:sp>
        <p:nvSpPr>
          <p:cNvPr id="59" name="TextBox 58"/>
          <p:cNvSpPr txBox="1"/>
          <p:nvPr/>
        </p:nvSpPr>
        <p:spPr>
          <a:xfrm rot="1638086">
            <a:off x="3810000" y="3125450"/>
            <a:ext cx="838200" cy="369332"/>
          </a:xfrm>
          <a:prstGeom prst="rect">
            <a:avLst/>
          </a:prstGeom>
          <a:noFill/>
        </p:spPr>
        <p:txBody>
          <a:bodyPr wrap="square" rtlCol="0">
            <a:spAutoFit/>
          </a:bodyPr>
          <a:lstStyle/>
          <a:p>
            <a:r>
              <a:rPr lang="en-US" dirty="0" smtClean="0"/>
              <a:t>.29***</a:t>
            </a:r>
            <a:endParaRPr lang="en-US" dirty="0"/>
          </a:p>
        </p:txBody>
      </p:sp>
      <p:sp>
        <p:nvSpPr>
          <p:cNvPr id="60" name="TextBox 59"/>
          <p:cNvSpPr txBox="1"/>
          <p:nvPr/>
        </p:nvSpPr>
        <p:spPr>
          <a:xfrm>
            <a:off x="2088630" y="2530840"/>
            <a:ext cx="685800" cy="369332"/>
          </a:xfrm>
          <a:prstGeom prst="rect">
            <a:avLst/>
          </a:prstGeom>
          <a:noFill/>
        </p:spPr>
        <p:txBody>
          <a:bodyPr wrap="square" rtlCol="0">
            <a:spAutoFit/>
          </a:bodyPr>
          <a:lstStyle/>
          <a:p>
            <a:r>
              <a:rPr lang="en-US" dirty="0" smtClean="0"/>
              <a:t>.15*</a:t>
            </a:r>
            <a:endParaRPr lang="en-US" dirty="0"/>
          </a:p>
        </p:txBody>
      </p:sp>
      <p:cxnSp>
        <p:nvCxnSpPr>
          <p:cNvPr id="62" name="Straight Arrow Connector 61"/>
          <p:cNvCxnSpPr/>
          <p:nvPr/>
        </p:nvCxnSpPr>
        <p:spPr>
          <a:xfrm flipV="1">
            <a:off x="1600200" y="1828800"/>
            <a:ext cx="289560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362200" y="1828800"/>
            <a:ext cx="685800" cy="369332"/>
          </a:xfrm>
          <a:prstGeom prst="rect">
            <a:avLst/>
          </a:prstGeom>
          <a:noFill/>
        </p:spPr>
        <p:txBody>
          <a:bodyPr wrap="square" rtlCol="0">
            <a:spAutoFit/>
          </a:bodyPr>
          <a:lstStyle/>
          <a:p>
            <a:r>
              <a:rPr lang="en-US" dirty="0" smtClean="0"/>
              <a:t>.12*</a:t>
            </a:r>
            <a:endParaRPr lang="en-US" dirty="0"/>
          </a:p>
        </p:txBody>
      </p:sp>
      <p:cxnSp>
        <p:nvCxnSpPr>
          <p:cNvPr id="65" name="Straight Arrow Connector 64"/>
          <p:cNvCxnSpPr>
            <a:stCxn id="43" idx="3"/>
          </p:cNvCxnSpPr>
          <p:nvPr/>
        </p:nvCxnSpPr>
        <p:spPr>
          <a:xfrm flipV="1">
            <a:off x="5791200" y="1905000"/>
            <a:ext cx="685800" cy="183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495800" y="3581400"/>
            <a:ext cx="1295400" cy="646331"/>
          </a:xfrm>
          <a:prstGeom prst="rect">
            <a:avLst/>
          </a:prstGeom>
          <a:noFill/>
          <a:ln>
            <a:solidFill>
              <a:schemeClr val="tx1"/>
            </a:solidFill>
          </a:ln>
        </p:spPr>
        <p:txBody>
          <a:bodyPr wrap="square" rtlCol="0">
            <a:spAutoFit/>
          </a:bodyPr>
          <a:lstStyle/>
          <a:p>
            <a:pPr algn="ctr"/>
            <a:r>
              <a:rPr lang="en-US" dirty="0" smtClean="0"/>
              <a:t>Father-Ch</a:t>
            </a:r>
          </a:p>
          <a:p>
            <a:pPr algn="ctr"/>
            <a:r>
              <a:rPr lang="en-US" dirty="0" smtClean="0"/>
              <a:t>Hostility</a:t>
            </a:r>
            <a:endParaRPr lang="en-US" dirty="0"/>
          </a:p>
        </p:txBody>
      </p:sp>
      <p:cxnSp>
        <p:nvCxnSpPr>
          <p:cNvPr id="75" name="Straight Arrow Connector 74"/>
          <p:cNvCxnSpPr>
            <a:stCxn id="42" idx="3"/>
          </p:cNvCxnSpPr>
          <p:nvPr/>
        </p:nvCxnSpPr>
        <p:spPr>
          <a:xfrm flipV="1">
            <a:off x="3962400" y="2286000"/>
            <a:ext cx="1066800" cy="49080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3962400" y="2971800"/>
            <a:ext cx="106680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2133600" y="2895600"/>
            <a:ext cx="5334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2" name="Arc 91"/>
          <p:cNvSpPr/>
          <p:nvPr/>
        </p:nvSpPr>
        <p:spPr>
          <a:xfrm>
            <a:off x="5181600" y="2317230"/>
            <a:ext cx="533400" cy="1219200"/>
          </a:xfrm>
          <a:prstGeom prst="arc">
            <a:avLst>
              <a:gd name="adj1" fmla="val 16126351"/>
              <a:gd name="adj2" fmla="val 5140959"/>
            </a:avLst>
          </a:prstGeom>
          <a:ln w="38100">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Arc 92"/>
          <p:cNvSpPr/>
          <p:nvPr/>
        </p:nvSpPr>
        <p:spPr>
          <a:xfrm>
            <a:off x="7543800" y="2590800"/>
            <a:ext cx="685800" cy="1219200"/>
          </a:xfrm>
          <a:prstGeom prst="arc">
            <a:avLst>
              <a:gd name="adj1" fmla="val 17512279"/>
              <a:gd name="adj2" fmla="val 1870553"/>
            </a:avLst>
          </a:prstGeom>
          <a:ln w="38100">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TextBox 93"/>
          <p:cNvSpPr txBox="1"/>
          <p:nvPr/>
        </p:nvSpPr>
        <p:spPr>
          <a:xfrm>
            <a:off x="228600" y="4953000"/>
            <a:ext cx="8915400" cy="1754326"/>
          </a:xfrm>
          <a:prstGeom prst="rect">
            <a:avLst/>
          </a:prstGeom>
          <a:noFill/>
        </p:spPr>
        <p:txBody>
          <a:bodyPr wrap="square" rtlCol="0">
            <a:spAutoFit/>
          </a:bodyPr>
          <a:lstStyle/>
          <a:p>
            <a:r>
              <a:rPr lang="en-US" dirty="0" smtClean="0"/>
              <a:t>Significant indirect effects:</a:t>
            </a:r>
          </a:p>
          <a:p>
            <a:pPr marL="342900" indent="-342900">
              <a:buAutoNum type="arabicPeriod"/>
            </a:pPr>
            <a:r>
              <a:rPr lang="en-US" dirty="0" smtClean="0">
                <a:solidFill>
                  <a:schemeClr val="tx1">
                    <a:lumMod val="50000"/>
                    <a:lumOff val="50000"/>
                  </a:schemeClr>
                </a:solidFill>
              </a:rPr>
              <a:t>Birth mother underarousal</a:t>
            </a:r>
            <a:r>
              <a:rPr lang="en-US" dirty="0" smtClean="0">
                <a:solidFill>
                  <a:schemeClr val="tx1">
                    <a:lumMod val="50000"/>
                    <a:lumOff val="50000"/>
                  </a:schemeClr>
                </a:solidFill>
                <a:sym typeface="Wingdings" pitchFamily="2" charset="2"/>
              </a:rPr>
              <a:t> toddler inattention </a:t>
            </a:r>
            <a:r>
              <a:rPr lang="en-US" dirty="0" smtClean="0">
                <a:solidFill>
                  <a:schemeClr val="tx1">
                    <a:lumMod val="50000"/>
                    <a:lumOff val="50000"/>
                  </a:schemeClr>
                </a:solidFill>
              </a:rPr>
              <a:t>mother-to-child hostility (β =.04)</a:t>
            </a:r>
          </a:p>
          <a:p>
            <a:pPr marL="342900" indent="-342900">
              <a:buFontTx/>
              <a:buAutoNum type="arabicPeriod"/>
            </a:pPr>
            <a:r>
              <a:rPr lang="en-US" dirty="0" smtClean="0">
                <a:solidFill>
                  <a:schemeClr val="tx1">
                    <a:lumMod val="50000"/>
                    <a:lumOff val="50000"/>
                  </a:schemeClr>
                </a:solidFill>
              </a:rPr>
              <a:t>Birth mother underarousal</a:t>
            </a:r>
            <a:r>
              <a:rPr lang="en-US" dirty="0" smtClean="0">
                <a:solidFill>
                  <a:schemeClr val="tx1">
                    <a:lumMod val="50000"/>
                    <a:lumOff val="50000"/>
                  </a:schemeClr>
                </a:solidFill>
                <a:sym typeface="Wingdings" pitchFamily="2" charset="2"/>
              </a:rPr>
              <a:t> toddler inattention </a:t>
            </a:r>
            <a:r>
              <a:rPr lang="en-US" dirty="0" smtClean="0">
                <a:solidFill>
                  <a:schemeClr val="tx1">
                    <a:lumMod val="50000"/>
                    <a:lumOff val="50000"/>
                  </a:schemeClr>
                </a:solidFill>
              </a:rPr>
              <a:t>father-to-child hostility (β =.04)</a:t>
            </a:r>
          </a:p>
          <a:p>
            <a:pPr marL="342900" indent="-342900">
              <a:buFont typeface="+mj-lt"/>
              <a:buAutoNum type="arabicPeriod"/>
            </a:pPr>
            <a:r>
              <a:rPr lang="en-US" dirty="0" smtClean="0">
                <a:solidFill>
                  <a:schemeClr val="tx1">
                    <a:lumMod val="50000"/>
                    <a:lumOff val="50000"/>
                  </a:schemeClr>
                </a:solidFill>
              </a:rPr>
              <a:t>Toddler inattention</a:t>
            </a:r>
            <a:r>
              <a:rPr lang="en-US" dirty="0" smtClean="0">
                <a:solidFill>
                  <a:schemeClr val="tx1">
                    <a:lumMod val="50000"/>
                    <a:lumOff val="50000"/>
                  </a:schemeClr>
                </a:solidFill>
                <a:sym typeface="Wingdings" pitchFamily="2" charset="2"/>
              </a:rPr>
              <a:t> mother-to-child hostility </a:t>
            </a:r>
            <a:r>
              <a:rPr lang="en-US" dirty="0" smtClean="0">
                <a:solidFill>
                  <a:schemeClr val="tx1">
                    <a:lumMod val="50000"/>
                    <a:lumOff val="50000"/>
                  </a:schemeClr>
                </a:solidFill>
              </a:rPr>
              <a:t>disruptive peer behavior (β =.05)</a:t>
            </a:r>
          </a:p>
          <a:p>
            <a:pPr marL="342900" indent="-342900">
              <a:buFont typeface="+mj-lt"/>
              <a:buAutoNum type="arabicPeriod"/>
            </a:pPr>
            <a:r>
              <a:rPr lang="en-US" dirty="0" smtClean="0">
                <a:solidFill>
                  <a:schemeClr val="tx1">
                    <a:lumMod val="50000"/>
                    <a:lumOff val="50000"/>
                  </a:schemeClr>
                </a:solidFill>
              </a:rPr>
              <a:t>Toddler inattention</a:t>
            </a:r>
            <a:r>
              <a:rPr lang="en-US" dirty="0" smtClean="0">
                <a:solidFill>
                  <a:schemeClr val="tx1">
                    <a:lumMod val="50000"/>
                    <a:lumOff val="50000"/>
                  </a:schemeClr>
                </a:solidFill>
                <a:sym typeface="Wingdings" pitchFamily="2" charset="2"/>
              </a:rPr>
              <a:t> father-to-child hostility </a:t>
            </a:r>
            <a:r>
              <a:rPr lang="en-US" dirty="0" smtClean="0">
                <a:solidFill>
                  <a:schemeClr val="tx1">
                    <a:lumMod val="50000"/>
                    <a:lumOff val="50000"/>
                  </a:schemeClr>
                </a:solidFill>
              </a:rPr>
              <a:t>disruptive peer behavior (β =.08)</a:t>
            </a:r>
          </a:p>
          <a:p>
            <a:pPr marL="342900" indent="-342900"/>
            <a:endParaRPr lang="en-US" dirty="0" smtClean="0"/>
          </a:p>
        </p:txBody>
      </p:sp>
      <p:sp>
        <p:nvSpPr>
          <p:cNvPr id="95" name="TextBox 94"/>
          <p:cNvSpPr txBox="1"/>
          <p:nvPr/>
        </p:nvSpPr>
        <p:spPr>
          <a:xfrm>
            <a:off x="304800" y="4114800"/>
            <a:ext cx="3124200" cy="369332"/>
          </a:xfrm>
          <a:prstGeom prst="rect">
            <a:avLst/>
          </a:prstGeom>
          <a:noFill/>
        </p:spPr>
        <p:txBody>
          <a:bodyPr wrap="square" rtlCol="0">
            <a:spAutoFit/>
          </a:bodyPr>
          <a:lstStyle/>
          <a:p>
            <a:r>
              <a:rPr lang="en-US" dirty="0" smtClean="0"/>
              <a:t>χ</a:t>
            </a:r>
            <a:r>
              <a:rPr lang="en-US" baseline="30000" dirty="0" smtClean="0"/>
              <a:t>2</a:t>
            </a:r>
            <a:r>
              <a:rPr lang="en-US" dirty="0" smtClean="0"/>
              <a:t> </a:t>
            </a:r>
            <a:r>
              <a:rPr lang="en-US" dirty="0" smtClean="0"/>
              <a:t>(2) = .156, RMSEA =.00</a:t>
            </a:r>
            <a:endParaRPr lang="en-US" dirty="0"/>
          </a:p>
        </p:txBody>
      </p:sp>
      <p:sp>
        <p:nvSpPr>
          <p:cNvPr id="96" name="TextBox 95"/>
          <p:cNvSpPr txBox="1"/>
          <p:nvPr/>
        </p:nvSpPr>
        <p:spPr>
          <a:xfrm>
            <a:off x="7086600" y="6400800"/>
            <a:ext cx="2057400" cy="307777"/>
          </a:xfrm>
          <a:prstGeom prst="rect">
            <a:avLst/>
          </a:prstGeom>
          <a:noFill/>
        </p:spPr>
        <p:txBody>
          <a:bodyPr wrap="square" rtlCol="0">
            <a:spAutoFit/>
          </a:bodyPr>
          <a:lstStyle/>
          <a:p>
            <a:r>
              <a:rPr lang="en-US" sz="1400" i="1" dirty="0" smtClean="0"/>
              <a:t>(Elam et al., 2014</a:t>
            </a:r>
            <a:r>
              <a:rPr lang="en-US" sz="1400" dirty="0" smtClean="0"/>
              <a:t>)</a:t>
            </a:r>
            <a:endParaRPr lang="en-US" sz="1400" dirty="0"/>
          </a:p>
        </p:txBody>
      </p:sp>
    </p:spTree>
    <p:extLst>
      <p:ext uri="{BB962C8B-B14F-4D97-AF65-F5344CB8AC3E}">
        <p14:creationId xmlns:p14="http://schemas.microsoft.com/office/powerpoint/2010/main" val="38852089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fill="hold" nodeType="clickEffect">
                                  <p:stCondLst>
                                    <p:cond delay="0"/>
                                  </p:stCondLst>
                                  <p:childTnLst>
                                    <p:anim calcmode="discrete" valueType="str">
                                      <p:cBhvr>
                                        <p:cTn id="6" dur="1000" fill="hold"/>
                                        <p:tgtEl>
                                          <p:spTgt spid="62"/>
                                        </p:tgtEl>
                                        <p:attrNameLst>
                                          <p:attrName>style.visibility</p:attrName>
                                        </p:attrNameLst>
                                      </p:cBhvr>
                                      <p:tavLst>
                                        <p:tav tm="0">
                                          <p:val>
                                            <p:strVal val="hidden"/>
                                          </p:val>
                                        </p:tav>
                                        <p:tav tm="50000">
                                          <p:val>
                                            <p:strVal val="visible"/>
                                          </p:val>
                                        </p:tav>
                                      </p:tavLst>
                                    </p:anim>
                                  </p:childTnLst>
                                </p:cTn>
                              </p:par>
                              <p:par>
                                <p:cTn id="7" presetID="35" presetClass="emph" presetSubtype="0" fill="hold" grpId="0" nodeType="withEffect">
                                  <p:stCondLst>
                                    <p:cond delay="0"/>
                                  </p:stCondLst>
                                  <p:childTnLst>
                                    <p:anim calcmode="discrete" valueType="str">
                                      <p:cBhvr>
                                        <p:cTn id="8" dur="1000" fill="hold"/>
                                        <p:tgtEl>
                                          <p:spTgt spid="63"/>
                                        </p:tgtEl>
                                        <p:attrNameLst>
                                          <p:attrName>style.visibility</p:attrName>
                                        </p:attrNameLst>
                                      </p:cBhvr>
                                      <p:tavLst>
                                        <p:tav tm="0">
                                          <p:val>
                                            <p:strVal val="hidden"/>
                                          </p:val>
                                        </p:tav>
                                        <p:tav tm="50000">
                                          <p:val>
                                            <p:strVal val="visible"/>
                                          </p:val>
                                        </p:tav>
                                      </p:tavLst>
                                    </p:anim>
                                  </p:childTnLst>
                                </p:cTn>
                              </p:par>
                            </p:childTnLst>
                          </p:cTn>
                        </p:par>
                      </p:childTnLst>
                    </p:cTn>
                  </p:par>
                  <p:par>
                    <p:cTn id="9" fill="hold">
                      <p:stCondLst>
                        <p:cond delay="indefinite"/>
                      </p:stCondLst>
                      <p:childTnLst>
                        <p:par>
                          <p:cTn id="10" fill="hold">
                            <p:stCondLst>
                              <p:cond delay="0"/>
                            </p:stCondLst>
                            <p:childTnLst>
                              <p:par>
                                <p:cTn id="11" presetID="35" presetClass="emph" presetSubtype="0" fill="hold" nodeType="clickEffect">
                                  <p:stCondLst>
                                    <p:cond delay="0"/>
                                  </p:stCondLst>
                                  <p:childTnLst>
                                    <p:anim calcmode="discrete" valueType="str">
                                      <p:cBhvr>
                                        <p:cTn id="12" dur="1000" fill="hold"/>
                                        <p:tgtEl>
                                          <p:spTgt spid="89"/>
                                        </p:tgtEl>
                                        <p:attrNameLst>
                                          <p:attrName>style.visibility</p:attrName>
                                        </p:attrNameLst>
                                      </p:cBhvr>
                                      <p:tavLst>
                                        <p:tav tm="0">
                                          <p:val>
                                            <p:strVal val="hidden"/>
                                          </p:val>
                                        </p:tav>
                                        <p:tav tm="50000">
                                          <p:val>
                                            <p:strVal val="visible"/>
                                          </p:val>
                                        </p:tav>
                                      </p:tavLst>
                                    </p:anim>
                                  </p:childTnLst>
                                </p:cTn>
                              </p:par>
                              <p:par>
                                <p:cTn id="13" presetID="35" presetClass="emph" presetSubtype="0" fill="hold" grpId="0" nodeType="withEffect">
                                  <p:stCondLst>
                                    <p:cond delay="0"/>
                                  </p:stCondLst>
                                  <p:childTnLst>
                                    <p:anim calcmode="discrete" valueType="str">
                                      <p:cBhvr>
                                        <p:cTn id="14" dur="1000" fill="hold"/>
                                        <p:tgtEl>
                                          <p:spTgt spid="60"/>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35" presetClass="emph" presetSubtype="0" fill="hold" nodeType="clickEffect">
                                  <p:stCondLst>
                                    <p:cond delay="0"/>
                                  </p:stCondLst>
                                  <p:childTnLst>
                                    <p:anim calcmode="discrete" valueType="str">
                                      <p:cBhvr>
                                        <p:cTn id="18" dur="1000" fill="hold"/>
                                        <p:tgtEl>
                                          <p:spTgt spid="75"/>
                                        </p:tgtEl>
                                        <p:attrNameLst>
                                          <p:attrName>style.visibility</p:attrName>
                                        </p:attrNameLst>
                                      </p:cBhvr>
                                      <p:tavLst>
                                        <p:tav tm="0">
                                          <p:val>
                                            <p:strVal val="hidden"/>
                                          </p:val>
                                        </p:tav>
                                        <p:tav tm="50000">
                                          <p:val>
                                            <p:strVal val="visible"/>
                                          </p:val>
                                        </p:tav>
                                      </p:tavLst>
                                    </p:anim>
                                  </p:childTnLst>
                                </p:cTn>
                              </p:par>
                              <p:par>
                                <p:cTn id="19" presetID="35" presetClass="emph" presetSubtype="0" fill="hold" grpId="0" nodeType="withEffect">
                                  <p:stCondLst>
                                    <p:cond delay="0"/>
                                  </p:stCondLst>
                                  <p:childTnLst>
                                    <p:anim calcmode="discrete" valueType="str">
                                      <p:cBhvr>
                                        <p:cTn id="20" dur="1000" fill="hold"/>
                                        <p:tgtEl>
                                          <p:spTgt spid="58"/>
                                        </p:tgtEl>
                                        <p:attrNameLst>
                                          <p:attrName>style.visibility</p:attrName>
                                        </p:attrNameLst>
                                      </p:cBhvr>
                                      <p:tavLst>
                                        <p:tav tm="0">
                                          <p:val>
                                            <p:strVal val="hidden"/>
                                          </p:val>
                                        </p:tav>
                                        <p:tav tm="50000">
                                          <p:val>
                                            <p:strVal val="visible"/>
                                          </p:val>
                                        </p:tav>
                                      </p:tavLst>
                                    </p:anim>
                                  </p:childTnLst>
                                </p:cTn>
                              </p:par>
                              <p:par>
                                <p:cTn id="21" presetID="35" presetClass="emph" presetSubtype="0" fill="hold" nodeType="withEffect">
                                  <p:stCondLst>
                                    <p:cond delay="0"/>
                                  </p:stCondLst>
                                  <p:childTnLst>
                                    <p:anim calcmode="discrete" valueType="str">
                                      <p:cBhvr>
                                        <p:cTn id="22" dur="1000" fill="hold"/>
                                        <p:tgtEl>
                                          <p:spTgt spid="77"/>
                                        </p:tgtEl>
                                        <p:attrNameLst>
                                          <p:attrName>style.visibility</p:attrName>
                                        </p:attrNameLst>
                                      </p:cBhvr>
                                      <p:tavLst>
                                        <p:tav tm="0">
                                          <p:val>
                                            <p:strVal val="hidden"/>
                                          </p:val>
                                        </p:tav>
                                        <p:tav tm="50000">
                                          <p:val>
                                            <p:strVal val="visible"/>
                                          </p:val>
                                        </p:tav>
                                      </p:tavLst>
                                    </p:anim>
                                  </p:childTnLst>
                                </p:cTn>
                              </p:par>
                              <p:par>
                                <p:cTn id="23" presetID="35" presetClass="emph" presetSubtype="0" fill="hold" grpId="0" nodeType="withEffect">
                                  <p:stCondLst>
                                    <p:cond delay="0"/>
                                  </p:stCondLst>
                                  <p:childTnLst>
                                    <p:anim calcmode="discrete" valueType="str">
                                      <p:cBhvr>
                                        <p:cTn id="24" dur="1000" fill="hold"/>
                                        <p:tgtEl>
                                          <p:spTgt spid="5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8610600" cy="1143000"/>
          </a:xfrm>
        </p:spPr>
        <p:txBody>
          <a:bodyPr/>
          <a:lstStyle/>
          <a:p>
            <a:pPr eaLnBrk="1" hangingPunct="1"/>
            <a:r>
              <a:rPr lang="en-US" sz="3600" b="1" dirty="0" smtClean="0">
                <a:latin typeface="Arial Unicode MS" charset="0"/>
              </a:rPr>
              <a:t>Conclusions</a:t>
            </a:r>
            <a:endParaRPr lang="en-US" sz="3600" b="1" dirty="0">
              <a:latin typeface="Arial Unicode MS" charset="0"/>
            </a:endParaRPr>
          </a:p>
        </p:txBody>
      </p:sp>
      <p:sp>
        <p:nvSpPr>
          <p:cNvPr id="13315" name="Rectangle 3"/>
          <p:cNvSpPr>
            <a:spLocks noGrp="1" noChangeArrowheads="1"/>
          </p:cNvSpPr>
          <p:nvPr>
            <p:ph idx="1"/>
          </p:nvPr>
        </p:nvSpPr>
        <p:spPr>
          <a:xfrm>
            <a:off x="762000" y="1447800"/>
            <a:ext cx="8183563" cy="5105400"/>
          </a:xfrm>
        </p:spPr>
        <p:txBody>
          <a:bodyPr>
            <a:normAutofit fontScale="92500" lnSpcReduction="10000"/>
          </a:bodyPr>
          <a:lstStyle/>
          <a:p>
            <a:pPr eaLnBrk="1" hangingPunct="1"/>
            <a:r>
              <a:rPr lang="en-US" sz="2800" dirty="0" smtClean="0">
                <a:solidFill>
                  <a:schemeClr val="tx2"/>
                </a:solidFill>
                <a:latin typeface="Arial Unicode MS" charset="0"/>
              </a:rPr>
              <a:t>Genetically informed studies need to include detailed measurement of family environment</a:t>
            </a:r>
          </a:p>
          <a:p>
            <a:pPr lvl="1"/>
            <a:r>
              <a:rPr lang="en-US" sz="2500" dirty="0" smtClean="0">
                <a:solidFill>
                  <a:schemeClr val="tx2"/>
                </a:solidFill>
                <a:latin typeface="Arial Unicode MS" charset="0"/>
              </a:rPr>
              <a:t>Including prenatal environment</a:t>
            </a:r>
          </a:p>
          <a:p>
            <a:pPr eaLnBrk="1" hangingPunct="1"/>
            <a:endParaRPr lang="en-US" sz="2800" dirty="0">
              <a:solidFill>
                <a:schemeClr val="tx2"/>
              </a:solidFill>
              <a:latin typeface="Arial Unicode MS" charset="0"/>
            </a:endParaRPr>
          </a:p>
          <a:p>
            <a:pPr eaLnBrk="1" hangingPunct="1"/>
            <a:r>
              <a:rPr lang="en-US" sz="2800" dirty="0" smtClean="0">
                <a:solidFill>
                  <a:schemeClr val="tx2"/>
                </a:solidFill>
                <a:latin typeface="Arial Unicode MS" charset="0"/>
              </a:rPr>
              <a:t>Children influence the environments they experience via (in part) their genes</a:t>
            </a:r>
          </a:p>
          <a:p>
            <a:pPr eaLnBrk="1" hangingPunct="1"/>
            <a:endParaRPr lang="en-US" sz="2800" dirty="0">
              <a:solidFill>
                <a:schemeClr val="tx2"/>
              </a:solidFill>
              <a:latin typeface="Arial Unicode MS" charset="0"/>
            </a:endParaRPr>
          </a:p>
          <a:p>
            <a:pPr eaLnBrk="1" hangingPunct="1"/>
            <a:r>
              <a:rPr lang="en-US" sz="2800" dirty="0" smtClean="0">
                <a:solidFill>
                  <a:schemeClr val="tx2"/>
                </a:solidFill>
                <a:latin typeface="Arial Unicode MS" charset="0"/>
              </a:rPr>
              <a:t>Parents’ genes also influence the environments they provide</a:t>
            </a:r>
            <a:endParaRPr lang="en-US" sz="2800" dirty="0">
              <a:solidFill>
                <a:schemeClr val="tx2"/>
              </a:solidFill>
              <a:latin typeface="Arial Unicode MS" charset="0"/>
            </a:endParaRPr>
          </a:p>
          <a:p>
            <a:pPr eaLnBrk="1" hangingPunct="1"/>
            <a:endParaRPr lang="en-US" sz="2800" dirty="0" smtClean="0">
              <a:solidFill>
                <a:schemeClr val="tx2"/>
              </a:solidFill>
              <a:latin typeface="Arial Unicode MS" charset="0"/>
            </a:endParaRPr>
          </a:p>
          <a:p>
            <a:pPr eaLnBrk="1" hangingPunct="1"/>
            <a:r>
              <a:rPr lang="en-US" sz="2800" dirty="0" smtClean="0">
                <a:solidFill>
                  <a:schemeClr val="tx2"/>
                </a:solidFill>
                <a:latin typeface="Arial Unicode MS" charset="0"/>
              </a:rPr>
              <a:t>Using a variety of genetically informed designs allows mechanisms/processes to be clarified</a:t>
            </a:r>
          </a:p>
          <a:p>
            <a:pPr eaLnBrk="1" hangingPunct="1"/>
            <a:endParaRPr lang="en-US" sz="2800" dirty="0" smtClean="0">
              <a:solidFill>
                <a:schemeClr val="tx2"/>
              </a:solidFill>
              <a:latin typeface="Arial Unicode MS" charset="0"/>
            </a:endParaRPr>
          </a:p>
          <a:p>
            <a:pPr eaLnBrk="1" hangingPunct="1"/>
            <a:endParaRPr lang="en-US" sz="2800" dirty="0">
              <a:solidFill>
                <a:schemeClr val="tx2"/>
              </a:solidFill>
              <a:latin typeface="Arial Unicode MS" charset="0"/>
            </a:endParaRPr>
          </a:p>
        </p:txBody>
      </p:sp>
    </p:spTree>
    <p:extLst>
      <p:ext uri="{BB962C8B-B14F-4D97-AF65-F5344CB8AC3E}">
        <p14:creationId xmlns:p14="http://schemas.microsoft.com/office/powerpoint/2010/main" val="22106083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8610600" cy="1143000"/>
          </a:xfrm>
        </p:spPr>
        <p:txBody>
          <a:bodyPr/>
          <a:lstStyle/>
          <a:p>
            <a:pPr eaLnBrk="1" hangingPunct="1"/>
            <a:r>
              <a:rPr lang="en-US" sz="3600" b="1">
                <a:latin typeface="Arial Unicode MS" charset="0"/>
              </a:rPr>
              <a:t>Genotype-environment correlation</a:t>
            </a:r>
          </a:p>
        </p:txBody>
      </p:sp>
      <p:sp>
        <p:nvSpPr>
          <p:cNvPr id="13315" name="Rectangle 3"/>
          <p:cNvSpPr>
            <a:spLocks noGrp="1" noChangeArrowheads="1"/>
          </p:cNvSpPr>
          <p:nvPr>
            <p:ph idx="1"/>
          </p:nvPr>
        </p:nvSpPr>
        <p:spPr>
          <a:xfrm>
            <a:off x="762000" y="1447800"/>
            <a:ext cx="8183563" cy="5105400"/>
          </a:xfrm>
        </p:spPr>
        <p:txBody>
          <a:bodyPr/>
          <a:lstStyle/>
          <a:p>
            <a:pPr eaLnBrk="1" hangingPunct="1"/>
            <a:r>
              <a:rPr lang="en-US" sz="2800" dirty="0">
                <a:solidFill>
                  <a:schemeClr val="accent2"/>
                </a:solidFill>
                <a:latin typeface="Arial Unicode MS" charset="0"/>
              </a:rPr>
              <a:t>Passive: </a:t>
            </a:r>
            <a:r>
              <a:rPr lang="en-US" sz="2800" dirty="0">
                <a:latin typeface="Arial Unicode MS" charset="0"/>
              </a:rPr>
              <a:t>parents &amp; children share genes &amp; share environments</a:t>
            </a:r>
          </a:p>
          <a:p>
            <a:pPr eaLnBrk="1" hangingPunct="1"/>
            <a:endParaRPr lang="en-US" sz="2800" dirty="0">
              <a:latin typeface="Arial Unicode MS" charset="0"/>
            </a:endParaRPr>
          </a:p>
          <a:p>
            <a:pPr eaLnBrk="1" hangingPunct="1"/>
            <a:r>
              <a:rPr lang="en-US" sz="2800" dirty="0">
                <a:solidFill>
                  <a:srgbClr val="DD8047"/>
                </a:solidFill>
                <a:latin typeface="Arial Unicode MS" charset="0"/>
              </a:rPr>
              <a:t>Evocative: </a:t>
            </a:r>
            <a:r>
              <a:rPr lang="en-US" sz="2800" dirty="0" smtClean="0">
                <a:latin typeface="Arial Unicode MS" charset="0"/>
              </a:rPr>
              <a:t>the environment (or people in it)</a:t>
            </a:r>
            <a:r>
              <a:rPr lang="en-US" sz="2800" dirty="0" smtClean="0">
                <a:latin typeface="Arial Unicode MS" charset="0"/>
              </a:rPr>
              <a:t> </a:t>
            </a:r>
            <a:r>
              <a:rPr lang="en-US" sz="2800" dirty="0">
                <a:latin typeface="Arial Unicode MS" charset="0"/>
              </a:rPr>
              <a:t>respond to genetically influenced characteristics of </a:t>
            </a:r>
            <a:r>
              <a:rPr lang="en-US" sz="2800" dirty="0" smtClean="0">
                <a:latin typeface="Arial Unicode MS" charset="0"/>
              </a:rPr>
              <a:t>individuals</a:t>
            </a:r>
            <a:endParaRPr lang="en-US" sz="2800" dirty="0">
              <a:latin typeface="Arial Unicode MS" charset="0"/>
            </a:endParaRPr>
          </a:p>
          <a:p>
            <a:pPr eaLnBrk="1" hangingPunct="1"/>
            <a:endParaRPr lang="en-US" sz="2800" dirty="0">
              <a:latin typeface="Arial Unicode MS" charset="0"/>
            </a:endParaRPr>
          </a:p>
          <a:p>
            <a:pPr eaLnBrk="1" hangingPunct="1"/>
            <a:r>
              <a:rPr lang="en-US" sz="2800" dirty="0">
                <a:solidFill>
                  <a:srgbClr val="DD8047"/>
                </a:solidFill>
                <a:latin typeface="Arial Unicode MS" charset="0"/>
              </a:rPr>
              <a:t>Active: </a:t>
            </a:r>
            <a:r>
              <a:rPr lang="en-US" sz="2800" dirty="0" smtClean="0">
                <a:latin typeface="Arial Unicode MS" charset="0"/>
              </a:rPr>
              <a:t>individuals </a:t>
            </a:r>
            <a:r>
              <a:rPr lang="en-US" sz="2800" dirty="0">
                <a:latin typeface="Arial Unicode MS" charset="0"/>
              </a:rPr>
              <a:t>seek out environments correlated with their genotype</a:t>
            </a:r>
          </a:p>
        </p:txBody>
      </p:sp>
    </p:spTree>
    <p:extLst>
      <p:ext uri="{BB962C8B-B14F-4D97-AF65-F5344CB8AC3E}">
        <p14:creationId xmlns:p14="http://schemas.microsoft.com/office/powerpoint/2010/main" val="13168579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62000"/>
          </a:xfrm>
        </p:spPr>
        <p:txBody>
          <a:bodyPr/>
          <a:lstStyle/>
          <a:p>
            <a:pPr eaLnBrk="1" hangingPunct="1"/>
            <a:r>
              <a:rPr lang="en-US" sz="3600" b="1" smtClean="0">
                <a:latin typeface="Century Gothic" pitchFamily="34" charset="0"/>
              </a:rPr>
              <a:t>Mechanisms of Parenting</a:t>
            </a:r>
          </a:p>
        </p:txBody>
      </p:sp>
      <p:sp>
        <p:nvSpPr>
          <p:cNvPr id="10243" name="Rectangle 3"/>
          <p:cNvSpPr>
            <a:spLocks noChangeArrowheads="1"/>
          </p:cNvSpPr>
          <p:nvPr/>
        </p:nvSpPr>
        <p:spPr bwMode="auto">
          <a:xfrm>
            <a:off x="3635375" y="4149725"/>
            <a:ext cx="2016125" cy="1296988"/>
          </a:xfrm>
          <a:prstGeom prst="rect">
            <a:avLst/>
          </a:prstGeom>
          <a:solidFill>
            <a:srgbClr val="660066"/>
          </a:solidFill>
          <a:ln w="28575">
            <a:solidFill>
              <a:srgbClr val="660066"/>
            </a:solidFill>
            <a:miter lim="800000"/>
            <a:headEnd/>
            <a:tailEnd/>
          </a:ln>
        </p:spPr>
        <p:txBody>
          <a:bodyPr wrap="none" anchor="ctr"/>
          <a:lstStyle/>
          <a:p>
            <a:pPr algn="ctr" rtl="1"/>
            <a:r>
              <a:rPr lang="en-US" sz="2000" b="1">
                <a:solidFill>
                  <a:srgbClr val="FFFF99"/>
                </a:solidFill>
                <a:cs typeface="Arial" charset="0"/>
              </a:rPr>
              <a:t>Parenting </a:t>
            </a:r>
          </a:p>
          <a:p>
            <a:pPr algn="ctr" rtl="1"/>
            <a:r>
              <a:rPr lang="en-US" sz="2000" b="1">
                <a:solidFill>
                  <a:srgbClr val="FFFF99"/>
                </a:solidFill>
                <a:cs typeface="Arial" charset="0"/>
              </a:rPr>
              <a:t>behavior</a:t>
            </a:r>
          </a:p>
        </p:txBody>
      </p:sp>
      <p:sp>
        <p:nvSpPr>
          <p:cNvPr id="330756" name="Line 4"/>
          <p:cNvSpPr>
            <a:spLocks noChangeShapeType="1"/>
          </p:cNvSpPr>
          <p:nvPr/>
        </p:nvSpPr>
        <p:spPr bwMode="auto">
          <a:xfrm>
            <a:off x="2411413" y="4799013"/>
            <a:ext cx="1152525" cy="0"/>
          </a:xfrm>
          <a:prstGeom prst="line">
            <a:avLst/>
          </a:prstGeom>
          <a:noFill/>
          <a:ln w="57150">
            <a:solidFill>
              <a:srgbClr val="660066"/>
            </a:solidFill>
            <a:round/>
            <a:headEnd/>
            <a:tailEnd type="triangle" w="med" len="med"/>
          </a:ln>
        </p:spPr>
        <p:txBody>
          <a:bodyPr/>
          <a:lstStyle/>
          <a:p>
            <a:endParaRPr lang="en-US"/>
          </a:p>
        </p:txBody>
      </p:sp>
      <p:sp>
        <p:nvSpPr>
          <p:cNvPr id="330757" name="Rectangle 5"/>
          <p:cNvSpPr>
            <a:spLocks noChangeArrowheads="1"/>
          </p:cNvSpPr>
          <p:nvPr/>
        </p:nvSpPr>
        <p:spPr bwMode="auto">
          <a:xfrm>
            <a:off x="539750" y="4149725"/>
            <a:ext cx="1871663" cy="1296988"/>
          </a:xfrm>
          <a:prstGeom prst="rect">
            <a:avLst/>
          </a:prstGeom>
          <a:solidFill>
            <a:srgbClr val="660066"/>
          </a:solidFill>
          <a:ln w="28575">
            <a:solidFill>
              <a:srgbClr val="660066"/>
            </a:solidFill>
            <a:miter lim="800000"/>
            <a:headEnd/>
            <a:tailEnd/>
          </a:ln>
        </p:spPr>
        <p:txBody>
          <a:bodyPr wrap="none" anchor="ctr"/>
          <a:lstStyle/>
          <a:p>
            <a:pPr algn="ctr" rtl="1"/>
            <a:r>
              <a:rPr lang="en-US" sz="2000" b="1">
                <a:solidFill>
                  <a:srgbClr val="FFFF99"/>
                </a:solidFill>
                <a:cs typeface="Arial" charset="0"/>
              </a:rPr>
              <a:t>Parent’s </a:t>
            </a:r>
          </a:p>
          <a:p>
            <a:pPr algn="ctr" rtl="1"/>
            <a:r>
              <a:rPr lang="en-US" sz="2000" b="1">
                <a:solidFill>
                  <a:srgbClr val="FFFF99"/>
                </a:solidFill>
                <a:cs typeface="Arial" charset="0"/>
              </a:rPr>
              <a:t>characteristics</a:t>
            </a:r>
          </a:p>
        </p:txBody>
      </p:sp>
      <p:sp>
        <p:nvSpPr>
          <p:cNvPr id="10246" name="Rectangle 6"/>
          <p:cNvSpPr>
            <a:spLocks noChangeArrowheads="1"/>
          </p:cNvSpPr>
          <p:nvPr/>
        </p:nvSpPr>
        <p:spPr bwMode="auto">
          <a:xfrm>
            <a:off x="3635375" y="2133600"/>
            <a:ext cx="2016125" cy="1152525"/>
          </a:xfrm>
          <a:prstGeom prst="rect">
            <a:avLst/>
          </a:prstGeom>
          <a:solidFill>
            <a:srgbClr val="660066"/>
          </a:solidFill>
          <a:ln w="28575">
            <a:solidFill>
              <a:srgbClr val="660066"/>
            </a:solidFill>
            <a:miter lim="800000"/>
            <a:headEnd/>
            <a:tailEnd/>
          </a:ln>
        </p:spPr>
        <p:txBody>
          <a:bodyPr wrap="none" anchor="ctr"/>
          <a:lstStyle/>
          <a:p>
            <a:pPr algn="ctr" rtl="1"/>
            <a:r>
              <a:rPr lang="en-US" sz="2000" b="1">
                <a:solidFill>
                  <a:srgbClr val="FFFF99"/>
                </a:solidFill>
                <a:cs typeface="Arial" charset="0"/>
              </a:rPr>
              <a:t>Contextual</a:t>
            </a:r>
            <a:r>
              <a:rPr lang="en-US" sz="2000" b="1">
                <a:solidFill>
                  <a:schemeClr val="bg1"/>
                </a:solidFill>
                <a:cs typeface="Arial" charset="0"/>
              </a:rPr>
              <a:t> </a:t>
            </a:r>
          </a:p>
          <a:p>
            <a:pPr algn="ctr" rtl="1"/>
            <a:r>
              <a:rPr lang="en-US" sz="2000" b="1">
                <a:solidFill>
                  <a:srgbClr val="FFFF99"/>
                </a:solidFill>
                <a:cs typeface="Arial" charset="0"/>
              </a:rPr>
              <a:t>factors</a:t>
            </a:r>
          </a:p>
        </p:txBody>
      </p:sp>
      <p:sp>
        <p:nvSpPr>
          <p:cNvPr id="330759" name="Rectangle 7"/>
          <p:cNvSpPr>
            <a:spLocks noChangeArrowheads="1"/>
          </p:cNvSpPr>
          <p:nvPr/>
        </p:nvSpPr>
        <p:spPr bwMode="auto">
          <a:xfrm>
            <a:off x="6732588" y="4149725"/>
            <a:ext cx="1798637" cy="1225550"/>
          </a:xfrm>
          <a:prstGeom prst="rect">
            <a:avLst/>
          </a:prstGeom>
          <a:solidFill>
            <a:srgbClr val="660066"/>
          </a:solidFill>
          <a:ln w="28575">
            <a:solidFill>
              <a:srgbClr val="660066"/>
            </a:solidFill>
            <a:miter lim="800000"/>
            <a:headEnd/>
            <a:tailEnd/>
          </a:ln>
        </p:spPr>
        <p:txBody>
          <a:bodyPr wrap="none" anchor="ctr"/>
          <a:lstStyle/>
          <a:p>
            <a:pPr algn="ctr"/>
            <a:r>
              <a:rPr lang="en-US" sz="2000" b="1">
                <a:solidFill>
                  <a:srgbClr val="FFFF99"/>
                </a:solidFill>
                <a:cs typeface="Arial" charset="0"/>
              </a:rPr>
              <a:t>Child’s </a:t>
            </a:r>
          </a:p>
          <a:p>
            <a:pPr algn="ctr"/>
            <a:r>
              <a:rPr lang="en-US" sz="2000" b="1">
                <a:solidFill>
                  <a:srgbClr val="FFFF99"/>
                </a:solidFill>
                <a:cs typeface="Arial" charset="0"/>
              </a:rPr>
              <a:t>characteristics</a:t>
            </a:r>
          </a:p>
        </p:txBody>
      </p:sp>
      <p:sp>
        <p:nvSpPr>
          <p:cNvPr id="10248" name="Line 8"/>
          <p:cNvSpPr>
            <a:spLocks noChangeShapeType="1"/>
          </p:cNvSpPr>
          <p:nvPr/>
        </p:nvSpPr>
        <p:spPr bwMode="auto">
          <a:xfrm>
            <a:off x="4572000" y="3286125"/>
            <a:ext cx="0" cy="792163"/>
          </a:xfrm>
          <a:prstGeom prst="line">
            <a:avLst/>
          </a:prstGeom>
          <a:noFill/>
          <a:ln w="38100">
            <a:solidFill>
              <a:srgbClr val="660066"/>
            </a:solidFill>
            <a:round/>
            <a:headEnd/>
            <a:tailEnd type="triangle" w="med" len="med"/>
          </a:ln>
        </p:spPr>
        <p:txBody>
          <a:bodyPr/>
          <a:lstStyle/>
          <a:p>
            <a:endParaRPr lang="en-US"/>
          </a:p>
        </p:txBody>
      </p:sp>
      <p:sp>
        <p:nvSpPr>
          <p:cNvPr id="330761" name="Line 9"/>
          <p:cNvSpPr>
            <a:spLocks noChangeShapeType="1"/>
          </p:cNvSpPr>
          <p:nvPr/>
        </p:nvSpPr>
        <p:spPr bwMode="auto">
          <a:xfrm flipH="1">
            <a:off x="5722938" y="4799013"/>
            <a:ext cx="1009650" cy="0"/>
          </a:xfrm>
          <a:prstGeom prst="line">
            <a:avLst/>
          </a:prstGeom>
          <a:noFill/>
          <a:ln w="57150">
            <a:solidFill>
              <a:srgbClr val="660066"/>
            </a:solidFill>
            <a:round/>
            <a:headEnd/>
            <a:tailEnd type="triangle" w="med" len="med"/>
          </a:ln>
        </p:spPr>
        <p:txBody>
          <a:bodyPr/>
          <a:lstStyle/>
          <a:p>
            <a:endParaRPr lang="en-US"/>
          </a:p>
        </p:txBody>
      </p:sp>
      <p:sp>
        <p:nvSpPr>
          <p:cNvPr id="330762" name="Rectangle 10"/>
          <p:cNvSpPr>
            <a:spLocks noChangeArrowheads="1"/>
          </p:cNvSpPr>
          <p:nvPr/>
        </p:nvSpPr>
        <p:spPr bwMode="auto">
          <a:xfrm>
            <a:off x="1219200" y="2133600"/>
            <a:ext cx="1905000" cy="701675"/>
          </a:xfrm>
          <a:prstGeom prst="rect">
            <a:avLst/>
          </a:prstGeom>
          <a:noFill/>
          <a:ln w="9525">
            <a:noFill/>
            <a:miter lim="800000"/>
            <a:headEnd/>
            <a:tailEnd/>
          </a:ln>
        </p:spPr>
        <p:txBody>
          <a:bodyPr>
            <a:spAutoFit/>
          </a:bodyPr>
          <a:lstStyle/>
          <a:p>
            <a:pPr algn="ctr"/>
            <a:r>
              <a:rPr lang="en-US" sz="2000" dirty="0">
                <a:solidFill>
                  <a:srgbClr val="355D7E"/>
                </a:solidFill>
              </a:rPr>
              <a:t>Passive GE Correlation</a:t>
            </a:r>
          </a:p>
        </p:txBody>
      </p:sp>
      <p:sp>
        <p:nvSpPr>
          <p:cNvPr id="330763" name="Line 11"/>
          <p:cNvSpPr>
            <a:spLocks noChangeShapeType="1"/>
          </p:cNvSpPr>
          <p:nvPr/>
        </p:nvSpPr>
        <p:spPr bwMode="auto">
          <a:xfrm>
            <a:off x="762000" y="2743200"/>
            <a:ext cx="228600" cy="1295400"/>
          </a:xfrm>
          <a:prstGeom prst="line">
            <a:avLst/>
          </a:prstGeom>
          <a:noFill/>
          <a:ln w="76200">
            <a:solidFill>
              <a:srgbClr val="3333CC"/>
            </a:solidFill>
            <a:round/>
            <a:headEnd/>
            <a:tailEnd type="triangle" w="med" len="med"/>
          </a:ln>
        </p:spPr>
        <p:txBody>
          <a:bodyPr wrap="none"/>
          <a:lstStyle/>
          <a:p>
            <a:endParaRPr lang="en-US"/>
          </a:p>
        </p:txBody>
      </p:sp>
      <p:sp>
        <p:nvSpPr>
          <p:cNvPr id="330764" name="Rectangle 12"/>
          <p:cNvSpPr>
            <a:spLocks noChangeArrowheads="1"/>
          </p:cNvSpPr>
          <p:nvPr/>
        </p:nvSpPr>
        <p:spPr bwMode="auto">
          <a:xfrm>
            <a:off x="6096000" y="2133600"/>
            <a:ext cx="1905000" cy="701675"/>
          </a:xfrm>
          <a:prstGeom prst="rect">
            <a:avLst/>
          </a:prstGeom>
          <a:noFill/>
          <a:ln w="9525">
            <a:noFill/>
            <a:miter lim="800000"/>
            <a:headEnd/>
            <a:tailEnd/>
          </a:ln>
        </p:spPr>
        <p:txBody>
          <a:bodyPr>
            <a:spAutoFit/>
          </a:bodyPr>
          <a:lstStyle/>
          <a:p>
            <a:pPr algn="ctr"/>
            <a:r>
              <a:rPr lang="en-US" sz="2000" dirty="0">
                <a:solidFill>
                  <a:srgbClr val="355D7E"/>
                </a:solidFill>
              </a:rPr>
              <a:t>Evocative GE Correlation</a:t>
            </a:r>
          </a:p>
        </p:txBody>
      </p:sp>
      <p:sp>
        <p:nvSpPr>
          <p:cNvPr id="330765" name="Oval 13"/>
          <p:cNvSpPr>
            <a:spLocks noChangeArrowheads="1"/>
          </p:cNvSpPr>
          <p:nvPr/>
        </p:nvSpPr>
        <p:spPr bwMode="auto">
          <a:xfrm>
            <a:off x="304800" y="1905000"/>
            <a:ext cx="838200" cy="914400"/>
          </a:xfrm>
          <a:prstGeom prst="ellipse">
            <a:avLst/>
          </a:prstGeom>
          <a:solidFill>
            <a:srgbClr val="3333CC"/>
          </a:solidFill>
          <a:ln w="9525">
            <a:solidFill>
              <a:srgbClr val="3333CC"/>
            </a:solidFill>
            <a:round/>
            <a:headEnd/>
            <a:tailEnd/>
          </a:ln>
        </p:spPr>
        <p:txBody>
          <a:bodyPr wrap="none" anchor="ctr"/>
          <a:lstStyle/>
          <a:p>
            <a:pPr algn="ctr"/>
            <a:r>
              <a:rPr lang="en-US" sz="2800" dirty="0" err="1">
                <a:solidFill>
                  <a:srgbClr val="FFFF99"/>
                </a:solidFill>
              </a:rPr>
              <a:t>G</a:t>
            </a:r>
            <a:r>
              <a:rPr lang="en-US" sz="2800" baseline="-25000" dirty="0" err="1">
                <a:solidFill>
                  <a:srgbClr val="FFFF99"/>
                </a:solidFill>
              </a:rPr>
              <a:t>p</a:t>
            </a:r>
            <a:endParaRPr lang="en-US" sz="2800" baseline="-25000" dirty="0">
              <a:solidFill>
                <a:srgbClr val="FFFF99"/>
              </a:solidFill>
            </a:endParaRPr>
          </a:p>
        </p:txBody>
      </p:sp>
      <p:sp>
        <p:nvSpPr>
          <p:cNvPr id="330766" name="Line 14"/>
          <p:cNvSpPr>
            <a:spLocks noChangeShapeType="1"/>
          </p:cNvSpPr>
          <p:nvPr/>
        </p:nvSpPr>
        <p:spPr bwMode="auto">
          <a:xfrm flipH="1">
            <a:off x="8077200" y="2667000"/>
            <a:ext cx="304800" cy="1371600"/>
          </a:xfrm>
          <a:prstGeom prst="line">
            <a:avLst/>
          </a:prstGeom>
          <a:noFill/>
          <a:ln w="76200">
            <a:solidFill>
              <a:srgbClr val="6699FF"/>
            </a:solidFill>
            <a:round/>
            <a:headEnd/>
            <a:tailEnd type="triangle" w="med" len="med"/>
          </a:ln>
        </p:spPr>
        <p:txBody>
          <a:bodyPr wrap="none"/>
          <a:lstStyle/>
          <a:p>
            <a:endParaRPr lang="en-US"/>
          </a:p>
        </p:txBody>
      </p:sp>
      <p:sp>
        <p:nvSpPr>
          <p:cNvPr id="330767" name="Oval 15"/>
          <p:cNvSpPr>
            <a:spLocks noChangeArrowheads="1"/>
          </p:cNvSpPr>
          <p:nvPr/>
        </p:nvSpPr>
        <p:spPr bwMode="auto">
          <a:xfrm>
            <a:off x="8001000" y="1905000"/>
            <a:ext cx="838200" cy="914400"/>
          </a:xfrm>
          <a:prstGeom prst="ellipse">
            <a:avLst/>
          </a:prstGeom>
          <a:solidFill>
            <a:srgbClr val="6699FF"/>
          </a:solidFill>
          <a:ln w="9525">
            <a:solidFill>
              <a:srgbClr val="6699FF"/>
            </a:solidFill>
            <a:round/>
            <a:headEnd/>
            <a:tailEnd/>
          </a:ln>
        </p:spPr>
        <p:txBody>
          <a:bodyPr wrap="none" anchor="ctr"/>
          <a:lstStyle/>
          <a:p>
            <a:pPr algn="ctr"/>
            <a:r>
              <a:rPr lang="en-US" sz="2800">
                <a:solidFill>
                  <a:srgbClr val="FFFF99"/>
                </a:solidFill>
              </a:rPr>
              <a:t>G</a:t>
            </a:r>
            <a:r>
              <a:rPr lang="en-US" sz="2800" baseline="-25000">
                <a:solidFill>
                  <a:srgbClr val="FFFF99"/>
                </a:solidFill>
              </a:rPr>
              <a:t>c</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07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07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07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mph" presetSubtype="0" fill="hold" grpId="0" nodeType="clickEffect">
                                  <p:stCondLst>
                                    <p:cond delay="0"/>
                                  </p:stCondLst>
                                  <p:childTnLst>
                                    <p:animClr clrSpc="hsl" dir="cw">
                                      <p:cBhvr override="childStyle">
                                        <p:cTn id="14" dur="500" fill="hold"/>
                                        <p:tgtEl>
                                          <p:spTgt spid="330757"/>
                                        </p:tgtEl>
                                        <p:attrNameLst>
                                          <p:attrName>style.color</p:attrName>
                                        </p:attrNameLst>
                                      </p:cBhvr>
                                      <p:by>
                                        <p:hsl h="-7200000" s="0" l="0"/>
                                      </p:by>
                                    </p:animClr>
                                    <p:animClr clrSpc="hsl" dir="cw">
                                      <p:cBhvr>
                                        <p:cTn id="15" dur="500" fill="hold"/>
                                        <p:tgtEl>
                                          <p:spTgt spid="330757"/>
                                        </p:tgtEl>
                                        <p:attrNameLst>
                                          <p:attrName>fillcolor</p:attrName>
                                        </p:attrNameLst>
                                      </p:cBhvr>
                                      <p:by>
                                        <p:hsl h="-7200000" s="0" l="0"/>
                                      </p:by>
                                    </p:animClr>
                                    <p:animClr clrSpc="hsl" dir="cw">
                                      <p:cBhvr>
                                        <p:cTn id="16" dur="500" fill="hold"/>
                                        <p:tgtEl>
                                          <p:spTgt spid="330757"/>
                                        </p:tgtEl>
                                        <p:attrNameLst>
                                          <p:attrName>stroke.color</p:attrName>
                                        </p:attrNameLst>
                                      </p:cBhvr>
                                      <p:by>
                                        <p:hsl h="-7200000" s="0" l="0"/>
                                      </p:by>
                                    </p:animClr>
                                    <p:set>
                                      <p:cBhvr>
                                        <p:cTn id="17" dur="500" fill="hold"/>
                                        <p:tgtEl>
                                          <p:spTgt spid="330757"/>
                                        </p:tgtEl>
                                        <p:attrNameLst>
                                          <p:attrName>fill.type</p:attrName>
                                        </p:attrNameLst>
                                      </p:cBhvr>
                                      <p:to>
                                        <p:strVal val="solid"/>
                                      </p:to>
                                    </p:set>
                                  </p:childTnLst>
                                </p:cTn>
                              </p:par>
                              <p:par>
                                <p:cTn id="18" presetID="22" presetClass="emph" presetSubtype="0" fill="hold" grpId="0" nodeType="withEffect">
                                  <p:stCondLst>
                                    <p:cond delay="0"/>
                                  </p:stCondLst>
                                  <p:childTnLst>
                                    <p:animClr clrSpc="hsl" dir="cw">
                                      <p:cBhvr override="childStyle">
                                        <p:cTn id="19" dur="500" fill="hold"/>
                                        <p:tgtEl>
                                          <p:spTgt spid="330756"/>
                                        </p:tgtEl>
                                        <p:attrNameLst>
                                          <p:attrName>style.color</p:attrName>
                                        </p:attrNameLst>
                                      </p:cBhvr>
                                      <p:by>
                                        <p:hsl h="-7200000" s="0" l="0"/>
                                      </p:by>
                                    </p:animClr>
                                    <p:animClr clrSpc="hsl" dir="cw">
                                      <p:cBhvr>
                                        <p:cTn id="20" dur="500" fill="hold"/>
                                        <p:tgtEl>
                                          <p:spTgt spid="330756"/>
                                        </p:tgtEl>
                                        <p:attrNameLst>
                                          <p:attrName>fillcolor</p:attrName>
                                        </p:attrNameLst>
                                      </p:cBhvr>
                                      <p:by>
                                        <p:hsl h="-7200000" s="0" l="0"/>
                                      </p:by>
                                    </p:animClr>
                                    <p:animClr clrSpc="hsl" dir="cw">
                                      <p:cBhvr>
                                        <p:cTn id="21" dur="500" fill="hold"/>
                                        <p:tgtEl>
                                          <p:spTgt spid="330756"/>
                                        </p:tgtEl>
                                        <p:attrNameLst>
                                          <p:attrName>stroke.color</p:attrName>
                                        </p:attrNameLst>
                                      </p:cBhvr>
                                      <p:by>
                                        <p:hsl h="-7200000" s="0" l="0"/>
                                      </p:by>
                                    </p:animClr>
                                    <p:set>
                                      <p:cBhvr>
                                        <p:cTn id="22" dur="500" fill="hold"/>
                                        <p:tgtEl>
                                          <p:spTgt spid="330756"/>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076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076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07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mph" presetSubtype="0" fill="hold" grpId="0" nodeType="clickEffect">
                                  <p:stCondLst>
                                    <p:cond delay="0"/>
                                  </p:stCondLst>
                                  <p:childTnLst>
                                    <p:animClr clrSpc="hsl" dir="cw">
                                      <p:cBhvr override="childStyle">
                                        <p:cTn id="34" dur="500" fill="hold"/>
                                        <p:tgtEl>
                                          <p:spTgt spid="330761"/>
                                        </p:tgtEl>
                                        <p:attrNameLst>
                                          <p:attrName>style.color</p:attrName>
                                        </p:attrNameLst>
                                      </p:cBhvr>
                                      <p:by>
                                        <p:hsl h="-7200000" s="0" l="0"/>
                                      </p:by>
                                    </p:animClr>
                                    <p:animClr clrSpc="hsl" dir="cw">
                                      <p:cBhvr>
                                        <p:cTn id="35" dur="500" fill="hold"/>
                                        <p:tgtEl>
                                          <p:spTgt spid="330761"/>
                                        </p:tgtEl>
                                        <p:attrNameLst>
                                          <p:attrName>fillcolor</p:attrName>
                                        </p:attrNameLst>
                                      </p:cBhvr>
                                      <p:by>
                                        <p:hsl h="-7200000" s="0" l="0"/>
                                      </p:by>
                                    </p:animClr>
                                    <p:animClr clrSpc="hsl" dir="cw">
                                      <p:cBhvr>
                                        <p:cTn id="36" dur="500" fill="hold"/>
                                        <p:tgtEl>
                                          <p:spTgt spid="330761"/>
                                        </p:tgtEl>
                                        <p:attrNameLst>
                                          <p:attrName>stroke.color</p:attrName>
                                        </p:attrNameLst>
                                      </p:cBhvr>
                                      <p:by>
                                        <p:hsl h="-7200000" s="0" l="0"/>
                                      </p:by>
                                    </p:animClr>
                                    <p:set>
                                      <p:cBhvr>
                                        <p:cTn id="37" dur="500" fill="hold"/>
                                        <p:tgtEl>
                                          <p:spTgt spid="330761"/>
                                        </p:tgtEl>
                                        <p:attrNameLst>
                                          <p:attrName>fill.type</p:attrName>
                                        </p:attrNameLst>
                                      </p:cBhvr>
                                      <p:to>
                                        <p:strVal val="solid"/>
                                      </p:to>
                                    </p:set>
                                  </p:childTnLst>
                                </p:cTn>
                              </p:par>
                              <p:par>
                                <p:cTn id="38" presetID="22" presetClass="emph" presetSubtype="0" fill="hold" grpId="0" nodeType="withEffect">
                                  <p:stCondLst>
                                    <p:cond delay="0"/>
                                  </p:stCondLst>
                                  <p:childTnLst>
                                    <p:animClr clrSpc="hsl" dir="cw">
                                      <p:cBhvr override="childStyle">
                                        <p:cTn id="39" dur="500" fill="hold"/>
                                        <p:tgtEl>
                                          <p:spTgt spid="330759"/>
                                        </p:tgtEl>
                                        <p:attrNameLst>
                                          <p:attrName>style.color</p:attrName>
                                        </p:attrNameLst>
                                      </p:cBhvr>
                                      <p:by>
                                        <p:hsl h="-7200000" s="0" l="0"/>
                                      </p:by>
                                    </p:animClr>
                                    <p:animClr clrSpc="hsl" dir="cw">
                                      <p:cBhvr>
                                        <p:cTn id="40" dur="500" fill="hold"/>
                                        <p:tgtEl>
                                          <p:spTgt spid="330759"/>
                                        </p:tgtEl>
                                        <p:attrNameLst>
                                          <p:attrName>fillcolor</p:attrName>
                                        </p:attrNameLst>
                                      </p:cBhvr>
                                      <p:by>
                                        <p:hsl h="-7200000" s="0" l="0"/>
                                      </p:by>
                                    </p:animClr>
                                    <p:animClr clrSpc="hsl" dir="cw">
                                      <p:cBhvr>
                                        <p:cTn id="41" dur="500" fill="hold"/>
                                        <p:tgtEl>
                                          <p:spTgt spid="330759"/>
                                        </p:tgtEl>
                                        <p:attrNameLst>
                                          <p:attrName>stroke.color</p:attrName>
                                        </p:attrNameLst>
                                      </p:cBhvr>
                                      <p:by>
                                        <p:hsl h="-7200000" s="0" l="0"/>
                                      </p:by>
                                    </p:animClr>
                                    <p:set>
                                      <p:cBhvr>
                                        <p:cTn id="42" dur="500" fill="hold"/>
                                        <p:tgtEl>
                                          <p:spTgt spid="3307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6" grpId="0" animBg="1"/>
      <p:bldP spid="330757" grpId="0" animBg="1"/>
      <p:bldP spid="330759" grpId="0" animBg="1"/>
      <p:bldP spid="330761" grpId="0" animBg="1"/>
      <p:bldP spid="330762" grpId="0"/>
      <p:bldP spid="330763" grpId="0" animBg="1"/>
      <p:bldP spid="330764" grpId="0"/>
      <p:bldP spid="330765" grpId="0" animBg="1"/>
      <p:bldP spid="330766" grpId="0" animBg="1"/>
      <p:bldP spid="33076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63" name="Line 11"/>
          <p:cNvSpPr>
            <a:spLocks noChangeShapeType="1"/>
          </p:cNvSpPr>
          <p:nvPr/>
        </p:nvSpPr>
        <p:spPr bwMode="auto">
          <a:xfrm flipV="1">
            <a:off x="2286000" y="2362200"/>
            <a:ext cx="381000" cy="1676400"/>
          </a:xfrm>
          <a:prstGeom prst="line">
            <a:avLst/>
          </a:prstGeom>
          <a:noFill/>
          <a:ln w="76200">
            <a:solidFill>
              <a:srgbClr val="3333CC"/>
            </a:solidFill>
            <a:round/>
            <a:headEnd/>
            <a:tailEnd type="triangle" w="med" len="med"/>
          </a:ln>
        </p:spPr>
        <p:txBody>
          <a:bodyPr wrap="none"/>
          <a:lstStyle/>
          <a:p>
            <a:endParaRPr lang="en-US"/>
          </a:p>
        </p:txBody>
      </p:sp>
      <p:sp>
        <p:nvSpPr>
          <p:cNvPr id="17411" name="Rectangle 2"/>
          <p:cNvSpPr>
            <a:spLocks noGrp="1" noChangeArrowheads="1"/>
          </p:cNvSpPr>
          <p:nvPr>
            <p:ph type="title" idx="4294967295"/>
          </p:nvPr>
        </p:nvSpPr>
        <p:spPr>
          <a:xfrm>
            <a:off x="0" y="274638"/>
            <a:ext cx="8229600" cy="762000"/>
          </a:xfrm>
        </p:spPr>
        <p:txBody>
          <a:bodyPr/>
          <a:lstStyle/>
          <a:p>
            <a:pPr eaLnBrk="1" hangingPunct="1"/>
            <a:r>
              <a:rPr lang="en-US" sz="3600" b="1" dirty="0" smtClean="0">
                <a:solidFill>
                  <a:schemeClr val="accent6">
                    <a:lumMod val="75000"/>
                  </a:schemeClr>
                </a:solidFill>
                <a:latin typeface="Century Gothic" pitchFamily="34" charset="0"/>
              </a:rPr>
              <a:t>Mechanisms of Parenting</a:t>
            </a:r>
          </a:p>
        </p:txBody>
      </p:sp>
      <p:sp>
        <p:nvSpPr>
          <p:cNvPr id="17412" name="Rectangle 3"/>
          <p:cNvSpPr>
            <a:spLocks noChangeArrowheads="1"/>
          </p:cNvSpPr>
          <p:nvPr/>
        </p:nvSpPr>
        <p:spPr bwMode="auto">
          <a:xfrm>
            <a:off x="3635375" y="4149725"/>
            <a:ext cx="2016125" cy="1296988"/>
          </a:xfrm>
          <a:prstGeom prst="rect">
            <a:avLst/>
          </a:prstGeom>
          <a:solidFill>
            <a:srgbClr val="660066"/>
          </a:solidFill>
          <a:ln w="28575">
            <a:solidFill>
              <a:srgbClr val="660066"/>
            </a:solidFill>
            <a:miter lim="800000"/>
            <a:headEnd/>
            <a:tailEnd/>
          </a:ln>
        </p:spPr>
        <p:txBody>
          <a:bodyPr wrap="none" anchor="ctr"/>
          <a:lstStyle/>
          <a:p>
            <a:pPr algn="ctr" rtl="1"/>
            <a:r>
              <a:rPr lang="en-US" sz="2000" b="1">
                <a:solidFill>
                  <a:srgbClr val="FFFF99"/>
                </a:solidFill>
                <a:cs typeface="Arial" pitchFamily="34" charset="0"/>
              </a:rPr>
              <a:t>Parenting </a:t>
            </a:r>
          </a:p>
          <a:p>
            <a:pPr algn="ctr" rtl="1"/>
            <a:r>
              <a:rPr lang="en-US" sz="2000" b="1">
                <a:solidFill>
                  <a:srgbClr val="FFFF99"/>
                </a:solidFill>
                <a:cs typeface="Arial" pitchFamily="34" charset="0"/>
              </a:rPr>
              <a:t>behavior</a:t>
            </a:r>
          </a:p>
        </p:txBody>
      </p:sp>
      <p:sp>
        <p:nvSpPr>
          <p:cNvPr id="17413" name="Line 4"/>
          <p:cNvSpPr>
            <a:spLocks noChangeShapeType="1"/>
          </p:cNvSpPr>
          <p:nvPr/>
        </p:nvSpPr>
        <p:spPr bwMode="auto">
          <a:xfrm>
            <a:off x="2411413" y="4799013"/>
            <a:ext cx="1152525" cy="0"/>
          </a:xfrm>
          <a:prstGeom prst="line">
            <a:avLst/>
          </a:prstGeom>
          <a:noFill/>
          <a:ln w="57150">
            <a:solidFill>
              <a:srgbClr val="660066"/>
            </a:solidFill>
            <a:round/>
            <a:headEnd/>
            <a:tailEnd type="triangle" w="med" len="med"/>
          </a:ln>
        </p:spPr>
        <p:txBody>
          <a:bodyPr/>
          <a:lstStyle/>
          <a:p>
            <a:endParaRPr lang="en-US"/>
          </a:p>
        </p:txBody>
      </p:sp>
      <p:sp>
        <p:nvSpPr>
          <p:cNvPr id="17414" name="Rectangle 5"/>
          <p:cNvSpPr>
            <a:spLocks noChangeArrowheads="1"/>
          </p:cNvSpPr>
          <p:nvPr/>
        </p:nvSpPr>
        <p:spPr bwMode="auto">
          <a:xfrm>
            <a:off x="539750" y="4149725"/>
            <a:ext cx="1871663" cy="1296988"/>
          </a:xfrm>
          <a:prstGeom prst="rect">
            <a:avLst/>
          </a:prstGeom>
          <a:solidFill>
            <a:srgbClr val="660066"/>
          </a:solidFill>
          <a:ln w="28575">
            <a:solidFill>
              <a:srgbClr val="660066"/>
            </a:solidFill>
            <a:miter lim="800000"/>
            <a:headEnd/>
            <a:tailEnd/>
          </a:ln>
        </p:spPr>
        <p:txBody>
          <a:bodyPr wrap="none" anchor="ctr"/>
          <a:lstStyle/>
          <a:p>
            <a:pPr algn="ctr" rtl="1"/>
            <a:r>
              <a:rPr lang="en-US" sz="2000" b="1" dirty="0">
                <a:solidFill>
                  <a:srgbClr val="FFFF99"/>
                </a:solidFill>
                <a:cs typeface="Arial" pitchFamily="34" charset="0"/>
              </a:rPr>
              <a:t>Parent’s </a:t>
            </a:r>
          </a:p>
          <a:p>
            <a:pPr algn="ctr" rtl="1"/>
            <a:r>
              <a:rPr lang="en-US" sz="2000" b="1" dirty="0">
                <a:solidFill>
                  <a:srgbClr val="CCFFCC"/>
                </a:solidFill>
                <a:cs typeface="Arial" pitchFamily="34" charset="0"/>
              </a:rPr>
              <a:t>personality</a:t>
            </a:r>
          </a:p>
        </p:txBody>
      </p:sp>
      <p:sp>
        <p:nvSpPr>
          <p:cNvPr id="17415" name="Rectangle 6"/>
          <p:cNvSpPr>
            <a:spLocks noChangeArrowheads="1"/>
          </p:cNvSpPr>
          <p:nvPr/>
        </p:nvSpPr>
        <p:spPr bwMode="auto">
          <a:xfrm>
            <a:off x="3635375" y="2133600"/>
            <a:ext cx="2016125" cy="1152525"/>
          </a:xfrm>
          <a:prstGeom prst="rect">
            <a:avLst/>
          </a:prstGeom>
          <a:solidFill>
            <a:srgbClr val="660066"/>
          </a:solidFill>
          <a:ln w="28575">
            <a:solidFill>
              <a:srgbClr val="660066"/>
            </a:solidFill>
            <a:miter lim="800000"/>
            <a:headEnd/>
            <a:tailEnd/>
          </a:ln>
        </p:spPr>
        <p:txBody>
          <a:bodyPr wrap="none" anchor="ctr"/>
          <a:lstStyle/>
          <a:p>
            <a:pPr algn="ctr" rtl="1"/>
            <a:r>
              <a:rPr lang="en-US" sz="2000" b="1">
                <a:solidFill>
                  <a:srgbClr val="FFFF99"/>
                </a:solidFill>
                <a:cs typeface="Arial" pitchFamily="34" charset="0"/>
              </a:rPr>
              <a:t>Contextual</a:t>
            </a:r>
            <a:r>
              <a:rPr lang="en-US" sz="2000" b="1">
                <a:solidFill>
                  <a:schemeClr val="bg1"/>
                </a:solidFill>
                <a:cs typeface="Arial" pitchFamily="34" charset="0"/>
              </a:rPr>
              <a:t> </a:t>
            </a:r>
          </a:p>
          <a:p>
            <a:pPr algn="ctr" rtl="1"/>
            <a:r>
              <a:rPr lang="en-US" sz="2000" b="1">
                <a:solidFill>
                  <a:srgbClr val="FFFF99"/>
                </a:solidFill>
                <a:cs typeface="Arial" pitchFamily="34" charset="0"/>
              </a:rPr>
              <a:t>factors</a:t>
            </a:r>
          </a:p>
        </p:txBody>
      </p:sp>
      <p:sp>
        <p:nvSpPr>
          <p:cNvPr id="17416" name="Rectangle 7"/>
          <p:cNvSpPr>
            <a:spLocks noChangeArrowheads="1"/>
          </p:cNvSpPr>
          <p:nvPr/>
        </p:nvSpPr>
        <p:spPr bwMode="auto">
          <a:xfrm>
            <a:off x="6732588" y="4149725"/>
            <a:ext cx="1798637" cy="1225550"/>
          </a:xfrm>
          <a:prstGeom prst="rect">
            <a:avLst/>
          </a:prstGeom>
          <a:solidFill>
            <a:srgbClr val="660066"/>
          </a:solidFill>
          <a:ln w="28575">
            <a:solidFill>
              <a:srgbClr val="660066"/>
            </a:solidFill>
            <a:miter lim="800000"/>
            <a:headEnd/>
            <a:tailEnd/>
          </a:ln>
        </p:spPr>
        <p:txBody>
          <a:bodyPr wrap="none" anchor="ctr"/>
          <a:lstStyle/>
          <a:p>
            <a:pPr algn="ctr"/>
            <a:r>
              <a:rPr lang="en-US" sz="2000" b="1">
                <a:solidFill>
                  <a:srgbClr val="FFFF99"/>
                </a:solidFill>
                <a:cs typeface="Arial" pitchFamily="34" charset="0"/>
              </a:rPr>
              <a:t>Child’s </a:t>
            </a:r>
          </a:p>
          <a:p>
            <a:pPr algn="ctr"/>
            <a:r>
              <a:rPr lang="en-US" sz="2000" b="1">
                <a:solidFill>
                  <a:srgbClr val="FFFF99"/>
                </a:solidFill>
                <a:cs typeface="Arial" pitchFamily="34" charset="0"/>
              </a:rPr>
              <a:t>characteristics</a:t>
            </a:r>
          </a:p>
        </p:txBody>
      </p:sp>
      <p:sp>
        <p:nvSpPr>
          <p:cNvPr id="17417" name="Line 8"/>
          <p:cNvSpPr>
            <a:spLocks noChangeShapeType="1"/>
          </p:cNvSpPr>
          <p:nvPr/>
        </p:nvSpPr>
        <p:spPr bwMode="auto">
          <a:xfrm>
            <a:off x="4572000" y="3286125"/>
            <a:ext cx="0" cy="792163"/>
          </a:xfrm>
          <a:prstGeom prst="line">
            <a:avLst/>
          </a:prstGeom>
          <a:noFill/>
          <a:ln w="38100">
            <a:solidFill>
              <a:srgbClr val="660066"/>
            </a:solidFill>
            <a:round/>
            <a:headEnd/>
            <a:tailEnd type="triangle" w="med" len="med"/>
          </a:ln>
        </p:spPr>
        <p:txBody>
          <a:bodyPr/>
          <a:lstStyle/>
          <a:p>
            <a:endParaRPr lang="en-US"/>
          </a:p>
        </p:txBody>
      </p:sp>
      <p:sp>
        <p:nvSpPr>
          <p:cNvPr id="17418" name="Line 9"/>
          <p:cNvSpPr>
            <a:spLocks noChangeShapeType="1"/>
          </p:cNvSpPr>
          <p:nvPr/>
        </p:nvSpPr>
        <p:spPr bwMode="auto">
          <a:xfrm flipH="1">
            <a:off x="5722938" y="4799013"/>
            <a:ext cx="1009650" cy="0"/>
          </a:xfrm>
          <a:prstGeom prst="line">
            <a:avLst/>
          </a:prstGeom>
          <a:noFill/>
          <a:ln w="57150">
            <a:solidFill>
              <a:srgbClr val="660066"/>
            </a:solidFill>
            <a:round/>
            <a:headEnd/>
            <a:tailEnd type="triangle" w="med" len="med"/>
          </a:ln>
        </p:spPr>
        <p:txBody>
          <a:bodyPr/>
          <a:lstStyle/>
          <a:p>
            <a:endParaRPr lang="en-US"/>
          </a:p>
        </p:txBody>
      </p:sp>
      <p:sp>
        <p:nvSpPr>
          <p:cNvPr id="17419" name="Line 11"/>
          <p:cNvSpPr>
            <a:spLocks noChangeShapeType="1"/>
          </p:cNvSpPr>
          <p:nvPr/>
        </p:nvSpPr>
        <p:spPr bwMode="auto">
          <a:xfrm>
            <a:off x="533400" y="3124200"/>
            <a:ext cx="152400" cy="838200"/>
          </a:xfrm>
          <a:prstGeom prst="line">
            <a:avLst/>
          </a:prstGeom>
          <a:noFill/>
          <a:ln w="76200">
            <a:solidFill>
              <a:srgbClr val="3333CC"/>
            </a:solidFill>
            <a:round/>
            <a:headEnd/>
            <a:tailEnd type="triangle" w="med" len="med"/>
          </a:ln>
        </p:spPr>
        <p:txBody>
          <a:bodyPr wrap="none"/>
          <a:lstStyle/>
          <a:p>
            <a:endParaRPr lang="en-US"/>
          </a:p>
        </p:txBody>
      </p:sp>
      <p:sp>
        <p:nvSpPr>
          <p:cNvPr id="17420" name="Rectangle 12"/>
          <p:cNvSpPr>
            <a:spLocks noChangeArrowheads="1"/>
          </p:cNvSpPr>
          <p:nvPr/>
        </p:nvSpPr>
        <p:spPr bwMode="auto">
          <a:xfrm>
            <a:off x="6096000" y="2133600"/>
            <a:ext cx="1905000" cy="701675"/>
          </a:xfrm>
          <a:prstGeom prst="rect">
            <a:avLst/>
          </a:prstGeom>
          <a:noFill/>
          <a:ln w="9525">
            <a:noFill/>
            <a:miter lim="800000"/>
            <a:headEnd/>
            <a:tailEnd/>
          </a:ln>
        </p:spPr>
        <p:txBody>
          <a:bodyPr>
            <a:spAutoFit/>
          </a:bodyPr>
          <a:lstStyle/>
          <a:p>
            <a:pPr algn="ctr"/>
            <a:r>
              <a:rPr lang="en-US" sz="2000" dirty="0">
                <a:solidFill>
                  <a:schemeClr val="accent1">
                    <a:lumMod val="50000"/>
                  </a:schemeClr>
                </a:solidFill>
              </a:rPr>
              <a:t>Evocative GE Correlation</a:t>
            </a:r>
          </a:p>
        </p:txBody>
      </p:sp>
      <p:sp>
        <p:nvSpPr>
          <p:cNvPr id="17421" name="Oval 13"/>
          <p:cNvSpPr>
            <a:spLocks noChangeArrowheads="1"/>
          </p:cNvSpPr>
          <p:nvPr/>
        </p:nvSpPr>
        <p:spPr bwMode="auto">
          <a:xfrm>
            <a:off x="152400" y="2667000"/>
            <a:ext cx="685800" cy="685800"/>
          </a:xfrm>
          <a:prstGeom prst="ellipse">
            <a:avLst/>
          </a:prstGeom>
          <a:solidFill>
            <a:srgbClr val="3333CC"/>
          </a:solidFill>
          <a:ln w="9525">
            <a:solidFill>
              <a:srgbClr val="66CCFF"/>
            </a:solidFill>
            <a:round/>
            <a:headEnd/>
            <a:tailEnd/>
          </a:ln>
        </p:spPr>
        <p:txBody>
          <a:bodyPr wrap="none" anchor="ctr"/>
          <a:lstStyle/>
          <a:p>
            <a:pPr algn="ctr"/>
            <a:r>
              <a:rPr lang="en-US" sz="2800">
                <a:solidFill>
                  <a:srgbClr val="FFFF99"/>
                </a:solidFill>
              </a:rPr>
              <a:t>G</a:t>
            </a:r>
            <a:r>
              <a:rPr lang="en-US" sz="2800" baseline="-25000">
                <a:solidFill>
                  <a:srgbClr val="FFFF99"/>
                </a:solidFill>
              </a:rPr>
              <a:t>p</a:t>
            </a:r>
          </a:p>
        </p:txBody>
      </p:sp>
      <p:sp>
        <p:nvSpPr>
          <p:cNvPr id="17422" name="Line 14"/>
          <p:cNvSpPr>
            <a:spLocks noChangeShapeType="1"/>
          </p:cNvSpPr>
          <p:nvPr/>
        </p:nvSpPr>
        <p:spPr bwMode="auto">
          <a:xfrm flipH="1">
            <a:off x="8077200" y="2667000"/>
            <a:ext cx="304800" cy="1371600"/>
          </a:xfrm>
          <a:prstGeom prst="line">
            <a:avLst/>
          </a:prstGeom>
          <a:noFill/>
          <a:ln w="76200">
            <a:solidFill>
              <a:srgbClr val="6699FF"/>
            </a:solidFill>
            <a:round/>
            <a:headEnd/>
            <a:tailEnd type="triangle" w="med" len="med"/>
          </a:ln>
        </p:spPr>
        <p:txBody>
          <a:bodyPr wrap="none"/>
          <a:lstStyle/>
          <a:p>
            <a:endParaRPr lang="en-US"/>
          </a:p>
        </p:txBody>
      </p:sp>
      <p:sp>
        <p:nvSpPr>
          <p:cNvPr id="17423" name="Oval 15"/>
          <p:cNvSpPr>
            <a:spLocks noChangeArrowheads="1"/>
          </p:cNvSpPr>
          <p:nvPr/>
        </p:nvSpPr>
        <p:spPr bwMode="auto">
          <a:xfrm>
            <a:off x="8001000" y="1905000"/>
            <a:ext cx="838200" cy="914400"/>
          </a:xfrm>
          <a:prstGeom prst="ellipse">
            <a:avLst/>
          </a:prstGeom>
          <a:solidFill>
            <a:srgbClr val="6699FF"/>
          </a:solidFill>
          <a:ln w="9525">
            <a:solidFill>
              <a:srgbClr val="6699FF"/>
            </a:solidFill>
            <a:round/>
            <a:headEnd/>
            <a:tailEnd/>
          </a:ln>
        </p:spPr>
        <p:txBody>
          <a:bodyPr wrap="none" anchor="ctr"/>
          <a:lstStyle/>
          <a:p>
            <a:pPr algn="ctr"/>
            <a:r>
              <a:rPr lang="en-US" sz="2800">
                <a:solidFill>
                  <a:srgbClr val="FFFF99"/>
                </a:solidFill>
              </a:rPr>
              <a:t>G</a:t>
            </a:r>
            <a:r>
              <a:rPr lang="en-US" sz="2800" baseline="-25000">
                <a:solidFill>
                  <a:srgbClr val="FFFF99"/>
                </a:solidFill>
              </a:rPr>
              <a:t>c</a:t>
            </a:r>
          </a:p>
        </p:txBody>
      </p:sp>
      <p:sp>
        <p:nvSpPr>
          <p:cNvPr id="81936" name="Text Box 16"/>
          <p:cNvSpPr txBox="1">
            <a:spLocks noChangeArrowheads="1"/>
          </p:cNvSpPr>
          <p:nvPr/>
        </p:nvSpPr>
        <p:spPr bwMode="auto">
          <a:xfrm>
            <a:off x="1828800" y="5867400"/>
            <a:ext cx="2470150" cy="366713"/>
          </a:xfrm>
          <a:prstGeom prst="rect">
            <a:avLst/>
          </a:prstGeom>
          <a:noFill/>
          <a:ln w="9525">
            <a:noFill/>
            <a:miter lim="800000"/>
            <a:headEnd/>
            <a:tailEnd/>
          </a:ln>
        </p:spPr>
        <p:txBody>
          <a:bodyPr wrap="none">
            <a:spAutoFit/>
          </a:bodyPr>
          <a:lstStyle/>
          <a:p>
            <a:r>
              <a:rPr lang="en-US" b="1"/>
              <a:t>Partner relationships</a:t>
            </a:r>
          </a:p>
        </p:txBody>
      </p:sp>
      <p:sp>
        <p:nvSpPr>
          <p:cNvPr id="81937" name="Text Box 17"/>
          <p:cNvSpPr txBox="1">
            <a:spLocks noChangeArrowheads="1"/>
          </p:cNvSpPr>
          <p:nvPr/>
        </p:nvSpPr>
        <p:spPr bwMode="auto">
          <a:xfrm>
            <a:off x="990600" y="2819400"/>
            <a:ext cx="1043876" cy="646331"/>
          </a:xfrm>
          <a:prstGeom prst="rect">
            <a:avLst/>
          </a:prstGeom>
          <a:noFill/>
          <a:ln w="9525">
            <a:noFill/>
            <a:miter lim="800000"/>
            <a:headEnd/>
            <a:tailEnd/>
          </a:ln>
        </p:spPr>
        <p:txBody>
          <a:bodyPr wrap="none">
            <a:spAutoFit/>
          </a:bodyPr>
          <a:lstStyle/>
          <a:p>
            <a:r>
              <a:rPr lang="en-US" b="1" dirty="0"/>
              <a:t>Social </a:t>
            </a:r>
            <a:endParaRPr lang="en-US" b="1" dirty="0" smtClean="0"/>
          </a:p>
          <a:p>
            <a:r>
              <a:rPr lang="en-US" b="1" dirty="0" smtClean="0"/>
              <a:t>support</a:t>
            </a:r>
            <a:endParaRPr lang="en-US" b="1" dirty="0"/>
          </a:p>
        </p:txBody>
      </p:sp>
      <p:sp>
        <p:nvSpPr>
          <p:cNvPr id="81938" name="Text Box 18"/>
          <p:cNvSpPr txBox="1">
            <a:spLocks noChangeArrowheads="1"/>
          </p:cNvSpPr>
          <p:nvPr/>
        </p:nvSpPr>
        <p:spPr bwMode="auto">
          <a:xfrm>
            <a:off x="1447800" y="1981200"/>
            <a:ext cx="2089150" cy="366713"/>
          </a:xfrm>
          <a:prstGeom prst="rect">
            <a:avLst/>
          </a:prstGeom>
          <a:noFill/>
          <a:ln w="9525">
            <a:noFill/>
            <a:miter lim="800000"/>
            <a:headEnd/>
            <a:tailEnd/>
          </a:ln>
        </p:spPr>
        <p:txBody>
          <a:bodyPr wrap="none">
            <a:spAutoFit/>
          </a:bodyPr>
          <a:lstStyle/>
          <a:p>
            <a:r>
              <a:rPr lang="en-US" b="1" dirty="0"/>
              <a:t>Psychopathology</a:t>
            </a:r>
          </a:p>
        </p:txBody>
      </p:sp>
      <p:sp>
        <p:nvSpPr>
          <p:cNvPr id="3" name="Line 11"/>
          <p:cNvSpPr>
            <a:spLocks noChangeShapeType="1"/>
          </p:cNvSpPr>
          <p:nvPr/>
        </p:nvSpPr>
        <p:spPr bwMode="auto">
          <a:xfrm flipH="1" flipV="1">
            <a:off x="1143000" y="3429000"/>
            <a:ext cx="76200" cy="533400"/>
          </a:xfrm>
          <a:prstGeom prst="line">
            <a:avLst/>
          </a:prstGeom>
          <a:noFill/>
          <a:ln w="76200">
            <a:solidFill>
              <a:srgbClr val="3333CC"/>
            </a:solidFill>
            <a:round/>
            <a:headEnd/>
            <a:tailEnd type="triangle" w="med" len="med"/>
          </a:ln>
        </p:spPr>
        <p:txBody>
          <a:bodyPr wrap="none"/>
          <a:lstStyle/>
          <a:p>
            <a:endParaRPr lang="en-US"/>
          </a:p>
        </p:txBody>
      </p:sp>
      <p:sp>
        <p:nvSpPr>
          <p:cNvPr id="4" name="Line 11"/>
          <p:cNvSpPr>
            <a:spLocks noChangeShapeType="1"/>
          </p:cNvSpPr>
          <p:nvPr/>
        </p:nvSpPr>
        <p:spPr bwMode="auto">
          <a:xfrm>
            <a:off x="1447800" y="5562600"/>
            <a:ext cx="152400" cy="457200"/>
          </a:xfrm>
          <a:prstGeom prst="line">
            <a:avLst/>
          </a:prstGeom>
          <a:noFill/>
          <a:ln w="76200">
            <a:solidFill>
              <a:srgbClr val="3333CC"/>
            </a:solidFill>
            <a:round/>
            <a:headEnd/>
            <a:tailEnd type="triangle" w="med" len="med"/>
          </a:ln>
        </p:spPr>
        <p:txBody>
          <a:bodyPr wrap="none"/>
          <a:lstStyle/>
          <a:p>
            <a:endParaRPr lang="en-US"/>
          </a:p>
        </p:txBody>
      </p:sp>
      <p:sp>
        <p:nvSpPr>
          <p:cNvPr id="5" name="Line 11"/>
          <p:cNvSpPr>
            <a:spLocks noChangeShapeType="1"/>
          </p:cNvSpPr>
          <p:nvPr/>
        </p:nvSpPr>
        <p:spPr bwMode="auto">
          <a:xfrm flipV="1">
            <a:off x="4495800" y="5562600"/>
            <a:ext cx="381000" cy="457200"/>
          </a:xfrm>
          <a:prstGeom prst="line">
            <a:avLst/>
          </a:prstGeom>
          <a:noFill/>
          <a:ln w="76200">
            <a:solidFill>
              <a:srgbClr val="3333CC"/>
            </a:solidFill>
            <a:round/>
            <a:headEnd/>
            <a:tailEnd type="triangle" w="med" len="med"/>
          </a:ln>
        </p:spPr>
        <p:txBody>
          <a:bodyPr wrap="none"/>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1937"/>
                                        </p:tgtEl>
                                        <p:attrNameLst>
                                          <p:attrName>style.visibility</p:attrName>
                                        </p:attrNameLst>
                                      </p:cBhvr>
                                      <p:to>
                                        <p:strVal val="visible"/>
                                      </p:to>
                                    </p:set>
                                    <p:animEffect transition="in" filter="dissolve">
                                      <p:cBhvr>
                                        <p:cTn id="10" dur="500"/>
                                        <p:tgtEl>
                                          <p:spTgt spid="8193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par>
                                <p:cTn id="16" presetID="9" presetClass="entr" presetSubtype="0" fill="hold" grpId="1" nodeType="withEffect">
                                  <p:stCondLst>
                                    <p:cond delay="0"/>
                                  </p:stCondLst>
                                  <p:childTnLst>
                                    <p:set>
                                      <p:cBhvr>
                                        <p:cTn id="17" dur="1" fill="hold">
                                          <p:stCondLst>
                                            <p:cond delay="0"/>
                                          </p:stCondLst>
                                        </p:cTn>
                                        <p:tgtEl>
                                          <p:spTgt spid="81937"/>
                                        </p:tgtEl>
                                        <p:attrNameLst>
                                          <p:attrName>style.visibility</p:attrName>
                                        </p:attrNameLst>
                                      </p:cBhvr>
                                      <p:to>
                                        <p:strVal val="visible"/>
                                      </p:to>
                                    </p:set>
                                    <p:animEffect transition="in" filter="dissolve">
                                      <p:cBhvr>
                                        <p:cTn id="18" dur="500"/>
                                        <p:tgtEl>
                                          <p:spTgt spid="81937"/>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30763"/>
                                        </p:tgtEl>
                                        <p:attrNameLst>
                                          <p:attrName>style.visibility</p:attrName>
                                        </p:attrNameLst>
                                      </p:cBhvr>
                                      <p:to>
                                        <p:strVal val="visible"/>
                                      </p:to>
                                    </p:set>
                                    <p:animEffect transition="in" filter="dissolve">
                                      <p:cBhvr>
                                        <p:cTn id="21" dur="500"/>
                                        <p:tgtEl>
                                          <p:spTgt spid="330763"/>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81938"/>
                                        </p:tgtEl>
                                        <p:attrNameLst>
                                          <p:attrName>style.visibility</p:attrName>
                                        </p:attrNameLst>
                                      </p:cBhvr>
                                      <p:to>
                                        <p:strVal val="visible"/>
                                      </p:to>
                                    </p:set>
                                    <p:animEffect transition="in" filter="dissolve">
                                      <p:cBhvr>
                                        <p:cTn id="24" dur="500"/>
                                        <p:tgtEl>
                                          <p:spTgt spid="81938"/>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81936"/>
                                        </p:tgtEl>
                                        <p:attrNameLst>
                                          <p:attrName>style.visibility</p:attrName>
                                        </p:attrNameLst>
                                      </p:cBhvr>
                                      <p:to>
                                        <p:strVal val="visible"/>
                                      </p:to>
                                    </p:set>
                                    <p:animEffect transition="in" filter="dissolve">
                                      <p:cBhvr>
                                        <p:cTn id="32" dur="500"/>
                                        <p:tgtEl>
                                          <p:spTgt spid="81936"/>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dissolv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63" grpId="0" animBg="1"/>
      <p:bldP spid="81936" grpId="0"/>
      <p:bldP spid="81937" grpId="0"/>
      <p:bldP spid="81937" grpId="1"/>
      <p:bldP spid="81938" grpId="0"/>
      <p:bldP spid="3" grpId="0" animBg="1"/>
      <p:bldP spid="3" grpId="1"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17513"/>
            <a:ext cx="8140700" cy="627062"/>
          </a:xfrm>
          <a:noFill/>
        </p:spPr>
        <p:txBody>
          <a:bodyPr>
            <a:normAutofit fontScale="90000"/>
          </a:bodyPr>
          <a:lstStyle/>
          <a:p>
            <a:pPr eaLnBrk="1" hangingPunct="1"/>
            <a:r>
              <a:rPr lang="en-US" sz="3600" b="1" smtClean="0">
                <a:latin typeface="Century Gothic" pitchFamily="34" charset="0"/>
              </a:rPr>
              <a:t>Children Of Twins Design </a:t>
            </a:r>
            <a:r>
              <a:rPr lang="en-US" sz="2300" smtClean="0">
                <a:latin typeface="Century Gothic" pitchFamily="34" charset="0"/>
              </a:rPr>
              <a:t>(conceptual)</a:t>
            </a:r>
            <a:endParaRPr lang="en-US" sz="3600" b="1" smtClean="0">
              <a:latin typeface="Century Gothic" pitchFamily="34" charset="0"/>
            </a:endParaRPr>
          </a:p>
        </p:txBody>
      </p:sp>
      <p:sp>
        <p:nvSpPr>
          <p:cNvPr id="19459" name="Rectangle 4"/>
          <p:cNvSpPr>
            <a:spLocks noChangeArrowheads="1"/>
          </p:cNvSpPr>
          <p:nvPr/>
        </p:nvSpPr>
        <p:spPr bwMode="auto">
          <a:xfrm>
            <a:off x="2400300" y="2286000"/>
            <a:ext cx="1600200" cy="685800"/>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a:p>
        </p:txBody>
      </p:sp>
      <p:sp>
        <p:nvSpPr>
          <p:cNvPr id="19460" name="Rectangle 5"/>
          <p:cNvSpPr>
            <a:spLocks noChangeArrowheads="1"/>
          </p:cNvSpPr>
          <p:nvPr/>
        </p:nvSpPr>
        <p:spPr bwMode="auto">
          <a:xfrm>
            <a:off x="4914900" y="2286000"/>
            <a:ext cx="16002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9461" name="Text Box 6"/>
          <p:cNvSpPr txBox="1">
            <a:spLocks noChangeArrowheads="1"/>
          </p:cNvSpPr>
          <p:nvPr/>
        </p:nvSpPr>
        <p:spPr bwMode="auto">
          <a:xfrm>
            <a:off x="2400300" y="2286000"/>
            <a:ext cx="1600200" cy="641350"/>
          </a:xfrm>
          <a:prstGeom prst="rect">
            <a:avLst/>
          </a:prstGeom>
          <a:noFill/>
          <a:ln w="9525">
            <a:noFill/>
            <a:miter lim="800000"/>
            <a:headEnd/>
            <a:tailEnd/>
          </a:ln>
        </p:spPr>
        <p:txBody>
          <a:bodyPr>
            <a:spAutoFit/>
          </a:bodyPr>
          <a:lstStyle/>
          <a:p>
            <a:pPr algn="ctr">
              <a:spcBef>
                <a:spcPct val="50000"/>
              </a:spcBef>
            </a:pPr>
            <a:r>
              <a:rPr lang="en-US" b="1">
                <a:latin typeface="Century Gothic" pitchFamily="34" charset="0"/>
              </a:rPr>
              <a:t>Twin 1 (Parent)</a:t>
            </a:r>
          </a:p>
        </p:txBody>
      </p:sp>
      <p:sp>
        <p:nvSpPr>
          <p:cNvPr id="19462" name="Text Box 7"/>
          <p:cNvSpPr txBox="1">
            <a:spLocks noChangeArrowheads="1"/>
          </p:cNvSpPr>
          <p:nvPr/>
        </p:nvSpPr>
        <p:spPr bwMode="auto">
          <a:xfrm>
            <a:off x="4914900" y="2286000"/>
            <a:ext cx="1600200" cy="641350"/>
          </a:xfrm>
          <a:prstGeom prst="rect">
            <a:avLst/>
          </a:prstGeom>
          <a:noFill/>
          <a:ln w="9525">
            <a:noFill/>
            <a:miter lim="800000"/>
            <a:headEnd/>
            <a:tailEnd/>
          </a:ln>
        </p:spPr>
        <p:txBody>
          <a:bodyPr>
            <a:spAutoFit/>
          </a:bodyPr>
          <a:lstStyle/>
          <a:p>
            <a:pPr algn="ctr">
              <a:spcBef>
                <a:spcPct val="50000"/>
              </a:spcBef>
            </a:pPr>
            <a:r>
              <a:rPr lang="en-US" b="1">
                <a:latin typeface="Century Gothic" pitchFamily="34" charset="0"/>
              </a:rPr>
              <a:t>Twin 2 (Parent)</a:t>
            </a:r>
          </a:p>
        </p:txBody>
      </p:sp>
      <p:cxnSp>
        <p:nvCxnSpPr>
          <p:cNvPr id="19463" name="AutoShape 8"/>
          <p:cNvCxnSpPr>
            <a:cxnSpLocks noChangeShapeType="1"/>
            <a:stCxn id="19461" idx="0"/>
            <a:endCxn id="19462" idx="0"/>
          </p:cNvCxnSpPr>
          <p:nvPr/>
        </p:nvCxnSpPr>
        <p:spPr bwMode="auto">
          <a:xfrm rot="5400000" flipV="1">
            <a:off x="4456906" y="1029494"/>
            <a:ext cx="1588" cy="2514600"/>
          </a:xfrm>
          <a:prstGeom prst="curvedConnector3">
            <a:avLst>
              <a:gd name="adj1" fmla="val -31600009"/>
            </a:avLst>
          </a:prstGeom>
          <a:noFill/>
          <a:ln w="38100">
            <a:solidFill>
              <a:schemeClr val="tx2"/>
            </a:solidFill>
            <a:round/>
            <a:headEnd type="triangle" w="med" len="med"/>
            <a:tailEnd type="triangle" w="med" len="med"/>
          </a:ln>
        </p:spPr>
      </p:cxnSp>
      <p:sp>
        <p:nvSpPr>
          <p:cNvPr id="19464" name="Text Box 9"/>
          <p:cNvSpPr txBox="1">
            <a:spLocks noChangeArrowheads="1"/>
          </p:cNvSpPr>
          <p:nvPr/>
        </p:nvSpPr>
        <p:spPr bwMode="auto">
          <a:xfrm>
            <a:off x="3733800" y="1371600"/>
            <a:ext cx="1447800" cy="336550"/>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1.0 MZ; .5 DZ</a:t>
            </a:r>
          </a:p>
        </p:txBody>
      </p:sp>
      <p:sp>
        <p:nvSpPr>
          <p:cNvPr id="19465" name="Rectangle 11"/>
          <p:cNvSpPr>
            <a:spLocks noChangeArrowheads="1"/>
          </p:cNvSpPr>
          <p:nvPr/>
        </p:nvSpPr>
        <p:spPr bwMode="auto">
          <a:xfrm>
            <a:off x="2400300" y="4800600"/>
            <a:ext cx="1600200" cy="685800"/>
          </a:xfrm>
          <a:prstGeom prst="rect">
            <a:avLst/>
          </a:prstGeom>
          <a:solidFill>
            <a:srgbClr val="66CCFF"/>
          </a:solidFill>
          <a:ln w="9525">
            <a:solidFill>
              <a:schemeClr val="tx1"/>
            </a:solidFill>
            <a:miter lim="800000"/>
            <a:headEnd/>
            <a:tailEnd/>
          </a:ln>
        </p:spPr>
        <p:txBody>
          <a:bodyPr wrap="none" anchor="ctr"/>
          <a:lstStyle/>
          <a:p>
            <a:endParaRPr lang="en-US"/>
          </a:p>
        </p:txBody>
      </p:sp>
      <p:sp>
        <p:nvSpPr>
          <p:cNvPr id="19466" name="Rectangle 12"/>
          <p:cNvSpPr>
            <a:spLocks noChangeArrowheads="1"/>
          </p:cNvSpPr>
          <p:nvPr/>
        </p:nvSpPr>
        <p:spPr bwMode="auto">
          <a:xfrm>
            <a:off x="4914900" y="4800600"/>
            <a:ext cx="1600200" cy="685800"/>
          </a:xfrm>
          <a:prstGeom prst="rect">
            <a:avLst/>
          </a:prstGeom>
          <a:solidFill>
            <a:srgbClr val="66CCFF"/>
          </a:solidFill>
          <a:ln w="9525">
            <a:solidFill>
              <a:schemeClr val="tx1"/>
            </a:solidFill>
            <a:miter lim="800000"/>
            <a:headEnd/>
            <a:tailEnd/>
          </a:ln>
        </p:spPr>
        <p:txBody>
          <a:bodyPr wrap="none" anchor="ctr"/>
          <a:lstStyle/>
          <a:p>
            <a:endParaRPr lang="en-US"/>
          </a:p>
        </p:txBody>
      </p:sp>
      <p:sp>
        <p:nvSpPr>
          <p:cNvPr id="19467" name="Text Box 13"/>
          <p:cNvSpPr txBox="1">
            <a:spLocks noChangeArrowheads="1"/>
          </p:cNvSpPr>
          <p:nvPr/>
        </p:nvSpPr>
        <p:spPr bwMode="auto">
          <a:xfrm>
            <a:off x="2400300" y="4959350"/>
            <a:ext cx="1600200" cy="366713"/>
          </a:xfrm>
          <a:prstGeom prst="rect">
            <a:avLst/>
          </a:prstGeom>
          <a:solidFill>
            <a:srgbClr val="66CCFF"/>
          </a:solidFill>
          <a:ln w="9525">
            <a:noFill/>
            <a:miter lim="800000"/>
            <a:headEnd/>
            <a:tailEnd/>
          </a:ln>
        </p:spPr>
        <p:txBody>
          <a:bodyPr>
            <a:spAutoFit/>
          </a:bodyPr>
          <a:lstStyle/>
          <a:p>
            <a:pPr algn="ctr">
              <a:spcBef>
                <a:spcPct val="50000"/>
              </a:spcBef>
            </a:pPr>
            <a:r>
              <a:rPr lang="en-US" b="1">
                <a:solidFill>
                  <a:srgbClr val="000000"/>
                </a:solidFill>
                <a:latin typeface="Century Gothic" pitchFamily="34" charset="0"/>
              </a:rPr>
              <a:t>Child 1</a:t>
            </a:r>
          </a:p>
        </p:txBody>
      </p:sp>
      <p:sp>
        <p:nvSpPr>
          <p:cNvPr id="19468" name="Text Box 14"/>
          <p:cNvSpPr txBox="1">
            <a:spLocks noChangeArrowheads="1"/>
          </p:cNvSpPr>
          <p:nvPr/>
        </p:nvSpPr>
        <p:spPr bwMode="auto">
          <a:xfrm>
            <a:off x="4914900" y="4959350"/>
            <a:ext cx="1600200" cy="366713"/>
          </a:xfrm>
          <a:prstGeom prst="rect">
            <a:avLst/>
          </a:prstGeom>
          <a:solidFill>
            <a:srgbClr val="66CCFF"/>
          </a:solidFill>
          <a:ln w="9525">
            <a:noFill/>
            <a:miter lim="800000"/>
            <a:headEnd/>
            <a:tailEnd/>
          </a:ln>
        </p:spPr>
        <p:txBody>
          <a:bodyPr>
            <a:spAutoFit/>
          </a:bodyPr>
          <a:lstStyle/>
          <a:p>
            <a:pPr algn="ctr">
              <a:spcBef>
                <a:spcPct val="50000"/>
              </a:spcBef>
            </a:pPr>
            <a:r>
              <a:rPr lang="en-US" b="1">
                <a:solidFill>
                  <a:srgbClr val="000000"/>
                </a:solidFill>
                <a:latin typeface="Century Gothic" pitchFamily="34" charset="0"/>
              </a:rPr>
              <a:t>Child 2</a:t>
            </a:r>
          </a:p>
        </p:txBody>
      </p:sp>
      <p:cxnSp>
        <p:nvCxnSpPr>
          <p:cNvPr id="19469" name="AutoShape 15"/>
          <p:cNvCxnSpPr>
            <a:cxnSpLocks noChangeShapeType="1"/>
            <a:stCxn id="19465" idx="2"/>
            <a:endCxn id="19466" idx="2"/>
          </p:cNvCxnSpPr>
          <p:nvPr/>
        </p:nvCxnSpPr>
        <p:spPr bwMode="auto">
          <a:xfrm rot="16200000" flipH="1">
            <a:off x="4456906" y="4229894"/>
            <a:ext cx="1588" cy="2514600"/>
          </a:xfrm>
          <a:prstGeom prst="curvedConnector3">
            <a:avLst>
              <a:gd name="adj1" fmla="val 26100009"/>
            </a:avLst>
          </a:prstGeom>
          <a:noFill/>
          <a:ln w="38100">
            <a:solidFill>
              <a:srgbClr val="66CCFF"/>
            </a:solidFill>
            <a:round/>
            <a:headEnd type="triangle" w="med" len="med"/>
            <a:tailEnd type="triangle" w="med" len="med"/>
          </a:ln>
        </p:spPr>
      </p:cxnSp>
      <p:sp>
        <p:nvSpPr>
          <p:cNvPr id="19470" name="Text Box 16"/>
          <p:cNvSpPr txBox="1">
            <a:spLocks noChangeArrowheads="1"/>
          </p:cNvSpPr>
          <p:nvPr/>
        </p:nvSpPr>
        <p:spPr bwMode="auto">
          <a:xfrm>
            <a:off x="3657600" y="5943600"/>
            <a:ext cx="1752600" cy="581025"/>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.25 MZ parents; .125 DZ parents</a:t>
            </a:r>
          </a:p>
        </p:txBody>
      </p:sp>
      <p:sp>
        <p:nvSpPr>
          <p:cNvPr id="19471" name="Line 18"/>
          <p:cNvSpPr>
            <a:spLocks noChangeShapeType="1"/>
          </p:cNvSpPr>
          <p:nvPr/>
        </p:nvSpPr>
        <p:spPr bwMode="auto">
          <a:xfrm>
            <a:off x="3238500" y="2971800"/>
            <a:ext cx="0" cy="1828800"/>
          </a:xfrm>
          <a:prstGeom prst="line">
            <a:avLst/>
          </a:prstGeom>
          <a:noFill/>
          <a:ln w="38100">
            <a:solidFill>
              <a:schemeClr val="tx2"/>
            </a:solidFill>
            <a:round/>
            <a:headEnd/>
            <a:tailEnd type="triangle" w="med" len="med"/>
          </a:ln>
        </p:spPr>
        <p:txBody>
          <a:bodyPr wrap="none"/>
          <a:lstStyle/>
          <a:p>
            <a:endParaRPr lang="en-US"/>
          </a:p>
        </p:txBody>
      </p:sp>
      <p:sp>
        <p:nvSpPr>
          <p:cNvPr id="19472" name="Line 19"/>
          <p:cNvSpPr>
            <a:spLocks noChangeShapeType="1"/>
          </p:cNvSpPr>
          <p:nvPr/>
        </p:nvSpPr>
        <p:spPr bwMode="auto">
          <a:xfrm>
            <a:off x="5676900" y="2971800"/>
            <a:ext cx="0" cy="1828800"/>
          </a:xfrm>
          <a:prstGeom prst="line">
            <a:avLst/>
          </a:prstGeom>
          <a:noFill/>
          <a:ln w="38100">
            <a:solidFill>
              <a:schemeClr val="tx2"/>
            </a:solidFill>
            <a:round/>
            <a:headEnd/>
            <a:tailEnd type="triangle" w="med" len="med"/>
          </a:ln>
        </p:spPr>
        <p:txBody>
          <a:bodyPr wrap="none"/>
          <a:lstStyle/>
          <a:p>
            <a:endParaRPr lang="en-US"/>
          </a:p>
        </p:txBody>
      </p:sp>
      <p:sp>
        <p:nvSpPr>
          <p:cNvPr id="19473" name="Text Box 20"/>
          <p:cNvSpPr txBox="1">
            <a:spLocks noChangeArrowheads="1"/>
          </p:cNvSpPr>
          <p:nvPr/>
        </p:nvSpPr>
        <p:spPr bwMode="auto">
          <a:xfrm>
            <a:off x="2895600" y="3581400"/>
            <a:ext cx="381000" cy="336550"/>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sp>
        <p:nvSpPr>
          <p:cNvPr id="19474" name="Text Box 21"/>
          <p:cNvSpPr txBox="1">
            <a:spLocks noChangeArrowheads="1"/>
          </p:cNvSpPr>
          <p:nvPr/>
        </p:nvSpPr>
        <p:spPr bwMode="auto">
          <a:xfrm>
            <a:off x="5638800" y="3581400"/>
            <a:ext cx="381000" cy="336550"/>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grpSp>
        <p:nvGrpSpPr>
          <p:cNvPr id="19475" name="Group 22"/>
          <p:cNvGrpSpPr>
            <a:grpSpLocks/>
          </p:cNvGrpSpPr>
          <p:nvPr/>
        </p:nvGrpSpPr>
        <p:grpSpPr bwMode="auto">
          <a:xfrm>
            <a:off x="419100" y="2286000"/>
            <a:ext cx="8229600" cy="2514600"/>
            <a:chOff x="264" y="1440"/>
            <a:chExt cx="5184" cy="1584"/>
          </a:xfrm>
        </p:grpSpPr>
        <p:sp>
          <p:nvSpPr>
            <p:cNvPr id="19481" name="Line 23"/>
            <p:cNvSpPr>
              <a:spLocks noChangeShapeType="1"/>
            </p:cNvSpPr>
            <p:nvPr/>
          </p:nvSpPr>
          <p:spPr bwMode="auto">
            <a:xfrm>
              <a:off x="648" y="1872"/>
              <a:ext cx="1056" cy="1152"/>
            </a:xfrm>
            <a:prstGeom prst="line">
              <a:avLst/>
            </a:prstGeom>
            <a:noFill/>
            <a:ln w="38100">
              <a:solidFill>
                <a:srgbClr val="6C5680"/>
              </a:solidFill>
              <a:round/>
              <a:headEnd/>
              <a:tailEnd type="triangle" w="med" len="med"/>
            </a:ln>
          </p:spPr>
          <p:txBody>
            <a:bodyPr wrap="none"/>
            <a:lstStyle/>
            <a:p>
              <a:endParaRPr lang="en-US"/>
            </a:p>
          </p:txBody>
        </p:sp>
        <p:grpSp>
          <p:nvGrpSpPr>
            <p:cNvPr id="19482" name="Group 24"/>
            <p:cNvGrpSpPr>
              <a:grpSpLocks/>
            </p:cNvGrpSpPr>
            <p:nvPr/>
          </p:nvGrpSpPr>
          <p:grpSpPr bwMode="auto">
            <a:xfrm>
              <a:off x="264" y="1440"/>
              <a:ext cx="1008" cy="432"/>
              <a:chOff x="264" y="1440"/>
              <a:chExt cx="1008" cy="432"/>
            </a:xfrm>
          </p:grpSpPr>
          <p:sp>
            <p:nvSpPr>
              <p:cNvPr id="19489" name="Rectangle 25"/>
              <p:cNvSpPr>
                <a:spLocks noChangeArrowheads="1"/>
              </p:cNvSpPr>
              <p:nvPr/>
            </p:nvSpPr>
            <p:spPr bwMode="auto">
              <a:xfrm>
                <a:off x="264" y="1440"/>
                <a:ext cx="1008" cy="432"/>
              </a:xfrm>
              <a:prstGeom prst="rect">
                <a:avLst/>
              </a:prstGeom>
              <a:solidFill>
                <a:srgbClr val="6C5680"/>
              </a:solidFill>
              <a:ln w="9525">
                <a:solidFill>
                  <a:schemeClr val="tx1"/>
                </a:solidFill>
                <a:miter lim="800000"/>
                <a:headEnd/>
                <a:tailEnd/>
              </a:ln>
            </p:spPr>
            <p:txBody>
              <a:bodyPr wrap="none" anchor="ctr"/>
              <a:lstStyle/>
              <a:p>
                <a:endParaRPr lang="en-US"/>
              </a:p>
            </p:txBody>
          </p:sp>
          <p:sp>
            <p:nvSpPr>
              <p:cNvPr id="19490" name="Text Box 26"/>
              <p:cNvSpPr txBox="1">
                <a:spLocks noChangeArrowheads="1"/>
              </p:cNvSpPr>
              <p:nvPr/>
            </p:nvSpPr>
            <p:spPr bwMode="auto">
              <a:xfrm>
                <a:off x="264" y="1440"/>
                <a:ext cx="1008" cy="404"/>
              </a:xfrm>
              <a:prstGeom prst="rect">
                <a:avLst/>
              </a:prstGeom>
              <a:solidFill>
                <a:srgbClr val="6C5680"/>
              </a:solidFill>
              <a:ln w="9525">
                <a:noFill/>
                <a:miter lim="800000"/>
                <a:headEnd/>
                <a:tailEnd/>
              </a:ln>
            </p:spPr>
            <p:txBody>
              <a:bodyPr>
                <a:spAutoFit/>
              </a:bodyPr>
              <a:lstStyle/>
              <a:p>
                <a:pPr algn="ctr">
                  <a:spcBef>
                    <a:spcPct val="50000"/>
                  </a:spcBef>
                </a:pPr>
                <a:r>
                  <a:rPr lang="en-US" b="1">
                    <a:solidFill>
                      <a:srgbClr val="FFFF66"/>
                    </a:solidFill>
                    <a:latin typeface="Century Gothic" pitchFamily="34" charset="0"/>
                  </a:rPr>
                  <a:t>Spouse 1 (Parent)</a:t>
                </a:r>
              </a:p>
            </p:txBody>
          </p:sp>
        </p:grpSp>
        <p:sp>
          <p:nvSpPr>
            <p:cNvPr id="19483" name="Text Box 27"/>
            <p:cNvSpPr txBox="1">
              <a:spLocks noChangeArrowheads="1"/>
            </p:cNvSpPr>
            <p:nvPr/>
          </p:nvSpPr>
          <p:spPr bwMode="auto">
            <a:xfrm>
              <a:off x="816" y="2304"/>
              <a:ext cx="240" cy="212"/>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grpSp>
          <p:nvGrpSpPr>
            <p:cNvPr id="19484" name="Group 28"/>
            <p:cNvGrpSpPr>
              <a:grpSpLocks/>
            </p:cNvGrpSpPr>
            <p:nvPr/>
          </p:nvGrpSpPr>
          <p:grpSpPr bwMode="auto">
            <a:xfrm>
              <a:off x="4440" y="1440"/>
              <a:ext cx="1008" cy="432"/>
              <a:chOff x="4440" y="1440"/>
              <a:chExt cx="1008" cy="432"/>
            </a:xfrm>
          </p:grpSpPr>
          <p:sp>
            <p:nvSpPr>
              <p:cNvPr id="19487" name="Rectangle 29"/>
              <p:cNvSpPr>
                <a:spLocks noChangeArrowheads="1"/>
              </p:cNvSpPr>
              <p:nvPr/>
            </p:nvSpPr>
            <p:spPr bwMode="auto">
              <a:xfrm>
                <a:off x="4440" y="1440"/>
                <a:ext cx="1008" cy="432"/>
              </a:xfrm>
              <a:prstGeom prst="rect">
                <a:avLst/>
              </a:prstGeom>
              <a:solidFill>
                <a:srgbClr val="6C5680"/>
              </a:solidFill>
              <a:ln w="9525">
                <a:solidFill>
                  <a:schemeClr val="tx1"/>
                </a:solidFill>
                <a:miter lim="800000"/>
                <a:headEnd/>
                <a:tailEnd/>
              </a:ln>
            </p:spPr>
            <p:txBody>
              <a:bodyPr wrap="none" anchor="ctr"/>
              <a:lstStyle/>
              <a:p>
                <a:endParaRPr lang="en-US"/>
              </a:p>
            </p:txBody>
          </p:sp>
          <p:sp>
            <p:nvSpPr>
              <p:cNvPr id="19488" name="Text Box 30"/>
              <p:cNvSpPr txBox="1">
                <a:spLocks noChangeArrowheads="1"/>
              </p:cNvSpPr>
              <p:nvPr/>
            </p:nvSpPr>
            <p:spPr bwMode="auto">
              <a:xfrm>
                <a:off x="4440" y="1440"/>
                <a:ext cx="1008" cy="404"/>
              </a:xfrm>
              <a:prstGeom prst="rect">
                <a:avLst/>
              </a:prstGeom>
              <a:solidFill>
                <a:srgbClr val="6C5680"/>
              </a:solidFill>
              <a:ln w="9525">
                <a:noFill/>
                <a:miter lim="800000"/>
                <a:headEnd/>
                <a:tailEnd/>
              </a:ln>
            </p:spPr>
            <p:txBody>
              <a:bodyPr>
                <a:spAutoFit/>
              </a:bodyPr>
              <a:lstStyle/>
              <a:p>
                <a:pPr algn="ctr">
                  <a:spcBef>
                    <a:spcPct val="50000"/>
                  </a:spcBef>
                </a:pPr>
                <a:r>
                  <a:rPr lang="en-US" b="1">
                    <a:solidFill>
                      <a:srgbClr val="FFFF66"/>
                    </a:solidFill>
                    <a:latin typeface="Century Gothic" pitchFamily="34" charset="0"/>
                  </a:rPr>
                  <a:t>Spouse 2 (Parent)</a:t>
                </a:r>
              </a:p>
            </p:txBody>
          </p:sp>
        </p:grpSp>
        <p:sp>
          <p:nvSpPr>
            <p:cNvPr id="19485" name="Line 31"/>
            <p:cNvSpPr>
              <a:spLocks noChangeShapeType="1"/>
            </p:cNvSpPr>
            <p:nvPr/>
          </p:nvSpPr>
          <p:spPr bwMode="auto">
            <a:xfrm flipH="1">
              <a:off x="3864" y="1872"/>
              <a:ext cx="1152" cy="1152"/>
            </a:xfrm>
            <a:prstGeom prst="line">
              <a:avLst/>
            </a:prstGeom>
            <a:noFill/>
            <a:ln w="38100">
              <a:solidFill>
                <a:srgbClr val="6C5680"/>
              </a:solidFill>
              <a:round/>
              <a:headEnd/>
              <a:tailEnd type="triangle" w="med" len="med"/>
            </a:ln>
          </p:spPr>
          <p:txBody>
            <a:bodyPr wrap="none"/>
            <a:lstStyle/>
            <a:p>
              <a:endParaRPr lang="en-US"/>
            </a:p>
          </p:txBody>
        </p:sp>
        <p:sp>
          <p:nvSpPr>
            <p:cNvPr id="19486" name="Text Box 32"/>
            <p:cNvSpPr txBox="1">
              <a:spLocks noChangeArrowheads="1"/>
            </p:cNvSpPr>
            <p:nvPr/>
          </p:nvSpPr>
          <p:spPr bwMode="auto">
            <a:xfrm>
              <a:off x="4464" y="2304"/>
              <a:ext cx="240" cy="212"/>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a:t>
              </a:r>
            </a:p>
          </p:txBody>
        </p:sp>
      </p:grpSp>
      <p:sp>
        <p:nvSpPr>
          <p:cNvPr id="19476" name="Line 34"/>
          <p:cNvSpPr>
            <a:spLocks noChangeShapeType="1"/>
          </p:cNvSpPr>
          <p:nvPr/>
        </p:nvSpPr>
        <p:spPr bwMode="auto">
          <a:xfrm flipH="1">
            <a:off x="3390900" y="2971800"/>
            <a:ext cx="2133600" cy="1828800"/>
          </a:xfrm>
          <a:prstGeom prst="line">
            <a:avLst/>
          </a:prstGeom>
          <a:noFill/>
          <a:ln w="38100">
            <a:solidFill>
              <a:schemeClr val="tx2"/>
            </a:solidFill>
            <a:prstDash val="sysDot"/>
            <a:round/>
            <a:headEnd/>
            <a:tailEnd type="triangle" w="med" len="med"/>
          </a:ln>
        </p:spPr>
        <p:txBody>
          <a:bodyPr wrap="none"/>
          <a:lstStyle/>
          <a:p>
            <a:endParaRPr lang="en-US"/>
          </a:p>
        </p:txBody>
      </p:sp>
      <p:sp>
        <p:nvSpPr>
          <p:cNvPr id="19477" name="Line 35"/>
          <p:cNvSpPr>
            <a:spLocks noChangeShapeType="1"/>
          </p:cNvSpPr>
          <p:nvPr/>
        </p:nvSpPr>
        <p:spPr bwMode="auto">
          <a:xfrm>
            <a:off x="3390900" y="2971800"/>
            <a:ext cx="2057400" cy="1828800"/>
          </a:xfrm>
          <a:prstGeom prst="line">
            <a:avLst/>
          </a:prstGeom>
          <a:noFill/>
          <a:ln w="38100">
            <a:solidFill>
              <a:schemeClr val="tx2"/>
            </a:solidFill>
            <a:prstDash val="sysDot"/>
            <a:round/>
            <a:headEnd/>
            <a:tailEnd type="triangle" w="med" len="med"/>
          </a:ln>
        </p:spPr>
        <p:txBody>
          <a:bodyPr wrap="none"/>
          <a:lstStyle/>
          <a:p>
            <a:endParaRPr lang="en-US"/>
          </a:p>
        </p:txBody>
      </p:sp>
      <p:sp>
        <p:nvSpPr>
          <p:cNvPr id="19478" name="Text Box 36"/>
          <p:cNvSpPr txBox="1">
            <a:spLocks noChangeArrowheads="1"/>
          </p:cNvSpPr>
          <p:nvPr/>
        </p:nvSpPr>
        <p:spPr bwMode="auto">
          <a:xfrm>
            <a:off x="3733800" y="3124200"/>
            <a:ext cx="1600200" cy="581025"/>
          </a:xfrm>
          <a:prstGeom prst="rect">
            <a:avLst/>
          </a:prstGeom>
          <a:noFill/>
          <a:ln w="9525">
            <a:noFill/>
            <a:miter lim="800000"/>
            <a:headEnd/>
            <a:tailEnd/>
          </a:ln>
        </p:spPr>
        <p:txBody>
          <a:bodyPr>
            <a:spAutoFit/>
          </a:bodyPr>
          <a:lstStyle/>
          <a:p>
            <a:pPr>
              <a:spcBef>
                <a:spcPct val="50000"/>
              </a:spcBef>
            </a:pPr>
            <a:r>
              <a:rPr lang="en-US" sz="1600" b="1">
                <a:latin typeface="Century Gothic" pitchFamily="34" charset="0"/>
              </a:rPr>
              <a:t>.5 MZ parents; .25 DZ parents</a:t>
            </a:r>
          </a:p>
        </p:txBody>
      </p:sp>
      <p:sp>
        <p:nvSpPr>
          <p:cNvPr id="184357" name="Oval 37"/>
          <p:cNvSpPr>
            <a:spLocks noChangeArrowheads="1"/>
          </p:cNvSpPr>
          <p:nvPr/>
        </p:nvSpPr>
        <p:spPr bwMode="auto">
          <a:xfrm>
            <a:off x="1828800" y="1219200"/>
            <a:ext cx="5257800" cy="5410200"/>
          </a:xfrm>
          <a:prstGeom prst="ellipse">
            <a:avLst/>
          </a:prstGeom>
          <a:noFill/>
          <a:ln w="38100">
            <a:solidFill>
              <a:srgbClr val="CC0099"/>
            </a:solidFill>
            <a:round/>
            <a:headEnd/>
            <a:tailEnd/>
          </a:ln>
        </p:spPr>
        <p:txBody>
          <a:bodyPr wrap="none" anchor="ctr"/>
          <a:lstStyle/>
          <a:p>
            <a:endParaRPr lang="en-US"/>
          </a:p>
        </p:txBody>
      </p:sp>
      <p:sp>
        <p:nvSpPr>
          <p:cNvPr id="184358" name="Oval 38"/>
          <p:cNvSpPr>
            <a:spLocks noChangeArrowheads="1"/>
          </p:cNvSpPr>
          <p:nvPr/>
        </p:nvSpPr>
        <p:spPr bwMode="auto">
          <a:xfrm>
            <a:off x="2133600" y="1219200"/>
            <a:ext cx="4724400" cy="2514600"/>
          </a:xfrm>
          <a:prstGeom prst="ellipse">
            <a:avLst/>
          </a:prstGeom>
          <a:noFill/>
          <a:ln w="38100">
            <a:solidFill>
              <a:srgbClr val="CC0099"/>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8"/>
                                        </p:tgtEl>
                                        <p:attrNameLst>
                                          <p:attrName>style.visibility</p:attrName>
                                        </p:attrNameLst>
                                      </p:cBhvr>
                                      <p:to>
                                        <p:strVal val="visible"/>
                                      </p:to>
                                    </p:set>
                                    <p:anim calcmode="lin" valueType="num">
                                      <p:cBhvr additive="base">
                                        <p:cTn id="7" dur="500" fill="hold"/>
                                        <p:tgtEl>
                                          <p:spTgt spid="184358"/>
                                        </p:tgtEl>
                                        <p:attrNameLst>
                                          <p:attrName>ppt_x</p:attrName>
                                        </p:attrNameLst>
                                      </p:cBhvr>
                                      <p:tavLst>
                                        <p:tav tm="0">
                                          <p:val>
                                            <p:strVal val="0-#ppt_w/2"/>
                                          </p:val>
                                        </p:tav>
                                        <p:tav tm="100000">
                                          <p:val>
                                            <p:strVal val="#ppt_x"/>
                                          </p:val>
                                        </p:tav>
                                      </p:tavLst>
                                    </p:anim>
                                    <p:anim calcmode="lin" valueType="num">
                                      <p:cBhvr additive="base">
                                        <p:cTn id="8" dur="500" fill="hold"/>
                                        <p:tgtEl>
                                          <p:spTgt spid="18435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84358"/>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7"/>
                                        </p:tgtEl>
                                        <p:attrNameLst>
                                          <p:attrName>style.visibility</p:attrName>
                                        </p:attrNameLst>
                                      </p:cBhvr>
                                      <p:to>
                                        <p:strVal val="visible"/>
                                      </p:to>
                                    </p:set>
                                    <p:anim calcmode="lin" valueType="num">
                                      <p:cBhvr additive="base">
                                        <p:cTn id="13" dur="500" fill="hold"/>
                                        <p:tgtEl>
                                          <p:spTgt spid="184357"/>
                                        </p:tgtEl>
                                        <p:attrNameLst>
                                          <p:attrName>ppt_x</p:attrName>
                                        </p:attrNameLst>
                                      </p:cBhvr>
                                      <p:tavLst>
                                        <p:tav tm="0">
                                          <p:val>
                                            <p:strVal val="0-#ppt_w/2"/>
                                          </p:val>
                                        </p:tav>
                                        <p:tav tm="100000">
                                          <p:val>
                                            <p:strVal val="#ppt_x"/>
                                          </p:val>
                                        </p:tav>
                                      </p:tavLst>
                                    </p:anim>
                                    <p:anim calcmode="lin" valueType="num">
                                      <p:cBhvr additive="base">
                                        <p:cTn id="14" dur="500" fill="hold"/>
                                        <p:tgtEl>
                                          <p:spTgt spid="1843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7" grpId="0" animBg="1"/>
      <p:bldP spid="18435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991600" cy="6705600"/>
          </a:xfrm>
          <a:prstGeom prst="rect">
            <a:avLst/>
          </a:prstGeom>
          <a:solidFill>
            <a:srgbClr val="D9DCEB"/>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62000" y="152400"/>
            <a:ext cx="3048000" cy="369332"/>
          </a:xfrm>
          <a:prstGeom prst="rect">
            <a:avLst/>
          </a:prstGeom>
          <a:solidFill>
            <a:schemeClr val="bg1">
              <a:lumMod val="85000"/>
            </a:schemeClr>
          </a:solidFill>
        </p:spPr>
        <p:txBody>
          <a:bodyPr wrap="square" rtlCol="0">
            <a:spAutoFit/>
          </a:bodyPr>
          <a:lstStyle/>
          <a:p>
            <a:pPr algn="ctr"/>
            <a:r>
              <a:rPr lang="en-US" dirty="0" smtClean="0"/>
              <a:t>Twin Parents sample</a:t>
            </a:r>
            <a:endParaRPr lang="en-US" dirty="0"/>
          </a:p>
        </p:txBody>
      </p:sp>
      <p:sp>
        <p:nvSpPr>
          <p:cNvPr id="4" name="TextBox 3"/>
          <p:cNvSpPr txBox="1"/>
          <p:nvPr/>
        </p:nvSpPr>
        <p:spPr>
          <a:xfrm>
            <a:off x="5029200" y="152400"/>
            <a:ext cx="3048000" cy="369332"/>
          </a:xfrm>
          <a:prstGeom prst="rect">
            <a:avLst/>
          </a:prstGeom>
          <a:solidFill>
            <a:schemeClr val="bg1">
              <a:lumMod val="85000"/>
            </a:schemeClr>
          </a:solidFill>
        </p:spPr>
        <p:txBody>
          <a:bodyPr wrap="square" rtlCol="0">
            <a:spAutoFit/>
          </a:bodyPr>
          <a:lstStyle/>
          <a:p>
            <a:pPr algn="ctr"/>
            <a:r>
              <a:rPr lang="en-US" dirty="0" smtClean="0"/>
              <a:t>Twin Children sample</a:t>
            </a:r>
            <a:endParaRPr lang="en-US" dirty="0"/>
          </a:p>
        </p:txBody>
      </p:sp>
    </p:spTree>
    <p:extLst>
      <p:ext uri="{BB962C8B-B14F-4D97-AF65-F5344CB8AC3E}">
        <p14:creationId xmlns:p14="http://schemas.microsoft.com/office/powerpoint/2010/main" val="8628169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2" name="Rectangle 6"/>
          <p:cNvSpPr>
            <a:spLocks noGrp="1" noChangeArrowheads="1"/>
          </p:cNvSpPr>
          <p:nvPr>
            <p:ph sz="quarter" idx="1"/>
          </p:nvPr>
        </p:nvSpPr>
        <p:spPr>
          <a:xfrm>
            <a:off x="152400" y="762000"/>
            <a:ext cx="5105400" cy="1828800"/>
          </a:xfrm>
          <a:solidFill>
            <a:schemeClr val="bg1"/>
          </a:solidFill>
        </p:spPr>
        <p:txBody>
          <a:bodyPr>
            <a:normAutofit/>
          </a:bodyPr>
          <a:lstStyle/>
          <a:p>
            <a:pPr eaLnBrk="1" hangingPunct="1">
              <a:lnSpc>
                <a:spcPct val="80000"/>
              </a:lnSpc>
              <a:buFontTx/>
              <a:buNone/>
            </a:pPr>
            <a:r>
              <a:rPr lang="en-US" sz="1600" u="sng" dirty="0" err="1" smtClean="0">
                <a:solidFill>
                  <a:schemeClr val="tx2"/>
                </a:solidFill>
                <a:latin typeface="Arial"/>
                <a:cs typeface="Arial"/>
              </a:rPr>
              <a:t>Narusyte</a:t>
            </a:r>
            <a:r>
              <a:rPr lang="en-US" sz="1600" u="sng" dirty="0" smtClean="0">
                <a:solidFill>
                  <a:schemeClr val="tx2"/>
                </a:solidFill>
                <a:latin typeface="Arial"/>
                <a:cs typeface="Arial"/>
              </a:rPr>
              <a:t> </a:t>
            </a:r>
            <a:r>
              <a:rPr lang="en-US" sz="1600" u="sng" dirty="0" smtClean="0">
                <a:solidFill>
                  <a:schemeClr val="tx2"/>
                </a:solidFill>
                <a:latin typeface="Arial"/>
                <a:cs typeface="Arial"/>
              </a:rPr>
              <a:t>et al </a:t>
            </a:r>
            <a:r>
              <a:rPr lang="en-US" sz="1600" u="sng" dirty="0" smtClean="0">
                <a:solidFill>
                  <a:schemeClr val="tx2"/>
                </a:solidFill>
                <a:latin typeface="Arial"/>
                <a:cs typeface="Arial"/>
              </a:rPr>
              <a:t>2008</a:t>
            </a:r>
            <a:r>
              <a:rPr lang="en-US" sz="2400" u="sng" dirty="0" smtClean="0">
                <a:solidFill>
                  <a:schemeClr val="tx2"/>
                </a:solidFill>
                <a:latin typeface="Arial"/>
                <a:cs typeface="Arial"/>
              </a:rPr>
              <a:t>:</a:t>
            </a:r>
            <a:r>
              <a:rPr lang="en-US" sz="2400" dirty="0" smtClean="0">
                <a:solidFill>
                  <a:schemeClr val="tx2"/>
                </a:solidFill>
                <a:latin typeface="Arial"/>
                <a:cs typeface="Arial"/>
              </a:rPr>
              <a:t> </a:t>
            </a:r>
            <a:endParaRPr lang="en-US" sz="2400" dirty="0" smtClean="0">
              <a:latin typeface="Arial"/>
              <a:cs typeface="Arial"/>
            </a:endParaRPr>
          </a:p>
          <a:p>
            <a:pPr lvl="1" eaLnBrk="1" hangingPunct="1">
              <a:lnSpc>
                <a:spcPct val="80000"/>
              </a:lnSpc>
            </a:pPr>
            <a:r>
              <a:rPr lang="en-US" sz="1600" dirty="0" smtClean="0">
                <a:latin typeface="Arial"/>
                <a:cs typeface="Arial"/>
              </a:rPr>
              <a:t>Mother reports of maternal </a:t>
            </a:r>
            <a:r>
              <a:rPr lang="en-US" sz="1600" dirty="0" err="1" smtClean="0">
                <a:latin typeface="Arial"/>
                <a:cs typeface="Arial"/>
              </a:rPr>
              <a:t>overinvolvement</a:t>
            </a:r>
            <a:r>
              <a:rPr lang="en-US" sz="1600" dirty="0" smtClean="0">
                <a:latin typeface="Arial"/>
                <a:cs typeface="Arial"/>
              </a:rPr>
              <a:t> &amp; adolescent internalizing problems</a:t>
            </a:r>
          </a:p>
          <a:p>
            <a:pPr lvl="1" eaLnBrk="1" hangingPunct="1">
              <a:lnSpc>
                <a:spcPct val="80000"/>
              </a:lnSpc>
            </a:pPr>
            <a:r>
              <a:rPr lang="en-US" sz="1600" dirty="0" smtClean="0">
                <a:solidFill>
                  <a:srgbClr val="DD8047"/>
                </a:solidFill>
                <a:latin typeface="Arial"/>
                <a:cs typeface="Arial"/>
              </a:rPr>
              <a:t>Significant </a:t>
            </a:r>
            <a:r>
              <a:rPr lang="en-US" sz="1600" dirty="0" smtClean="0">
                <a:solidFill>
                  <a:srgbClr val="DD8047"/>
                </a:solidFill>
                <a:latin typeface="Arial"/>
                <a:cs typeface="Arial"/>
              </a:rPr>
              <a:t>EVOCATIVE </a:t>
            </a:r>
            <a:r>
              <a:rPr lang="en-US" sz="1600" dirty="0" err="1" smtClean="0">
                <a:solidFill>
                  <a:srgbClr val="DD8047"/>
                </a:solidFill>
                <a:latin typeface="Arial"/>
                <a:cs typeface="Arial"/>
              </a:rPr>
              <a:t>rGE</a:t>
            </a:r>
            <a:endParaRPr lang="en-US" sz="1600" dirty="0" smtClean="0">
              <a:solidFill>
                <a:srgbClr val="DD8047"/>
              </a:solidFill>
              <a:latin typeface="Arial"/>
              <a:cs typeface="Arial"/>
            </a:endParaRPr>
          </a:p>
          <a:p>
            <a:pPr lvl="1" eaLnBrk="1" hangingPunct="1">
              <a:lnSpc>
                <a:spcPct val="80000"/>
              </a:lnSpc>
            </a:pPr>
            <a:endParaRPr lang="en-US" sz="2400" dirty="0" smtClean="0"/>
          </a:p>
        </p:txBody>
      </p:sp>
      <p:pic>
        <p:nvPicPr>
          <p:cNvPr id="21506" name="Picture 12"/>
          <p:cNvPicPr>
            <a:picLocks noChangeAspect="1" noChangeArrowheads="1"/>
          </p:cNvPicPr>
          <p:nvPr/>
        </p:nvPicPr>
        <p:blipFill>
          <a:blip r:embed="rId2" cstate="print"/>
          <a:srcRect/>
          <a:stretch>
            <a:fillRect/>
          </a:stretch>
        </p:blipFill>
        <p:spPr bwMode="auto">
          <a:xfrm>
            <a:off x="5029200" y="152400"/>
            <a:ext cx="3716338" cy="6324600"/>
          </a:xfrm>
          <a:prstGeom prst="rect">
            <a:avLst/>
          </a:prstGeom>
          <a:noFill/>
          <a:ln w="9525">
            <a:noFill/>
            <a:miter lim="800000"/>
            <a:headEnd/>
            <a:tailEnd/>
          </a:ln>
        </p:spPr>
      </p:pic>
      <p:sp>
        <p:nvSpPr>
          <p:cNvPr id="21507" name="Rectangle 5"/>
          <p:cNvSpPr>
            <a:spLocks noGrp="1" noChangeArrowheads="1"/>
          </p:cNvSpPr>
          <p:nvPr>
            <p:ph type="title"/>
          </p:nvPr>
        </p:nvSpPr>
        <p:spPr>
          <a:xfrm>
            <a:off x="228600" y="0"/>
            <a:ext cx="4114800" cy="685800"/>
          </a:xfrm>
          <a:noFill/>
        </p:spPr>
        <p:txBody>
          <a:bodyPr>
            <a:normAutofit/>
          </a:bodyPr>
          <a:lstStyle/>
          <a:p>
            <a:pPr eaLnBrk="1" hangingPunct="1"/>
            <a:r>
              <a:rPr lang="en-US" sz="3200" b="1" dirty="0" smtClean="0"/>
              <a:t>Findings from </a:t>
            </a:r>
            <a:r>
              <a:rPr lang="en-US" sz="3200" b="1" dirty="0" err="1" smtClean="0"/>
              <a:t>ECoT</a:t>
            </a:r>
            <a:endParaRPr lang="en-US" sz="3200" b="1" dirty="0" smtClean="0"/>
          </a:p>
        </p:txBody>
      </p:sp>
      <p:sp>
        <p:nvSpPr>
          <p:cNvPr id="188425" name="Rectangle 9"/>
          <p:cNvSpPr>
            <a:spLocks noChangeArrowheads="1"/>
          </p:cNvSpPr>
          <p:nvPr/>
        </p:nvSpPr>
        <p:spPr bwMode="auto">
          <a:xfrm>
            <a:off x="152400" y="1752600"/>
            <a:ext cx="4419600" cy="1981200"/>
          </a:xfrm>
          <a:prstGeom prst="rect">
            <a:avLst/>
          </a:prstGeom>
          <a:noFill/>
          <a:ln w="9525">
            <a:noFill/>
            <a:miter lim="800000"/>
            <a:headEnd/>
            <a:tailEnd/>
          </a:ln>
        </p:spPr>
        <p:txBody>
          <a:bodyPr/>
          <a:lstStyle/>
          <a:p>
            <a:pPr marL="342900" indent="-342900">
              <a:lnSpc>
                <a:spcPct val="90000"/>
              </a:lnSpc>
              <a:spcBef>
                <a:spcPct val="20000"/>
              </a:spcBef>
            </a:pPr>
            <a:r>
              <a:rPr lang="en-US" sz="1600" u="sng" dirty="0" err="1" smtClean="0">
                <a:solidFill>
                  <a:schemeClr val="tx2"/>
                </a:solidFill>
              </a:rPr>
              <a:t>Narusyte</a:t>
            </a:r>
            <a:r>
              <a:rPr lang="en-US" sz="1600" u="sng" dirty="0" smtClean="0">
                <a:solidFill>
                  <a:schemeClr val="tx2"/>
                </a:solidFill>
              </a:rPr>
              <a:t> </a:t>
            </a:r>
            <a:r>
              <a:rPr lang="en-US" sz="1600" u="sng" dirty="0" smtClean="0">
                <a:solidFill>
                  <a:schemeClr val="tx2"/>
                </a:solidFill>
              </a:rPr>
              <a:t>et al </a:t>
            </a:r>
            <a:r>
              <a:rPr lang="en-US" sz="1600" u="sng" dirty="0" smtClean="0">
                <a:solidFill>
                  <a:schemeClr val="tx2"/>
                </a:solidFill>
              </a:rPr>
              <a:t>2011</a:t>
            </a:r>
            <a:r>
              <a:rPr lang="en-US" sz="2400" u="sng" dirty="0" smtClean="0">
                <a:solidFill>
                  <a:schemeClr val="tx2"/>
                </a:solidFill>
              </a:rPr>
              <a:t>:</a:t>
            </a:r>
            <a:r>
              <a:rPr lang="en-US" sz="2400" dirty="0" smtClean="0">
                <a:solidFill>
                  <a:schemeClr val="tx2"/>
                </a:solidFill>
              </a:rPr>
              <a:t> </a:t>
            </a:r>
            <a:endParaRPr lang="en-US" sz="2400" dirty="0"/>
          </a:p>
          <a:p>
            <a:pPr marL="742950" lvl="1" indent="-285750">
              <a:lnSpc>
                <a:spcPct val="90000"/>
              </a:lnSpc>
              <a:spcBef>
                <a:spcPct val="20000"/>
              </a:spcBef>
              <a:buFontTx/>
              <a:buChar char="–"/>
            </a:pPr>
            <a:r>
              <a:rPr lang="en-US" sz="1600" dirty="0" smtClean="0"/>
              <a:t>Parental </a:t>
            </a:r>
            <a:r>
              <a:rPr lang="en-US" sz="1600" dirty="0"/>
              <a:t>criticism and adolescent externalizing problems</a:t>
            </a:r>
          </a:p>
          <a:p>
            <a:pPr marL="742950" lvl="1" indent="-285750">
              <a:lnSpc>
                <a:spcPct val="90000"/>
              </a:lnSpc>
              <a:spcBef>
                <a:spcPct val="20000"/>
              </a:spcBef>
              <a:buFontTx/>
              <a:buChar char="–"/>
            </a:pPr>
            <a:r>
              <a:rPr lang="en-US" sz="1600" dirty="0" smtClean="0">
                <a:solidFill>
                  <a:schemeClr val="accent2"/>
                </a:solidFill>
              </a:rPr>
              <a:t>evocative </a:t>
            </a:r>
            <a:r>
              <a:rPr lang="en-US" sz="1600" dirty="0">
                <a:solidFill>
                  <a:schemeClr val="accent2"/>
                </a:solidFill>
              </a:rPr>
              <a:t>GE </a:t>
            </a:r>
            <a:r>
              <a:rPr lang="en-US" sz="1600" dirty="0" smtClean="0">
                <a:solidFill>
                  <a:schemeClr val="accent2"/>
                </a:solidFill>
              </a:rPr>
              <a:t>correlation for </a:t>
            </a:r>
            <a:r>
              <a:rPr lang="en-US" sz="1600" i="1" dirty="0" smtClean="0">
                <a:solidFill>
                  <a:schemeClr val="accent2"/>
                </a:solidFill>
              </a:rPr>
              <a:t>mothers</a:t>
            </a:r>
            <a:endParaRPr lang="en-US" sz="1600" dirty="0" smtClean="0">
              <a:solidFill>
                <a:schemeClr val="accent2"/>
              </a:solidFill>
            </a:endParaRPr>
          </a:p>
          <a:p>
            <a:pPr marL="742950" lvl="1" indent="-285750">
              <a:lnSpc>
                <a:spcPct val="90000"/>
              </a:lnSpc>
              <a:spcBef>
                <a:spcPct val="20000"/>
              </a:spcBef>
              <a:buFontTx/>
              <a:buChar char="–"/>
            </a:pPr>
            <a:r>
              <a:rPr lang="en-US" sz="1600" dirty="0" smtClean="0">
                <a:solidFill>
                  <a:srgbClr val="DD8047"/>
                </a:solidFill>
              </a:rPr>
              <a:t>Direct environmental influences only for </a:t>
            </a:r>
            <a:r>
              <a:rPr lang="en-US" sz="1600" i="1" dirty="0" smtClean="0">
                <a:solidFill>
                  <a:srgbClr val="DD8047"/>
                </a:solidFill>
              </a:rPr>
              <a:t>fathers</a:t>
            </a:r>
            <a:endParaRPr lang="en-US" sz="1600" dirty="0">
              <a:solidFill>
                <a:srgbClr val="DD8047"/>
              </a:solidFill>
            </a:endParaRPr>
          </a:p>
        </p:txBody>
      </p:sp>
      <p:sp>
        <p:nvSpPr>
          <p:cNvPr id="188427" name="Oval 11"/>
          <p:cNvSpPr>
            <a:spLocks noChangeArrowheads="1"/>
          </p:cNvSpPr>
          <p:nvPr/>
        </p:nvSpPr>
        <p:spPr bwMode="auto">
          <a:xfrm>
            <a:off x="7086600" y="2286000"/>
            <a:ext cx="914400" cy="1447800"/>
          </a:xfrm>
          <a:prstGeom prst="ellipse">
            <a:avLst/>
          </a:prstGeom>
          <a:noFill/>
          <a:ln w="38100">
            <a:solidFill>
              <a:srgbClr val="0000FF"/>
            </a:solidFill>
            <a:round/>
            <a:headEnd/>
            <a:tailEnd/>
          </a:ln>
        </p:spPr>
        <p:txBody>
          <a:bodyPr wrap="none" anchor="ctr"/>
          <a:lstStyle/>
          <a:p>
            <a:endParaRPr lang="en-US"/>
          </a:p>
        </p:txBody>
      </p:sp>
      <p:sp>
        <p:nvSpPr>
          <p:cNvPr id="188428" name="Oval 12"/>
          <p:cNvSpPr>
            <a:spLocks noChangeArrowheads="1"/>
          </p:cNvSpPr>
          <p:nvPr/>
        </p:nvSpPr>
        <p:spPr bwMode="auto">
          <a:xfrm>
            <a:off x="6553200" y="2286000"/>
            <a:ext cx="533400" cy="1524000"/>
          </a:xfrm>
          <a:prstGeom prst="ellipse">
            <a:avLst/>
          </a:prstGeom>
          <a:noFill/>
          <a:ln w="38100">
            <a:solidFill>
              <a:srgbClr val="0000FF"/>
            </a:solidFill>
            <a:round/>
            <a:headEnd/>
            <a:tailEnd/>
          </a:ln>
        </p:spPr>
        <p:txBody>
          <a:bodyPr wrap="none" anchor="ctr"/>
          <a:lstStyle/>
          <a:p>
            <a:endParaRPr lang="en-US"/>
          </a:p>
        </p:txBody>
      </p:sp>
      <p:sp>
        <p:nvSpPr>
          <p:cNvPr id="8" name="Rectangle 9"/>
          <p:cNvSpPr>
            <a:spLocks noChangeArrowheads="1"/>
          </p:cNvSpPr>
          <p:nvPr/>
        </p:nvSpPr>
        <p:spPr bwMode="auto">
          <a:xfrm>
            <a:off x="228600" y="3276600"/>
            <a:ext cx="4419600" cy="1295400"/>
          </a:xfrm>
          <a:prstGeom prst="rect">
            <a:avLst/>
          </a:prstGeom>
          <a:noFill/>
          <a:ln w="9525">
            <a:noFill/>
            <a:miter lim="800000"/>
            <a:headEnd/>
            <a:tailEnd/>
          </a:ln>
        </p:spPr>
        <p:txBody>
          <a:bodyPr/>
          <a:lstStyle/>
          <a:p>
            <a:pPr marL="342900" indent="-342900">
              <a:lnSpc>
                <a:spcPct val="90000"/>
              </a:lnSpc>
              <a:spcBef>
                <a:spcPct val="20000"/>
              </a:spcBef>
            </a:pPr>
            <a:r>
              <a:rPr lang="en-US" sz="1600" u="sng" dirty="0" smtClean="0">
                <a:solidFill>
                  <a:schemeClr val="tx2"/>
                </a:solidFill>
              </a:rPr>
              <a:t>Marceau et </a:t>
            </a:r>
            <a:r>
              <a:rPr lang="en-US" sz="1600" u="sng" dirty="0" smtClean="0">
                <a:solidFill>
                  <a:schemeClr val="tx2"/>
                </a:solidFill>
              </a:rPr>
              <a:t>al </a:t>
            </a:r>
            <a:r>
              <a:rPr lang="en-US" sz="1600" u="sng" dirty="0" smtClean="0">
                <a:solidFill>
                  <a:schemeClr val="tx2"/>
                </a:solidFill>
              </a:rPr>
              <a:t>2014</a:t>
            </a:r>
            <a:r>
              <a:rPr lang="en-US" sz="2400" u="sng" dirty="0" smtClean="0">
                <a:solidFill>
                  <a:schemeClr val="tx2"/>
                </a:solidFill>
              </a:rPr>
              <a:t>:</a:t>
            </a:r>
            <a:r>
              <a:rPr lang="en-US" sz="2400" dirty="0" smtClean="0">
                <a:solidFill>
                  <a:schemeClr val="tx2"/>
                </a:solidFill>
              </a:rPr>
              <a:t> </a:t>
            </a:r>
            <a:endParaRPr lang="en-US" sz="2400" dirty="0"/>
          </a:p>
          <a:p>
            <a:pPr marL="742950" lvl="1" indent="-285750">
              <a:lnSpc>
                <a:spcPct val="90000"/>
              </a:lnSpc>
              <a:spcBef>
                <a:spcPct val="20000"/>
              </a:spcBef>
              <a:buFontTx/>
              <a:buChar char="–"/>
            </a:pPr>
            <a:r>
              <a:rPr lang="en-US" sz="1600" dirty="0" smtClean="0"/>
              <a:t>Parental </a:t>
            </a:r>
            <a:r>
              <a:rPr lang="en-US" sz="1600" dirty="0" smtClean="0"/>
              <a:t>negativity </a:t>
            </a:r>
            <a:r>
              <a:rPr lang="en-US" sz="1600" dirty="0"/>
              <a:t>and adolescent externalizing problems</a:t>
            </a:r>
          </a:p>
          <a:p>
            <a:pPr marL="742950" lvl="1" indent="-285750">
              <a:lnSpc>
                <a:spcPct val="90000"/>
              </a:lnSpc>
              <a:spcBef>
                <a:spcPct val="20000"/>
              </a:spcBef>
              <a:buFontTx/>
              <a:buChar char="–"/>
            </a:pPr>
            <a:r>
              <a:rPr lang="en-US" sz="1600" dirty="0" smtClean="0">
                <a:solidFill>
                  <a:srgbClr val="DD8047"/>
                </a:solidFill>
              </a:rPr>
              <a:t>Evocative </a:t>
            </a:r>
            <a:r>
              <a:rPr lang="en-US" sz="1600" dirty="0" err="1" smtClean="0">
                <a:solidFill>
                  <a:srgbClr val="DD8047"/>
                </a:solidFill>
              </a:rPr>
              <a:t>rGE</a:t>
            </a:r>
            <a:r>
              <a:rPr lang="en-US" sz="1600" dirty="0" smtClean="0">
                <a:solidFill>
                  <a:srgbClr val="DD8047"/>
                </a:solidFill>
              </a:rPr>
              <a:t> for mothers &amp; fathers</a:t>
            </a:r>
            <a:endParaRPr lang="en-US" sz="1600" dirty="0">
              <a:solidFill>
                <a:srgbClr val="DD8047"/>
              </a:solidFill>
            </a:endParaRPr>
          </a:p>
        </p:txBody>
      </p:sp>
      <p:sp>
        <p:nvSpPr>
          <p:cNvPr id="9" name="Rectangle 9"/>
          <p:cNvSpPr>
            <a:spLocks noChangeArrowheads="1"/>
          </p:cNvSpPr>
          <p:nvPr/>
        </p:nvSpPr>
        <p:spPr bwMode="auto">
          <a:xfrm>
            <a:off x="228600" y="4267200"/>
            <a:ext cx="4419600" cy="1371600"/>
          </a:xfrm>
          <a:prstGeom prst="rect">
            <a:avLst/>
          </a:prstGeom>
          <a:noFill/>
          <a:ln w="9525">
            <a:noFill/>
            <a:miter lim="800000"/>
            <a:headEnd/>
            <a:tailEnd/>
          </a:ln>
        </p:spPr>
        <p:txBody>
          <a:bodyPr/>
          <a:lstStyle/>
          <a:p>
            <a:pPr marL="342900" indent="-342900">
              <a:lnSpc>
                <a:spcPct val="90000"/>
              </a:lnSpc>
              <a:spcBef>
                <a:spcPct val="20000"/>
              </a:spcBef>
            </a:pPr>
            <a:r>
              <a:rPr lang="en-US" sz="1600" u="sng" dirty="0" smtClean="0">
                <a:solidFill>
                  <a:schemeClr val="tx2"/>
                </a:solidFill>
              </a:rPr>
              <a:t>Marceau et </a:t>
            </a:r>
            <a:r>
              <a:rPr lang="en-US" sz="1600" u="sng" dirty="0" smtClean="0">
                <a:solidFill>
                  <a:schemeClr val="tx2"/>
                </a:solidFill>
              </a:rPr>
              <a:t>al </a:t>
            </a:r>
            <a:r>
              <a:rPr lang="en-US" sz="1600" u="sng" dirty="0" smtClean="0">
                <a:solidFill>
                  <a:schemeClr val="tx2"/>
                </a:solidFill>
              </a:rPr>
              <a:t>under review</a:t>
            </a:r>
            <a:r>
              <a:rPr lang="en-US" sz="2400" u="sng" dirty="0" smtClean="0">
                <a:solidFill>
                  <a:schemeClr val="tx2"/>
                </a:solidFill>
              </a:rPr>
              <a:t>:</a:t>
            </a:r>
            <a:r>
              <a:rPr lang="en-US" sz="2400" dirty="0" smtClean="0">
                <a:solidFill>
                  <a:schemeClr val="tx2"/>
                </a:solidFill>
              </a:rPr>
              <a:t> </a:t>
            </a:r>
            <a:endParaRPr lang="en-US" sz="2400" dirty="0"/>
          </a:p>
          <a:p>
            <a:pPr marL="742950" lvl="1" indent="-285750">
              <a:lnSpc>
                <a:spcPct val="90000"/>
              </a:lnSpc>
              <a:spcBef>
                <a:spcPct val="20000"/>
              </a:spcBef>
              <a:buFontTx/>
              <a:buChar char="–"/>
            </a:pPr>
            <a:r>
              <a:rPr lang="en-US" sz="1600" dirty="0" smtClean="0"/>
              <a:t>Parental </a:t>
            </a:r>
            <a:r>
              <a:rPr lang="en-US" sz="1600" dirty="0" smtClean="0"/>
              <a:t>monitoring </a:t>
            </a:r>
            <a:r>
              <a:rPr lang="en-US" sz="1600" dirty="0"/>
              <a:t>and adolescent externalizing problems</a:t>
            </a:r>
          </a:p>
          <a:p>
            <a:pPr marL="742950" lvl="1" indent="-285750">
              <a:lnSpc>
                <a:spcPct val="90000"/>
              </a:lnSpc>
              <a:spcBef>
                <a:spcPct val="20000"/>
              </a:spcBef>
              <a:buFontTx/>
              <a:buChar char="–"/>
            </a:pPr>
            <a:r>
              <a:rPr lang="en-US" sz="1600" i="1" dirty="0" smtClean="0">
                <a:solidFill>
                  <a:srgbClr val="DD8047"/>
                </a:solidFill>
              </a:rPr>
              <a:t>No </a:t>
            </a:r>
            <a:r>
              <a:rPr lang="en-US" sz="1600" i="1" dirty="0" err="1" smtClean="0">
                <a:solidFill>
                  <a:srgbClr val="DD8047"/>
                </a:solidFill>
              </a:rPr>
              <a:t>rGE</a:t>
            </a:r>
            <a:r>
              <a:rPr lang="en-US" sz="1600" dirty="0" smtClean="0">
                <a:solidFill>
                  <a:srgbClr val="DD8047"/>
                </a:solidFill>
              </a:rPr>
              <a:t> – direct </a:t>
            </a:r>
            <a:r>
              <a:rPr lang="en-US" sz="1600" dirty="0" err="1" smtClean="0">
                <a:solidFill>
                  <a:srgbClr val="DD8047"/>
                </a:solidFill>
              </a:rPr>
              <a:t>enviornmental</a:t>
            </a:r>
            <a:r>
              <a:rPr lang="en-US" sz="1600" dirty="0" smtClean="0">
                <a:solidFill>
                  <a:srgbClr val="DD8047"/>
                </a:solidFill>
              </a:rPr>
              <a:t> influences</a:t>
            </a:r>
            <a:endParaRPr lang="en-US" sz="1600" i="1" dirty="0">
              <a:solidFill>
                <a:srgbClr val="DD8047"/>
              </a:solidFill>
            </a:endParaRPr>
          </a:p>
        </p:txBody>
      </p:sp>
      <p:sp>
        <p:nvSpPr>
          <p:cNvPr id="10" name="Rectangle 9"/>
          <p:cNvSpPr>
            <a:spLocks noChangeArrowheads="1"/>
          </p:cNvSpPr>
          <p:nvPr/>
        </p:nvSpPr>
        <p:spPr bwMode="auto">
          <a:xfrm>
            <a:off x="228600" y="5486400"/>
            <a:ext cx="4419600" cy="1371600"/>
          </a:xfrm>
          <a:prstGeom prst="rect">
            <a:avLst/>
          </a:prstGeom>
          <a:noFill/>
          <a:ln w="9525">
            <a:noFill/>
            <a:miter lim="800000"/>
            <a:headEnd/>
            <a:tailEnd/>
          </a:ln>
        </p:spPr>
        <p:txBody>
          <a:bodyPr/>
          <a:lstStyle/>
          <a:p>
            <a:pPr marL="342900" indent="-342900">
              <a:lnSpc>
                <a:spcPct val="90000"/>
              </a:lnSpc>
              <a:spcBef>
                <a:spcPct val="20000"/>
              </a:spcBef>
            </a:pPr>
            <a:r>
              <a:rPr lang="en-US" sz="1600" u="sng" dirty="0" err="1" smtClean="0">
                <a:solidFill>
                  <a:schemeClr val="tx2"/>
                </a:solidFill>
              </a:rPr>
              <a:t>Horwitz</a:t>
            </a:r>
            <a:r>
              <a:rPr lang="en-US" sz="1600" u="sng" dirty="0" smtClean="0">
                <a:solidFill>
                  <a:schemeClr val="tx2"/>
                </a:solidFill>
              </a:rPr>
              <a:t> et </a:t>
            </a:r>
            <a:r>
              <a:rPr lang="en-US" sz="1600" u="sng" dirty="0" smtClean="0">
                <a:solidFill>
                  <a:schemeClr val="tx2"/>
                </a:solidFill>
              </a:rPr>
              <a:t>al </a:t>
            </a:r>
            <a:r>
              <a:rPr lang="en-US" sz="1600" u="sng" dirty="0" smtClean="0">
                <a:solidFill>
                  <a:schemeClr val="tx2"/>
                </a:solidFill>
              </a:rPr>
              <a:t>under review</a:t>
            </a:r>
            <a:r>
              <a:rPr lang="en-US" sz="2400" u="sng" dirty="0" smtClean="0">
                <a:solidFill>
                  <a:schemeClr val="tx2"/>
                </a:solidFill>
              </a:rPr>
              <a:t>:</a:t>
            </a:r>
            <a:r>
              <a:rPr lang="en-US" sz="2400" dirty="0" smtClean="0">
                <a:solidFill>
                  <a:schemeClr val="tx2"/>
                </a:solidFill>
              </a:rPr>
              <a:t> </a:t>
            </a:r>
            <a:endParaRPr lang="en-US" sz="2400" dirty="0"/>
          </a:p>
          <a:p>
            <a:pPr marL="742950" lvl="1" indent="-285750">
              <a:lnSpc>
                <a:spcPct val="90000"/>
              </a:lnSpc>
              <a:spcBef>
                <a:spcPct val="20000"/>
              </a:spcBef>
              <a:buFontTx/>
              <a:buChar char="–"/>
            </a:pPr>
            <a:r>
              <a:rPr lang="en-US" sz="1600" dirty="0" smtClean="0"/>
              <a:t>Parental </a:t>
            </a:r>
            <a:r>
              <a:rPr lang="en-US" sz="1600" dirty="0" smtClean="0"/>
              <a:t>criticism </a:t>
            </a:r>
            <a:r>
              <a:rPr lang="en-US" sz="1600" dirty="0"/>
              <a:t>and adolescent </a:t>
            </a:r>
            <a:r>
              <a:rPr lang="en-US" sz="1600" dirty="0" smtClean="0"/>
              <a:t>somatic symptoms</a:t>
            </a:r>
            <a:endParaRPr lang="en-US" sz="1600" dirty="0"/>
          </a:p>
          <a:p>
            <a:pPr marL="742950" lvl="1" indent="-285750">
              <a:lnSpc>
                <a:spcPct val="90000"/>
              </a:lnSpc>
              <a:spcBef>
                <a:spcPct val="20000"/>
              </a:spcBef>
              <a:buFontTx/>
              <a:buChar char="–"/>
            </a:pPr>
            <a:r>
              <a:rPr lang="en-US" sz="1600" dirty="0" smtClean="0">
                <a:solidFill>
                  <a:srgbClr val="DD8047"/>
                </a:solidFill>
              </a:rPr>
              <a:t>direct </a:t>
            </a:r>
            <a:r>
              <a:rPr lang="en-US" sz="1600" dirty="0" err="1" smtClean="0">
                <a:solidFill>
                  <a:srgbClr val="DD8047"/>
                </a:solidFill>
              </a:rPr>
              <a:t>enviornmental</a:t>
            </a:r>
            <a:r>
              <a:rPr lang="en-US" sz="1600" dirty="0" smtClean="0">
                <a:solidFill>
                  <a:srgbClr val="DD8047"/>
                </a:solidFill>
              </a:rPr>
              <a:t> influences</a:t>
            </a:r>
            <a:endParaRPr lang="en-US" sz="1600" i="1" dirty="0">
              <a:solidFill>
                <a:srgbClr val="DD8047"/>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42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842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8422">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842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84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84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8425">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8425">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8425">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842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xEl>
                                              <p:pRg st="1" end="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xEl>
                                              <p:pRg st="0" end="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
                                            <p:txEl>
                                              <p:pRg st="1" end="1"/>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2" grpId="0" build="p" animBg="1"/>
      <p:bldP spid="188425" grpId="0" build="p"/>
      <p:bldP spid="188427" grpId="0" animBg="1"/>
      <p:bldP spid="188428" grpId="0" animBg="1"/>
      <p:bldP spid="8" grpId="0" build="p"/>
      <p:bldP spid="9" grpId="0" build="p"/>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1" name="Group 140"/>
          <p:cNvGrpSpPr/>
          <p:nvPr/>
        </p:nvGrpSpPr>
        <p:grpSpPr>
          <a:xfrm>
            <a:off x="1066800" y="1527138"/>
            <a:ext cx="7401261" cy="3821543"/>
            <a:chOff x="52904" y="446529"/>
            <a:chExt cx="8948108" cy="5493212"/>
          </a:xfrm>
        </p:grpSpPr>
        <p:sp>
          <p:nvSpPr>
            <p:cNvPr id="142" name="Rectangle 141"/>
            <p:cNvSpPr/>
            <p:nvPr/>
          </p:nvSpPr>
          <p:spPr>
            <a:xfrm>
              <a:off x="837247" y="2068679"/>
              <a:ext cx="960721" cy="651735"/>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43" name="Rectangle 142"/>
            <p:cNvSpPr/>
            <p:nvPr/>
          </p:nvSpPr>
          <p:spPr>
            <a:xfrm>
              <a:off x="7065017" y="3622524"/>
              <a:ext cx="960721" cy="651735"/>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44" name="Rectangle 143"/>
            <p:cNvSpPr/>
            <p:nvPr/>
          </p:nvSpPr>
          <p:spPr>
            <a:xfrm>
              <a:off x="5473816" y="3622524"/>
              <a:ext cx="960721" cy="651735"/>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45" name="Rectangle 144"/>
            <p:cNvSpPr/>
            <p:nvPr/>
          </p:nvSpPr>
          <p:spPr>
            <a:xfrm>
              <a:off x="2442742" y="3622524"/>
              <a:ext cx="960721" cy="651735"/>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46" name="Rectangle 145"/>
            <p:cNvSpPr/>
            <p:nvPr/>
          </p:nvSpPr>
          <p:spPr>
            <a:xfrm>
              <a:off x="837247" y="3622524"/>
              <a:ext cx="960721" cy="651735"/>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47" name="Rectangle 146"/>
            <p:cNvSpPr/>
            <p:nvPr/>
          </p:nvSpPr>
          <p:spPr>
            <a:xfrm>
              <a:off x="2442742" y="2068679"/>
              <a:ext cx="960721" cy="651735"/>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48" name="Rectangle 147"/>
            <p:cNvSpPr/>
            <p:nvPr/>
          </p:nvSpPr>
          <p:spPr>
            <a:xfrm>
              <a:off x="5473816" y="2068679"/>
              <a:ext cx="960721" cy="651735"/>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49" name="Rectangle 148"/>
            <p:cNvSpPr/>
            <p:nvPr/>
          </p:nvSpPr>
          <p:spPr>
            <a:xfrm>
              <a:off x="7065017" y="2068679"/>
              <a:ext cx="960721" cy="651735"/>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0" name="Oval 149"/>
            <p:cNvSpPr/>
            <p:nvPr/>
          </p:nvSpPr>
          <p:spPr>
            <a:xfrm>
              <a:off x="8271887" y="4029380"/>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1" name="Oval 150"/>
            <p:cNvSpPr/>
            <p:nvPr/>
          </p:nvSpPr>
          <p:spPr>
            <a:xfrm>
              <a:off x="8271887"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2" name="Oval 151"/>
            <p:cNvSpPr/>
            <p:nvPr/>
          </p:nvSpPr>
          <p:spPr>
            <a:xfrm>
              <a:off x="7569602"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3" name="Oval 152"/>
            <p:cNvSpPr/>
            <p:nvPr/>
          </p:nvSpPr>
          <p:spPr>
            <a:xfrm>
              <a:off x="6867315"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4" name="Oval 153"/>
            <p:cNvSpPr/>
            <p:nvPr/>
          </p:nvSpPr>
          <p:spPr>
            <a:xfrm>
              <a:off x="4715523"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5" name="Oval 154"/>
            <p:cNvSpPr/>
            <p:nvPr/>
          </p:nvSpPr>
          <p:spPr>
            <a:xfrm>
              <a:off x="6120097"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6" name="Oval 155"/>
            <p:cNvSpPr/>
            <p:nvPr/>
          </p:nvSpPr>
          <p:spPr>
            <a:xfrm>
              <a:off x="5417810"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7" name="Oval 156"/>
            <p:cNvSpPr/>
            <p:nvPr/>
          </p:nvSpPr>
          <p:spPr>
            <a:xfrm>
              <a:off x="4579190" y="4029380"/>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8" name="Oval 157"/>
            <p:cNvSpPr/>
            <p:nvPr/>
          </p:nvSpPr>
          <p:spPr>
            <a:xfrm>
              <a:off x="3704133" y="4029380"/>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9" name="Oval 158"/>
            <p:cNvSpPr/>
            <p:nvPr/>
          </p:nvSpPr>
          <p:spPr>
            <a:xfrm>
              <a:off x="3704133"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0" name="Oval 159"/>
            <p:cNvSpPr/>
            <p:nvPr/>
          </p:nvSpPr>
          <p:spPr>
            <a:xfrm>
              <a:off x="3001846"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1" name="Oval 160"/>
            <p:cNvSpPr/>
            <p:nvPr/>
          </p:nvSpPr>
          <p:spPr>
            <a:xfrm>
              <a:off x="2299559"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2" name="Oval 161"/>
            <p:cNvSpPr/>
            <p:nvPr/>
          </p:nvSpPr>
          <p:spPr>
            <a:xfrm>
              <a:off x="52904" y="4029380"/>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3" name="Oval 162"/>
            <p:cNvSpPr/>
            <p:nvPr/>
          </p:nvSpPr>
          <p:spPr>
            <a:xfrm>
              <a:off x="1487065"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4" name="Oval 163"/>
            <p:cNvSpPr/>
            <p:nvPr/>
          </p:nvSpPr>
          <p:spPr>
            <a:xfrm>
              <a:off x="784778"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5" name="Oval 164"/>
            <p:cNvSpPr/>
            <p:nvPr/>
          </p:nvSpPr>
          <p:spPr>
            <a:xfrm>
              <a:off x="82491" y="5133556"/>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6" name="Oval 165"/>
            <p:cNvSpPr/>
            <p:nvPr/>
          </p:nvSpPr>
          <p:spPr>
            <a:xfrm>
              <a:off x="8435058"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7" name="Oval 166"/>
            <p:cNvSpPr/>
            <p:nvPr/>
          </p:nvSpPr>
          <p:spPr>
            <a:xfrm>
              <a:off x="7732773"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8" name="Oval 167"/>
            <p:cNvSpPr/>
            <p:nvPr/>
          </p:nvSpPr>
          <p:spPr>
            <a:xfrm>
              <a:off x="7030486"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9" name="Oval 168"/>
            <p:cNvSpPr/>
            <p:nvPr/>
          </p:nvSpPr>
          <p:spPr>
            <a:xfrm>
              <a:off x="4878694"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0" name="Oval 169"/>
            <p:cNvSpPr/>
            <p:nvPr/>
          </p:nvSpPr>
          <p:spPr>
            <a:xfrm>
              <a:off x="6283268"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1" name="Oval 170"/>
            <p:cNvSpPr/>
            <p:nvPr/>
          </p:nvSpPr>
          <p:spPr>
            <a:xfrm>
              <a:off x="5580981"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2" name="Oval 171"/>
            <p:cNvSpPr/>
            <p:nvPr/>
          </p:nvSpPr>
          <p:spPr>
            <a:xfrm>
              <a:off x="3867304"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3" name="Oval 172"/>
            <p:cNvSpPr/>
            <p:nvPr/>
          </p:nvSpPr>
          <p:spPr>
            <a:xfrm>
              <a:off x="3165017"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4" name="Oval 173"/>
            <p:cNvSpPr/>
            <p:nvPr/>
          </p:nvSpPr>
          <p:spPr>
            <a:xfrm>
              <a:off x="2462730"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5" name="Oval 174"/>
            <p:cNvSpPr/>
            <p:nvPr/>
          </p:nvSpPr>
          <p:spPr>
            <a:xfrm>
              <a:off x="1650236"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6" name="Oval 175"/>
            <p:cNvSpPr/>
            <p:nvPr/>
          </p:nvSpPr>
          <p:spPr>
            <a:xfrm>
              <a:off x="947949"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7" name="Oval 176"/>
            <p:cNvSpPr/>
            <p:nvPr/>
          </p:nvSpPr>
          <p:spPr>
            <a:xfrm>
              <a:off x="245662" y="446529"/>
              <a:ext cx="565954" cy="806185"/>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cxnSp>
          <p:nvCxnSpPr>
            <p:cNvPr id="178" name="Straight Connector 177"/>
            <p:cNvCxnSpPr/>
            <p:nvPr/>
          </p:nvCxnSpPr>
          <p:spPr>
            <a:xfrm>
              <a:off x="1317608" y="2720414"/>
              <a:ext cx="0" cy="807719"/>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79" name="Straight Connector 178"/>
            <p:cNvCxnSpPr/>
            <p:nvPr/>
          </p:nvCxnSpPr>
          <p:spPr>
            <a:xfrm>
              <a:off x="2876600" y="2720414"/>
              <a:ext cx="0" cy="807719"/>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80" name="Straight Connector 179"/>
            <p:cNvCxnSpPr/>
            <p:nvPr/>
          </p:nvCxnSpPr>
          <p:spPr>
            <a:xfrm>
              <a:off x="5983764" y="2720414"/>
              <a:ext cx="0" cy="807719"/>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81" name="Straight Connector 180"/>
            <p:cNvCxnSpPr/>
            <p:nvPr/>
          </p:nvCxnSpPr>
          <p:spPr>
            <a:xfrm>
              <a:off x="7596440" y="2720414"/>
              <a:ext cx="0" cy="807719"/>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82" name="Straight Connector 181"/>
            <p:cNvCxnSpPr/>
            <p:nvPr/>
          </p:nvCxnSpPr>
          <p:spPr>
            <a:xfrm flipV="1">
              <a:off x="1527125" y="2865902"/>
              <a:ext cx="0" cy="756622"/>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83" name="Straight Connector 182"/>
            <p:cNvCxnSpPr/>
            <p:nvPr/>
          </p:nvCxnSpPr>
          <p:spPr>
            <a:xfrm flipV="1">
              <a:off x="3028684" y="2865902"/>
              <a:ext cx="0" cy="756622"/>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84" name="Straight Connector 183"/>
            <p:cNvCxnSpPr/>
            <p:nvPr/>
          </p:nvCxnSpPr>
          <p:spPr>
            <a:xfrm flipV="1">
              <a:off x="6161574" y="2865902"/>
              <a:ext cx="0" cy="756622"/>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85" name="Straight Connector 184"/>
            <p:cNvCxnSpPr/>
            <p:nvPr/>
          </p:nvCxnSpPr>
          <p:spPr>
            <a:xfrm flipV="1">
              <a:off x="7732773" y="2865902"/>
              <a:ext cx="0" cy="756622"/>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86" name="Straight Connector 185"/>
            <p:cNvCxnSpPr/>
            <p:nvPr/>
          </p:nvCxnSpPr>
          <p:spPr>
            <a:xfrm>
              <a:off x="549691" y="1270307"/>
              <a:ext cx="531627" cy="651735"/>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87" name="Straight Connector 186"/>
            <p:cNvCxnSpPr>
              <a:stCxn id="176" idx="4"/>
            </p:cNvCxnSpPr>
            <p:nvPr/>
          </p:nvCxnSpPr>
          <p:spPr>
            <a:xfrm>
              <a:off x="1230926" y="1252714"/>
              <a:ext cx="2792" cy="669328"/>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88" name="Straight Connector 187"/>
            <p:cNvCxnSpPr>
              <a:stCxn id="175" idx="4"/>
            </p:cNvCxnSpPr>
            <p:nvPr/>
          </p:nvCxnSpPr>
          <p:spPr>
            <a:xfrm flipH="1">
              <a:off x="1487065" y="1252714"/>
              <a:ext cx="446148" cy="669328"/>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89" name="Straight Connector 188"/>
            <p:cNvCxnSpPr/>
            <p:nvPr/>
          </p:nvCxnSpPr>
          <p:spPr>
            <a:xfrm>
              <a:off x="2706856" y="1270307"/>
              <a:ext cx="216247" cy="651735"/>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90" name="Straight Connector 189"/>
            <p:cNvCxnSpPr/>
            <p:nvPr/>
          </p:nvCxnSpPr>
          <p:spPr>
            <a:xfrm flipH="1">
              <a:off x="3028684" y="1252714"/>
              <a:ext cx="359407" cy="686921"/>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91" name="Straight Connector 190"/>
            <p:cNvCxnSpPr/>
            <p:nvPr/>
          </p:nvCxnSpPr>
          <p:spPr>
            <a:xfrm flipH="1">
              <a:off x="3165017" y="1252714"/>
              <a:ext cx="925362" cy="686921"/>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92" name="Straight Connector 191"/>
            <p:cNvCxnSpPr/>
            <p:nvPr/>
          </p:nvCxnSpPr>
          <p:spPr>
            <a:xfrm>
              <a:off x="5182723" y="1287900"/>
              <a:ext cx="531627" cy="651735"/>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93" name="Straight Connector 192"/>
            <p:cNvCxnSpPr/>
            <p:nvPr/>
          </p:nvCxnSpPr>
          <p:spPr>
            <a:xfrm>
              <a:off x="5863958" y="1270307"/>
              <a:ext cx="2792" cy="669328"/>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94" name="Straight Connector 193"/>
            <p:cNvCxnSpPr/>
            <p:nvPr/>
          </p:nvCxnSpPr>
          <p:spPr>
            <a:xfrm flipH="1">
              <a:off x="6120097" y="1270307"/>
              <a:ext cx="446148" cy="669328"/>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95" name="Straight Connector 194"/>
            <p:cNvCxnSpPr/>
            <p:nvPr/>
          </p:nvCxnSpPr>
          <p:spPr>
            <a:xfrm>
              <a:off x="7375404" y="1270307"/>
              <a:ext cx="194198" cy="669328"/>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96" name="Straight Connector 195"/>
            <p:cNvCxnSpPr>
              <a:stCxn id="167" idx="4"/>
            </p:cNvCxnSpPr>
            <p:nvPr/>
          </p:nvCxnSpPr>
          <p:spPr>
            <a:xfrm flipH="1">
              <a:off x="7732773" y="1252714"/>
              <a:ext cx="282977" cy="669328"/>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97" name="Straight Connector 196"/>
            <p:cNvCxnSpPr>
              <a:stCxn id="166" idx="4"/>
            </p:cNvCxnSpPr>
            <p:nvPr/>
          </p:nvCxnSpPr>
          <p:spPr>
            <a:xfrm flipH="1">
              <a:off x="8015750" y="1252714"/>
              <a:ext cx="702285" cy="669328"/>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98" name="Straight Arrow Connector 197"/>
            <p:cNvCxnSpPr/>
            <p:nvPr/>
          </p:nvCxnSpPr>
          <p:spPr>
            <a:xfrm flipV="1">
              <a:off x="549691" y="4427561"/>
              <a:ext cx="398258"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99" name="Straight Arrow Connector 198"/>
            <p:cNvCxnSpPr>
              <a:stCxn id="164" idx="0"/>
            </p:cNvCxnSpPr>
            <p:nvPr/>
          </p:nvCxnSpPr>
          <p:spPr>
            <a:xfrm flipV="1">
              <a:off x="1067755" y="4427561"/>
              <a:ext cx="13563"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00" name="Straight Arrow Connector 199"/>
            <p:cNvCxnSpPr>
              <a:stCxn id="163" idx="0"/>
            </p:cNvCxnSpPr>
            <p:nvPr/>
          </p:nvCxnSpPr>
          <p:spPr>
            <a:xfrm flipH="1" flipV="1">
              <a:off x="1350732" y="4427561"/>
              <a:ext cx="419310"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01" name="Straight Arrow Connector 200"/>
            <p:cNvCxnSpPr/>
            <p:nvPr/>
          </p:nvCxnSpPr>
          <p:spPr>
            <a:xfrm flipV="1">
              <a:off x="2587050" y="4427561"/>
              <a:ext cx="398258"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02" name="Straight Arrow Connector 201"/>
            <p:cNvCxnSpPr/>
            <p:nvPr/>
          </p:nvCxnSpPr>
          <p:spPr>
            <a:xfrm flipV="1">
              <a:off x="3105114" y="4427561"/>
              <a:ext cx="13563"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03" name="Straight Arrow Connector 202"/>
            <p:cNvCxnSpPr/>
            <p:nvPr/>
          </p:nvCxnSpPr>
          <p:spPr>
            <a:xfrm flipH="1" flipV="1">
              <a:off x="3388091" y="4427561"/>
              <a:ext cx="419310"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04" name="Straight Arrow Connector 203"/>
            <p:cNvCxnSpPr/>
            <p:nvPr/>
          </p:nvCxnSpPr>
          <p:spPr>
            <a:xfrm flipV="1">
              <a:off x="5109401" y="4427561"/>
              <a:ext cx="398258"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05" name="Straight Arrow Connector 204"/>
            <p:cNvCxnSpPr/>
            <p:nvPr/>
          </p:nvCxnSpPr>
          <p:spPr>
            <a:xfrm flipV="1">
              <a:off x="5627465" y="4427561"/>
              <a:ext cx="13563"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06" name="Straight Arrow Connector 205"/>
            <p:cNvCxnSpPr/>
            <p:nvPr/>
          </p:nvCxnSpPr>
          <p:spPr>
            <a:xfrm flipH="1" flipV="1">
              <a:off x="5910442" y="4427561"/>
              <a:ext cx="419310"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07" name="Straight Arrow Connector 206"/>
            <p:cNvCxnSpPr/>
            <p:nvPr/>
          </p:nvCxnSpPr>
          <p:spPr>
            <a:xfrm flipV="1">
              <a:off x="7171344" y="4427561"/>
              <a:ext cx="398258"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08" name="Straight Arrow Connector 207"/>
            <p:cNvCxnSpPr/>
            <p:nvPr/>
          </p:nvCxnSpPr>
          <p:spPr>
            <a:xfrm flipV="1">
              <a:off x="7689408" y="4427561"/>
              <a:ext cx="13563"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09" name="Straight Arrow Connector 208"/>
            <p:cNvCxnSpPr/>
            <p:nvPr/>
          </p:nvCxnSpPr>
          <p:spPr>
            <a:xfrm flipH="1" flipV="1">
              <a:off x="7972385" y="4427561"/>
              <a:ext cx="419310" cy="70599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10" name="Straight Connector 209"/>
            <p:cNvCxnSpPr>
              <a:stCxn id="177" idx="3"/>
            </p:cNvCxnSpPr>
            <p:nvPr/>
          </p:nvCxnSpPr>
          <p:spPr>
            <a:xfrm flipH="1">
              <a:off x="253151" y="1134651"/>
              <a:ext cx="75393" cy="2743755"/>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211" name="Straight Connector 210"/>
            <p:cNvCxnSpPr/>
            <p:nvPr/>
          </p:nvCxnSpPr>
          <p:spPr>
            <a:xfrm flipH="1">
              <a:off x="4188315" y="1252714"/>
              <a:ext cx="81772" cy="2625692"/>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212" name="Straight Connector 211"/>
            <p:cNvCxnSpPr>
              <a:stCxn id="169" idx="4"/>
            </p:cNvCxnSpPr>
            <p:nvPr/>
          </p:nvCxnSpPr>
          <p:spPr>
            <a:xfrm flipH="1">
              <a:off x="4878694" y="1252714"/>
              <a:ext cx="282977" cy="2625692"/>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213" name="Straight Connector 212"/>
            <p:cNvCxnSpPr>
              <a:stCxn id="166" idx="4"/>
            </p:cNvCxnSpPr>
            <p:nvPr/>
          </p:nvCxnSpPr>
          <p:spPr>
            <a:xfrm flipH="1">
              <a:off x="8677329" y="1252714"/>
              <a:ext cx="40706" cy="2625692"/>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214" name="Straight Arrow Connector 213"/>
            <p:cNvCxnSpPr>
              <a:stCxn id="162" idx="7"/>
            </p:cNvCxnSpPr>
            <p:nvPr/>
          </p:nvCxnSpPr>
          <p:spPr>
            <a:xfrm flipV="1">
              <a:off x="535976" y="3878407"/>
              <a:ext cx="248802" cy="269036"/>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15" name="Straight Arrow Connector 214"/>
            <p:cNvCxnSpPr/>
            <p:nvPr/>
          </p:nvCxnSpPr>
          <p:spPr>
            <a:xfrm flipV="1">
              <a:off x="5145144" y="3973783"/>
              <a:ext cx="248802" cy="269036"/>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16" name="Straight Arrow Connector 215"/>
            <p:cNvCxnSpPr>
              <a:stCxn id="158" idx="1"/>
            </p:cNvCxnSpPr>
            <p:nvPr/>
          </p:nvCxnSpPr>
          <p:spPr>
            <a:xfrm flipH="1" flipV="1">
              <a:off x="3567800" y="3878406"/>
              <a:ext cx="219215" cy="269037"/>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17" name="Straight Arrow Connector 216"/>
            <p:cNvCxnSpPr/>
            <p:nvPr/>
          </p:nvCxnSpPr>
          <p:spPr>
            <a:xfrm flipH="1" flipV="1">
              <a:off x="8141011" y="3896287"/>
              <a:ext cx="219215" cy="269037"/>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grpSp>
      <p:cxnSp>
        <p:nvCxnSpPr>
          <p:cNvPr id="218" name="Curved Connector 217"/>
          <p:cNvCxnSpPr>
            <a:stCxn id="177" idx="0"/>
            <a:endCxn id="169" idx="0"/>
          </p:cNvCxnSpPr>
          <p:nvPr/>
        </p:nvCxnSpPr>
        <p:spPr>
          <a:xfrm rot="5400000" flipH="1" flipV="1">
            <a:off x="3376358" y="-388925"/>
            <a:ext cx="12700" cy="3832126"/>
          </a:xfrm>
          <a:prstGeom prst="curvedConnector3">
            <a:avLst>
              <a:gd name="adj1" fmla="val 4756528"/>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19" name="Curved Connector 218"/>
          <p:cNvCxnSpPr>
            <a:stCxn id="165" idx="4"/>
            <a:endCxn id="154" idx="4"/>
          </p:cNvCxnSpPr>
          <p:nvPr/>
        </p:nvCxnSpPr>
        <p:spPr>
          <a:xfrm rot="16200000" flipH="1">
            <a:off x="3241394" y="3432617"/>
            <a:ext cx="12700" cy="3832127"/>
          </a:xfrm>
          <a:prstGeom prst="curvedConnector3">
            <a:avLst>
              <a:gd name="adj1" fmla="val 5452205"/>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20" name="Curved Connector 219"/>
          <p:cNvCxnSpPr>
            <a:stCxn id="177" idx="0"/>
            <a:endCxn id="172" idx="0"/>
          </p:cNvCxnSpPr>
          <p:nvPr/>
        </p:nvCxnSpPr>
        <p:spPr>
          <a:xfrm rot="5400000" flipH="1" flipV="1">
            <a:off x="2958082" y="29351"/>
            <a:ext cx="12700" cy="2995574"/>
          </a:xfrm>
          <a:prstGeom prst="curvedConnector3">
            <a:avLst>
              <a:gd name="adj1" fmla="val 2756528"/>
            </a:avLst>
          </a:prstGeom>
          <a:noFill/>
          <a:ln w="25400" cap="flat" cmpd="sng" algn="ctr">
            <a:solidFill>
              <a:srgbClr val="4F81BD"/>
            </a:solidFill>
            <a:prstDash val="sysDash"/>
            <a:headEnd type="arrow"/>
            <a:tailEnd type="arrow"/>
          </a:ln>
          <a:effectLst>
            <a:outerShdw blurRad="40000" dist="20000" dir="5400000" rotWithShape="0">
              <a:srgbClr val="000000">
                <a:alpha val="38000"/>
              </a:srgbClr>
            </a:outerShdw>
          </a:effectLst>
        </p:spPr>
      </p:cxnSp>
      <p:cxnSp>
        <p:nvCxnSpPr>
          <p:cNvPr id="221" name="Curved Connector 220"/>
          <p:cNvCxnSpPr>
            <a:stCxn id="165" idx="4"/>
            <a:endCxn id="159" idx="4"/>
          </p:cNvCxnSpPr>
          <p:nvPr/>
        </p:nvCxnSpPr>
        <p:spPr>
          <a:xfrm rot="16200000" flipH="1">
            <a:off x="2823118" y="3850894"/>
            <a:ext cx="12700" cy="2995574"/>
          </a:xfrm>
          <a:prstGeom prst="curvedConnector3">
            <a:avLst>
              <a:gd name="adj1" fmla="val 2843480"/>
            </a:avLst>
          </a:prstGeom>
          <a:noFill/>
          <a:ln w="25400" cap="flat" cmpd="sng" algn="ctr">
            <a:solidFill>
              <a:srgbClr val="4F81BD"/>
            </a:solidFill>
            <a:prstDash val="sysDash"/>
            <a:headEnd type="arrow"/>
            <a:tailEnd type="arrow"/>
          </a:ln>
          <a:effectLst>
            <a:outerShdw blurRad="40000" dist="20000" dir="5400000" rotWithShape="0">
              <a:srgbClr val="000000">
                <a:alpha val="38000"/>
              </a:srgbClr>
            </a:outerShdw>
          </a:effectLst>
        </p:spPr>
      </p:cxnSp>
      <p:cxnSp>
        <p:nvCxnSpPr>
          <p:cNvPr id="222" name="Curved Connector 221"/>
          <p:cNvCxnSpPr/>
          <p:nvPr/>
        </p:nvCxnSpPr>
        <p:spPr>
          <a:xfrm rot="16200000" flipH="1">
            <a:off x="6681898" y="3863594"/>
            <a:ext cx="12700" cy="2995574"/>
          </a:xfrm>
          <a:prstGeom prst="curvedConnector3">
            <a:avLst>
              <a:gd name="adj1" fmla="val 2843480"/>
            </a:avLst>
          </a:prstGeom>
          <a:noFill/>
          <a:ln w="25400" cap="flat" cmpd="sng" algn="ctr">
            <a:solidFill>
              <a:srgbClr val="4F81BD"/>
            </a:solidFill>
            <a:prstDash val="sysDash"/>
            <a:headEnd type="arrow"/>
            <a:tailEnd type="arrow"/>
          </a:ln>
          <a:effectLst>
            <a:outerShdw blurRad="40000" dist="20000" dir="5400000" rotWithShape="0">
              <a:srgbClr val="000000">
                <a:alpha val="38000"/>
              </a:srgbClr>
            </a:outerShdw>
          </a:effectLst>
        </p:spPr>
      </p:cxnSp>
      <p:cxnSp>
        <p:nvCxnSpPr>
          <p:cNvPr id="223" name="Curved Connector 222"/>
          <p:cNvCxnSpPr/>
          <p:nvPr/>
        </p:nvCxnSpPr>
        <p:spPr>
          <a:xfrm rot="5400000" flipH="1" flipV="1">
            <a:off x="6801271" y="42051"/>
            <a:ext cx="12700" cy="2995574"/>
          </a:xfrm>
          <a:prstGeom prst="curvedConnector3">
            <a:avLst>
              <a:gd name="adj1" fmla="val 2756528"/>
            </a:avLst>
          </a:prstGeom>
          <a:noFill/>
          <a:ln w="25400" cap="flat" cmpd="sng" algn="ctr">
            <a:solidFill>
              <a:srgbClr val="4F81BD"/>
            </a:solidFill>
            <a:prstDash val="sysDash"/>
            <a:headEnd type="arrow"/>
            <a:tailEnd type="arrow"/>
          </a:ln>
          <a:effectLst>
            <a:outerShdw blurRad="40000" dist="20000" dir="5400000" rotWithShape="0">
              <a:srgbClr val="000000">
                <a:alpha val="38000"/>
              </a:srgbClr>
            </a:outerShdw>
          </a:effectLst>
        </p:spPr>
      </p:cxnSp>
      <p:cxnSp>
        <p:nvCxnSpPr>
          <p:cNvPr id="224" name="Curved Connector 223"/>
          <p:cNvCxnSpPr>
            <a:stCxn id="176" idx="0"/>
            <a:endCxn id="173" idx="0"/>
          </p:cNvCxnSpPr>
          <p:nvPr/>
        </p:nvCxnSpPr>
        <p:spPr>
          <a:xfrm rot="5400000" flipH="1" flipV="1">
            <a:off x="2958082" y="610235"/>
            <a:ext cx="12700" cy="1833806"/>
          </a:xfrm>
          <a:prstGeom prst="curvedConnector3">
            <a:avLst>
              <a:gd name="adj1" fmla="val 1800000"/>
            </a:avLst>
          </a:prstGeom>
          <a:noFill/>
          <a:ln w="25400" cap="flat" cmpd="sng" algn="ctr">
            <a:solidFill>
              <a:srgbClr val="4F81BD"/>
            </a:solidFill>
            <a:prstDash val="sysDash"/>
            <a:headEnd type="arrow"/>
            <a:tailEnd type="arrow"/>
          </a:ln>
          <a:effectLst>
            <a:outerShdw blurRad="40000" dist="20000" dir="5400000" rotWithShape="0">
              <a:srgbClr val="000000">
                <a:alpha val="38000"/>
              </a:srgbClr>
            </a:outerShdw>
          </a:effectLst>
        </p:spPr>
      </p:cxnSp>
      <p:cxnSp>
        <p:nvCxnSpPr>
          <p:cNvPr id="225" name="Curved Connector 224"/>
          <p:cNvCxnSpPr/>
          <p:nvPr/>
        </p:nvCxnSpPr>
        <p:spPr>
          <a:xfrm rot="5400000" flipH="1" flipV="1">
            <a:off x="6783858" y="597535"/>
            <a:ext cx="12700" cy="1833806"/>
          </a:xfrm>
          <a:prstGeom prst="curvedConnector3">
            <a:avLst>
              <a:gd name="adj1" fmla="val 1800000"/>
            </a:avLst>
          </a:prstGeom>
          <a:noFill/>
          <a:ln w="25400" cap="flat" cmpd="sng" algn="ctr">
            <a:solidFill>
              <a:srgbClr val="4F81BD"/>
            </a:solidFill>
            <a:prstDash val="sysDash"/>
            <a:headEnd type="arrow"/>
            <a:tailEnd type="arrow"/>
          </a:ln>
          <a:effectLst>
            <a:outerShdw blurRad="40000" dist="20000" dir="5400000" rotWithShape="0">
              <a:srgbClr val="000000">
                <a:alpha val="38000"/>
              </a:srgbClr>
            </a:outerShdw>
          </a:effectLst>
        </p:spPr>
      </p:cxnSp>
      <p:cxnSp>
        <p:nvCxnSpPr>
          <p:cNvPr id="226" name="Curved Connector 225"/>
          <p:cNvCxnSpPr>
            <a:stCxn id="164" idx="4"/>
            <a:endCxn id="160" idx="4"/>
          </p:cNvCxnSpPr>
          <p:nvPr/>
        </p:nvCxnSpPr>
        <p:spPr>
          <a:xfrm rot="16200000" flipH="1">
            <a:off x="2823118" y="4431778"/>
            <a:ext cx="12700" cy="1833806"/>
          </a:xfrm>
          <a:prstGeom prst="curvedConnector3">
            <a:avLst>
              <a:gd name="adj1" fmla="val 1800000"/>
            </a:avLst>
          </a:prstGeom>
          <a:noFill/>
          <a:ln w="25400" cap="flat" cmpd="sng" algn="ctr">
            <a:solidFill>
              <a:srgbClr val="4F81BD"/>
            </a:solidFill>
            <a:prstDash val="sysDash"/>
            <a:headEnd type="arrow"/>
            <a:tailEnd type="arrow"/>
          </a:ln>
          <a:effectLst>
            <a:outerShdw blurRad="40000" dist="20000" dir="5400000" rotWithShape="0">
              <a:srgbClr val="000000">
                <a:alpha val="38000"/>
              </a:srgbClr>
            </a:outerShdw>
          </a:effectLst>
        </p:spPr>
      </p:cxnSp>
      <p:cxnSp>
        <p:nvCxnSpPr>
          <p:cNvPr id="227" name="Curved Connector 226"/>
          <p:cNvCxnSpPr/>
          <p:nvPr/>
        </p:nvCxnSpPr>
        <p:spPr>
          <a:xfrm rot="16200000" flipH="1">
            <a:off x="6607773" y="4450828"/>
            <a:ext cx="12700" cy="1833806"/>
          </a:xfrm>
          <a:prstGeom prst="curvedConnector3">
            <a:avLst>
              <a:gd name="adj1" fmla="val 1800000"/>
            </a:avLst>
          </a:prstGeom>
          <a:noFill/>
          <a:ln w="25400" cap="flat" cmpd="sng" algn="ctr">
            <a:solidFill>
              <a:srgbClr val="4F81BD"/>
            </a:solidFill>
            <a:prstDash val="sysDash"/>
            <a:headEnd type="arrow"/>
            <a:tailEnd type="arrow"/>
          </a:ln>
          <a:effectLst>
            <a:outerShdw blurRad="40000" dist="20000" dir="5400000" rotWithShape="0">
              <a:srgbClr val="000000">
                <a:alpha val="38000"/>
              </a:srgbClr>
            </a:outerShdw>
          </a:effectLst>
        </p:spPr>
      </p:cxnSp>
      <p:cxnSp>
        <p:nvCxnSpPr>
          <p:cNvPr id="228" name="Curved Connector 227"/>
          <p:cNvCxnSpPr/>
          <p:nvPr/>
        </p:nvCxnSpPr>
        <p:spPr>
          <a:xfrm rot="5400000" flipH="1" flipV="1">
            <a:off x="3950892" y="-363525"/>
            <a:ext cx="12700" cy="3832126"/>
          </a:xfrm>
          <a:prstGeom prst="curvedConnector3">
            <a:avLst>
              <a:gd name="adj1" fmla="val 4756528"/>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29" name="Curved Connector 228"/>
          <p:cNvCxnSpPr/>
          <p:nvPr/>
        </p:nvCxnSpPr>
        <p:spPr>
          <a:xfrm rot="5400000" flipH="1" flipV="1">
            <a:off x="4548614" y="-369875"/>
            <a:ext cx="12700" cy="3832126"/>
          </a:xfrm>
          <a:prstGeom prst="curvedConnector3">
            <a:avLst>
              <a:gd name="adj1" fmla="val 4756528"/>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30" name="Curved Connector 229"/>
          <p:cNvCxnSpPr/>
          <p:nvPr/>
        </p:nvCxnSpPr>
        <p:spPr>
          <a:xfrm rot="5400000" flipH="1" flipV="1">
            <a:off x="5157458" y="-350825"/>
            <a:ext cx="12700" cy="3832126"/>
          </a:xfrm>
          <a:prstGeom prst="curvedConnector3">
            <a:avLst>
              <a:gd name="adj1" fmla="val 4756528"/>
            </a:avLst>
          </a:prstGeom>
          <a:noFill/>
          <a:ln w="25400" cap="flat" cmpd="sng" algn="ctr">
            <a:solidFill>
              <a:srgbClr val="C0504D"/>
            </a:solidFill>
            <a:prstDash val="solid"/>
            <a:tailEnd type="arrow"/>
          </a:ln>
          <a:effectLst>
            <a:outerShdw blurRad="40000" dist="20000" dir="5400000" rotWithShape="0">
              <a:srgbClr val="000000">
                <a:alpha val="38000"/>
              </a:srgbClr>
            </a:outerShdw>
          </a:effectLst>
        </p:spPr>
      </p:cxnSp>
      <p:cxnSp>
        <p:nvCxnSpPr>
          <p:cNvPr id="231" name="Curved Connector 230"/>
          <p:cNvCxnSpPr/>
          <p:nvPr/>
        </p:nvCxnSpPr>
        <p:spPr>
          <a:xfrm rot="5400000" flipH="1" flipV="1">
            <a:off x="5807402" y="-414325"/>
            <a:ext cx="12700" cy="3832126"/>
          </a:xfrm>
          <a:prstGeom prst="curvedConnector3">
            <a:avLst>
              <a:gd name="adj1" fmla="val 4756528"/>
            </a:avLst>
          </a:prstGeom>
          <a:noFill/>
          <a:ln w="25400" cap="flat" cmpd="sng" algn="ctr">
            <a:solidFill>
              <a:srgbClr val="C0504D"/>
            </a:solidFill>
            <a:prstDash val="solid"/>
            <a:tailEnd type="arrow"/>
          </a:ln>
          <a:effectLst>
            <a:outerShdw blurRad="40000" dist="20000" dir="5400000" rotWithShape="0">
              <a:srgbClr val="000000">
                <a:alpha val="38000"/>
              </a:srgbClr>
            </a:outerShdw>
          </a:effectLst>
        </p:spPr>
      </p:cxnSp>
      <p:cxnSp>
        <p:nvCxnSpPr>
          <p:cNvPr id="232" name="Curved Connector 231"/>
          <p:cNvCxnSpPr/>
          <p:nvPr/>
        </p:nvCxnSpPr>
        <p:spPr>
          <a:xfrm rot="5400000" flipH="1" flipV="1">
            <a:off x="6382995" y="-427025"/>
            <a:ext cx="12700" cy="3832126"/>
          </a:xfrm>
          <a:prstGeom prst="curvedConnector3">
            <a:avLst>
              <a:gd name="adj1" fmla="val 4756528"/>
            </a:avLst>
          </a:prstGeom>
          <a:noFill/>
          <a:ln w="25400" cap="flat" cmpd="sng" algn="ctr">
            <a:solidFill>
              <a:srgbClr val="C0504D"/>
            </a:solidFill>
            <a:prstDash val="solid"/>
            <a:tailEnd type="arrow"/>
          </a:ln>
          <a:effectLst>
            <a:outerShdw blurRad="40000" dist="20000" dir="5400000" rotWithShape="0">
              <a:srgbClr val="000000">
                <a:alpha val="38000"/>
              </a:srgbClr>
            </a:outerShdw>
          </a:effectLst>
        </p:spPr>
      </p:cxnSp>
      <p:cxnSp>
        <p:nvCxnSpPr>
          <p:cNvPr id="233" name="Curved Connector 232"/>
          <p:cNvCxnSpPr/>
          <p:nvPr/>
        </p:nvCxnSpPr>
        <p:spPr>
          <a:xfrm rot="16200000" flipH="1">
            <a:off x="3833926" y="3464369"/>
            <a:ext cx="12700" cy="3832127"/>
          </a:xfrm>
          <a:prstGeom prst="curvedConnector3">
            <a:avLst>
              <a:gd name="adj1" fmla="val 5452205"/>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34" name="Curved Connector 233"/>
          <p:cNvCxnSpPr/>
          <p:nvPr/>
        </p:nvCxnSpPr>
        <p:spPr>
          <a:xfrm rot="16200000" flipH="1">
            <a:off x="4466932" y="3432617"/>
            <a:ext cx="12700" cy="3832127"/>
          </a:xfrm>
          <a:prstGeom prst="curvedConnector3">
            <a:avLst>
              <a:gd name="adj1" fmla="val 5452205"/>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35" name="Curved Connector 234"/>
          <p:cNvCxnSpPr/>
          <p:nvPr/>
        </p:nvCxnSpPr>
        <p:spPr>
          <a:xfrm rot="16200000" flipH="1">
            <a:off x="5070147" y="3419917"/>
            <a:ext cx="12700" cy="3832127"/>
          </a:xfrm>
          <a:prstGeom prst="curvedConnector3">
            <a:avLst>
              <a:gd name="adj1" fmla="val 5452205"/>
            </a:avLst>
          </a:prstGeom>
          <a:noFill/>
          <a:ln w="25400" cap="flat" cmpd="sng" algn="ctr">
            <a:solidFill>
              <a:srgbClr val="C0504D"/>
            </a:solidFill>
            <a:prstDash val="solid"/>
            <a:tailEnd type="arrow"/>
          </a:ln>
          <a:effectLst>
            <a:outerShdw blurRad="40000" dist="20000" dir="5400000" rotWithShape="0">
              <a:srgbClr val="000000">
                <a:alpha val="38000"/>
              </a:srgbClr>
            </a:outerShdw>
          </a:effectLst>
        </p:spPr>
      </p:cxnSp>
      <p:cxnSp>
        <p:nvCxnSpPr>
          <p:cNvPr id="236" name="Curved Connector 235"/>
          <p:cNvCxnSpPr/>
          <p:nvPr/>
        </p:nvCxnSpPr>
        <p:spPr>
          <a:xfrm rot="16200000" flipH="1">
            <a:off x="5690870" y="3451669"/>
            <a:ext cx="12700" cy="3832127"/>
          </a:xfrm>
          <a:prstGeom prst="curvedConnector3">
            <a:avLst>
              <a:gd name="adj1" fmla="val 5452205"/>
            </a:avLst>
          </a:prstGeom>
          <a:noFill/>
          <a:ln w="25400" cap="flat" cmpd="sng" algn="ctr">
            <a:solidFill>
              <a:srgbClr val="C0504D"/>
            </a:solidFill>
            <a:prstDash val="solid"/>
            <a:tailEnd type="arrow"/>
          </a:ln>
          <a:effectLst>
            <a:outerShdw blurRad="40000" dist="20000" dir="5400000" rotWithShape="0">
              <a:srgbClr val="000000">
                <a:alpha val="38000"/>
              </a:srgbClr>
            </a:outerShdw>
          </a:effectLst>
        </p:spPr>
      </p:cxnSp>
      <p:cxnSp>
        <p:nvCxnSpPr>
          <p:cNvPr id="237" name="Curved Connector 236"/>
          <p:cNvCxnSpPr/>
          <p:nvPr/>
        </p:nvCxnSpPr>
        <p:spPr>
          <a:xfrm rot="16200000" flipH="1">
            <a:off x="6264367" y="3407216"/>
            <a:ext cx="12700" cy="3832127"/>
          </a:xfrm>
          <a:prstGeom prst="curvedConnector3">
            <a:avLst>
              <a:gd name="adj1" fmla="val 5452205"/>
            </a:avLst>
          </a:prstGeom>
          <a:noFill/>
          <a:ln w="25400" cap="flat" cmpd="sng" algn="ctr">
            <a:solidFill>
              <a:srgbClr val="C0504D"/>
            </a:solidFill>
            <a:prstDash val="solid"/>
            <a:tailEnd type="arrow"/>
          </a:ln>
          <a:effectLst>
            <a:outerShdw blurRad="40000" dist="20000" dir="5400000" rotWithShape="0">
              <a:srgbClr val="000000">
                <a:alpha val="38000"/>
              </a:srgbClr>
            </a:outerShdw>
          </a:effectLst>
        </p:spPr>
      </p:cxnSp>
      <p:sp>
        <p:nvSpPr>
          <p:cNvPr id="238" name="TextBox 237"/>
          <p:cNvSpPr txBox="1"/>
          <p:nvPr/>
        </p:nvSpPr>
        <p:spPr>
          <a:xfrm>
            <a:off x="1600200" y="2655643"/>
            <a:ext cx="886898"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Parenting Twin 1</a:t>
            </a:r>
            <a:endParaRPr kumimoji="0" lang="en-US" sz="1200" b="0" i="0" u="none" strike="noStrike" kern="0" cap="none" spc="0" normalizeH="0" baseline="0" noProof="0" dirty="0">
              <a:ln>
                <a:noFill/>
              </a:ln>
              <a:solidFill>
                <a:sysClr val="windowText" lastClr="000000"/>
              </a:solidFill>
              <a:effectLst/>
              <a:uLnTx/>
              <a:uFillTx/>
            </a:endParaRPr>
          </a:p>
        </p:txBody>
      </p:sp>
      <p:sp>
        <p:nvSpPr>
          <p:cNvPr id="239" name="TextBox 238"/>
          <p:cNvSpPr txBox="1"/>
          <p:nvPr/>
        </p:nvSpPr>
        <p:spPr>
          <a:xfrm>
            <a:off x="3048000" y="2655643"/>
            <a:ext cx="838200"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Parenting Twin 2</a:t>
            </a:r>
            <a:endParaRPr kumimoji="0" lang="en-US" sz="1200" b="0" i="0" u="none" strike="noStrike" kern="0" cap="none" spc="0" normalizeH="0" baseline="0" noProof="0" dirty="0">
              <a:ln>
                <a:noFill/>
              </a:ln>
              <a:solidFill>
                <a:sysClr val="windowText" lastClr="000000"/>
              </a:solidFill>
              <a:effectLst/>
              <a:uLnTx/>
              <a:uFillTx/>
            </a:endParaRPr>
          </a:p>
        </p:txBody>
      </p:sp>
      <p:sp>
        <p:nvSpPr>
          <p:cNvPr id="240" name="TextBox 239"/>
          <p:cNvSpPr txBox="1"/>
          <p:nvPr/>
        </p:nvSpPr>
        <p:spPr>
          <a:xfrm>
            <a:off x="5533982" y="2647380"/>
            <a:ext cx="917617"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Parenting Twin 1</a:t>
            </a:r>
            <a:endParaRPr kumimoji="0" lang="en-US" sz="1200" b="0" i="0" u="none" strike="noStrike" kern="0" cap="none" spc="0" normalizeH="0" baseline="0" noProof="0" dirty="0">
              <a:ln>
                <a:noFill/>
              </a:ln>
              <a:solidFill>
                <a:sysClr val="windowText" lastClr="000000"/>
              </a:solidFill>
              <a:effectLst/>
              <a:uLnTx/>
              <a:uFillTx/>
            </a:endParaRPr>
          </a:p>
        </p:txBody>
      </p:sp>
      <p:sp>
        <p:nvSpPr>
          <p:cNvPr id="241" name="TextBox 240"/>
          <p:cNvSpPr txBox="1"/>
          <p:nvPr/>
        </p:nvSpPr>
        <p:spPr>
          <a:xfrm>
            <a:off x="6866738" y="2655643"/>
            <a:ext cx="905661"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Parenting Twin 2</a:t>
            </a:r>
            <a:endParaRPr kumimoji="0" lang="en-US" sz="1200" b="0" i="0" u="none" strike="noStrike" kern="0" cap="none" spc="0" normalizeH="0" baseline="0" noProof="0" dirty="0">
              <a:ln>
                <a:noFill/>
              </a:ln>
              <a:solidFill>
                <a:sysClr val="windowText" lastClr="000000"/>
              </a:solidFill>
              <a:effectLst/>
              <a:uLnTx/>
              <a:uFillTx/>
            </a:endParaRPr>
          </a:p>
        </p:txBody>
      </p:sp>
      <p:sp>
        <p:nvSpPr>
          <p:cNvPr id="242" name="TextBox 241"/>
          <p:cNvSpPr txBox="1"/>
          <p:nvPr/>
        </p:nvSpPr>
        <p:spPr>
          <a:xfrm>
            <a:off x="1705405" y="3736629"/>
            <a:ext cx="814942"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Child </a:t>
            </a:r>
            <a:r>
              <a:rPr kumimoji="0" lang="en-US" sz="1200" b="0" i="0" u="none" strike="noStrike" kern="0" cap="none" spc="0" normalizeH="0" baseline="0" noProof="0" dirty="0" err="1" smtClean="0">
                <a:ln>
                  <a:noFill/>
                </a:ln>
                <a:solidFill>
                  <a:sysClr val="windowText" lastClr="000000"/>
                </a:solidFill>
                <a:effectLst/>
                <a:uLnTx/>
                <a:uFillTx/>
              </a:rPr>
              <a:t>Beh</a:t>
            </a:r>
            <a:r>
              <a:rPr kumimoji="0" lang="en-US" sz="1200" b="0" i="0" u="none" strike="noStrike" kern="0" cap="none" spc="0" normalizeH="0" baseline="0" noProof="0" dirty="0" smtClean="0">
                <a:ln>
                  <a:noFill/>
                </a:ln>
                <a:solidFill>
                  <a:sysClr val="windowText" lastClr="000000"/>
                </a:solidFill>
                <a:effectLst/>
                <a:uLnTx/>
                <a:uFillTx/>
              </a:rPr>
              <a:t> Twin 1</a:t>
            </a:r>
            <a:endParaRPr kumimoji="0" lang="en-US" sz="1200" b="0" i="0" u="none" strike="noStrike" kern="0" cap="none" spc="0" normalizeH="0" baseline="0" noProof="0" dirty="0">
              <a:ln>
                <a:noFill/>
              </a:ln>
              <a:solidFill>
                <a:sysClr val="windowText" lastClr="000000"/>
              </a:solidFill>
              <a:effectLst/>
              <a:uLnTx/>
              <a:uFillTx/>
            </a:endParaRPr>
          </a:p>
        </p:txBody>
      </p:sp>
      <p:sp>
        <p:nvSpPr>
          <p:cNvPr id="243" name="TextBox 242"/>
          <p:cNvSpPr txBox="1"/>
          <p:nvPr/>
        </p:nvSpPr>
        <p:spPr>
          <a:xfrm>
            <a:off x="5534698" y="3750161"/>
            <a:ext cx="814942"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Child </a:t>
            </a:r>
            <a:r>
              <a:rPr kumimoji="0" lang="en-US" sz="1200" b="0" i="0" u="none" strike="noStrike" kern="0" cap="none" spc="0" normalizeH="0" baseline="0" noProof="0" dirty="0" err="1" smtClean="0">
                <a:ln>
                  <a:noFill/>
                </a:ln>
                <a:solidFill>
                  <a:sysClr val="windowText" lastClr="000000"/>
                </a:solidFill>
                <a:effectLst/>
                <a:uLnTx/>
                <a:uFillTx/>
              </a:rPr>
              <a:t>Beh</a:t>
            </a:r>
            <a:r>
              <a:rPr kumimoji="0" lang="en-US" sz="1200" b="0" i="0" u="none" strike="noStrike" kern="0" cap="none" spc="0" normalizeH="0" baseline="0" noProof="0" dirty="0" smtClean="0">
                <a:ln>
                  <a:noFill/>
                </a:ln>
                <a:solidFill>
                  <a:sysClr val="windowText" lastClr="000000"/>
                </a:solidFill>
                <a:effectLst/>
                <a:uLnTx/>
                <a:uFillTx/>
              </a:rPr>
              <a:t> Twin 1</a:t>
            </a:r>
            <a:endParaRPr kumimoji="0" lang="en-US" sz="1200" b="0" i="0" u="none" strike="noStrike" kern="0" cap="none" spc="0" normalizeH="0" baseline="0" noProof="0" dirty="0">
              <a:ln>
                <a:noFill/>
              </a:ln>
              <a:solidFill>
                <a:sysClr val="windowText" lastClr="000000"/>
              </a:solidFill>
              <a:effectLst/>
              <a:uLnTx/>
              <a:uFillTx/>
            </a:endParaRPr>
          </a:p>
        </p:txBody>
      </p:sp>
      <p:sp>
        <p:nvSpPr>
          <p:cNvPr id="244" name="TextBox 243"/>
          <p:cNvSpPr txBox="1"/>
          <p:nvPr/>
        </p:nvSpPr>
        <p:spPr>
          <a:xfrm>
            <a:off x="3038646" y="3750161"/>
            <a:ext cx="814942"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Child </a:t>
            </a:r>
            <a:r>
              <a:rPr kumimoji="0" lang="en-US" sz="1200" b="0" i="0" u="none" strike="noStrike" kern="0" cap="none" spc="0" normalizeH="0" baseline="0" noProof="0" dirty="0" err="1" smtClean="0">
                <a:ln>
                  <a:noFill/>
                </a:ln>
                <a:solidFill>
                  <a:sysClr val="windowText" lastClr="000000"/>
                </a:solidFill>
                <a:effectLst/>
                <a:uLnTx/>
                <a:uFillTx/>
              </a:rPr>
              <a:t>Beh</a:t>
            </a:r>
            <a:r>
              <a:rPr kumimoji="0" lang="en-US" sz="1200" b="0" i="0" u="none" strike="noStrike" kern="0" cap="none" spc="0" normalizeH="0" baseline="0" noProof="0" dirty="0" smtClean="0">
                <a:ln>
                  <a:noFill/>
                </a:ln>
                <a:solidFill>
                  <a:sysClr val="windowText" lastClr="000000"/>
                </a:solidFill>
                <a:effectLst/>
                <a:uLnTx/>
                <a:uFillTx/>
              </a:rPr>
              <a:t> Twin 2</a:t>
            </a:r>
            <a:endParaRPr kumimoji="0" lang="en-US" sz="1200" b="0" i="0" u="none" strike="noStrike" kern="0" cap="none" spc="0" normalizeH="0" baseline="0" noProof="0" dirty="0">
              <a:ln>
                <a:noFill/>
              </a:ln>
              <a:solidFill>
                <a:sysClr val="windowText" lastClr="000000"/>
              </a:solidFill>
              <a:effectLst/>
              <a:uLnTx/>
              <a:uFillTx/>
            </a:endParaRPr>
          </a:p>
        </p:txBody>
      </p:sp>
      <p:sp>
        <p:nvSpPr>
          <p:cNvPr id="245" name="TextBox 244"/>
          <p:cNvSpPr txBox="1"/>
          <p:nvPr/>
        </p:nvSpPr>
        <p:spPr>
          <a:xfrm>
            <a:off x="6866739" y="3741918"/>
            <a:ext cx="814942"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Child </a:t>
            </a:r>
            <a:r>
              <a:rPr kumimoji="0" lang="en-US" sz="1200" b="0" i="0" u="none" strike="noStrike" kern="0" cap="none" spc="0" normalizeH="0" baseline="0" noProof="0" dirty="0" err="1" smtClean="0">
                <a:ln>
                  <a:noFill/>
                </a:ln>
                <a:solidFill>
                  <a:sysClr val="windowText" lastClr="000000"/>
                </a:solidFill>
                <a:effectLst/>
                <a:uLnTx/>
                <a:uFillTx/>
              </a:rPr>
              <a:t>Beh</a:t>
            </a:r>
            <a:r>
              <a:rPr kumimoji="0" lang="en-US" sz="1200" b="0" i="0" u="none" strike="noStrike" kern="0" cap="none" spc="0" normalizeH="0" baseline="0" noProof="0" dirty="0" smtClean="0">
                <a:ln>
                  <a:noFill/>
                </a:ln>
                <a:solidFill>
                  <a:sysClr val="windowText" lastClr="000000"/>
                </a:solidFill>
                <a:effectLst/>
                <a:uLnTx/>
                <a:uFillTx/>
              </a:rPr>
              <a:t> Twin 2</a:t>
            </a:r>
            <a:endParaRPr kumimoji="0" lang="en-US" sz="1200" b="0" i="0" u="none" strike="noStrike" kern="0" cap="none" spc="0" normalizeH="0" baseline="0" noProof="0" dirty="0">
              <a:ln>
                <a:noFill/>
              </a:ln>
              <a:solidFill>
                <a:sysClr val="windowText" lastClr="000000"/>
              </a:solidFill>
              <a:effectLst/>
              <a:uLnTx/>
              <a:uFillTx/>
            </a:endParaRPr>
          </a:p>
        </p:txBody>
      </p:sp>
      <p:cxnSp>
        <p:nvCxnSpPr>
          <p:cNvPr id="246" name="Straight Connector 245"/>
          <p:cNvCxnSpPr/>
          <p:nvPr/>
        </p:nvCxnSpPr>
        <p:spPr>
          <a:xfrm>
            <a:off x="4666716" y="0"/>
            <a:ext cx="120705" cy="685800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sp>
        <p:nvSpPr>
          <p:cNvPr id="247" name="TextBox 246"/>
          <p:cNvSpPr txBox="1"/>
          <p:nvPr/>
        </p:nvSpPr>
        <p:spPr>
          <a:xfrm>
            <a:off x="1117600" y="6437868"/>
            <a:ext cx="252457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rPr>
              <a:t>Time 1</a:t>
            </a:r>
            <a:endParaRPr kumimoji="0" lang="en-US" sz="1800" b="0" i="0" u="none" strike="noStrike" kern="0" cap="none" spc="0" normalizeH="0" baseline="0" noProof="0" dirty="0">
              <a:ln>
                <a:noFill/>
              </a:ln>
              <a:solidFill>
                <a:sysClr val="windowText" lastClr="000000"/>
              </a:solidFill>
              <a:effectLst/>
              <a:uLnTx/>
              <a:uFillTx/>
            </a:endParaRPr>
          </a:p>
        </p:txBody>
      </p:sp>
      <p:sp>
        <p:nvSpPr>
          <p:cNvPr id="248" name="TextBox 247"/>
          <p:cNvSpPr txBox="1"/>
          <p:nvPr/>
        </p:nvSpPr>
        <p:spPr>
          <a:xfrm>
            <a:off x="5504282" y="6463268"/>
            <a:ext cx="252457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rPr>
              <a:t>Time 2</a:t>
            </a:r>
            <a:endParaRPr kumimoji="0" lang="en-US" sz="1800" b="0" i="0" u="none" strike="noStrike" kern="0" cap="none" spc="0" normalizeH="0" baseline="0" noProof="0" dirty="0">
              <a:ln>
                <a:noFill/>
              </a:ln>
              <a:solidFill>
                <a:sysClr val="windowText" lastClr="000000"/>
              </a:solidFill>
              <a:effectLst/>
              <a:uLnTx/>
              <a:uFillTx/>
            </a:endParaRPr>
          </a:p>
        </p:txBody>
      </p:sp>
      <p:sp>
        <p:nvSpPr>
          <p:cNvPr id="249" name="TextBox 248"/>
          <p:cNvSpPr txBox="1"/>
          <p:nvPr/>
        </p:nvSpPr>
        <p:spPr>
          <a:xfrm>
            <a:off x="1226236" y="1571588"/>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250" name="TextBox 249"/>
          <p:cNvSpPr txBox="1"/>
          <p:nvPr/>
        </p:nvSpPr>
        <p:spPr>
          <a:xfrm>
            <a:off x="5047311" y="1625808"/>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251" name="TextBox 250"/>
          <p:cNvSpPr txBox="1"/>
          <p:nvPr/>
        </p:nvSpPr>
        <p:spPr>
          <a:xfrm>
            <a:off x="1092096" y="4947597"/>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A2</a:t>
            </a:r>
            <a:endParaRPr kumimoji="0" lang="en-US" sz="1800" b="0" i="0" u="none" strike="noStrike" kern="0" cap="none" spc="0" normalizeH="0" baseline="0" noProof="0" dirty="0">
              <a:ln>
                <a:noFill/>
              </a:ln>
              <a:solidFill>
                <a:sysClr val="windowText" lastClr="000000"/>
              </a:solidFill>
              <a:effectLst/>
              <a:uLnTx/>
              <a:uFillTx/>
            </a:endParaRPr>
          </a:p>
        </p:txBody>
      </p:sp>
      <p:sp>
        <p:nvSpPr>
          <p:cNvPr id="252" name="TextBox 251"/>
          <p:cNvSpPr txBox="1"/>
          <p:nvPr/>
        </p:nvSpPr>
        <p:spPr>
          <a:xfrm>
            <a:off x="4912348" y="4947597"/>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A2</a:t>
            </a:r>
            <a:endParaRPr kumimoji="0" lang="en-US" sz="1800" b="0" i="0" u="none" strike="noStrike" kern="0" cap="none" spc="0" normalizeH="0" baseline="0" noProof="0" dirty="0">
              <a:ln>
                <a:noFill/>
              </a:ln>
              <a:solidFill>
                <a:sysClr val="windowText" lastClr="000000"/>
              </a:solidFill>
              <a:effectLst/>
              <a:uLnTx/>
              <a:uFillTx/>
            </a:endParaRPr>
          </a:p>
        </p:txBody>
      </p:sp>
      <p:sp>
        <p:nvSpPr>
          <p:cNvPr id="253" name="TextBox 252"/>
          <p:cNvSpPr txBox="1"/>
          <p:nvPr/>
        </p:nvSpPr>
        <p:spPr>
          <a:xfrm>
            <a:off x="1807944" y="1571588"/>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C</a:t>
            </a:r>
            <a:r>
              <a:rPr kumimoji="0" lang="en-US" sz="1800" b="0" i="0" u="none" strike="noStrike" kern="0" cap="none" spc="0" normalizeH="0" baseline="0" noProof="0" dirty="0" smtClean="0">
                <a:ln>
                  <a:noFill/>
                </a:ln>
                <a:solidFill>
                  <a:sysClr val="windowText" lastClr="000000"/>
                </a:solidFill>
                <a:effectLst/>
                <a:uLnTx/>
                <a:uFillTx/>
              </a:rPr>
              <a:t>1</a:t>
            </a:r>
            <a:endParaRPr kumimoji="0" lang="en-US" sz="1800" b="0" i="0" u="none" strike="noStrike" kern="0" cap="none" spc="0" normalizeH="0" baseline="0" noProof="0" dirty="0">
              <a:ln>
                <a:noFill/>
              </a:ln>
              <a:solidFill>
                <a:sysClr val="windowText" lastClr="000000"/>
              </a:solidFill>
              <a:effectLst/>
              <a:uLnTx/>
              <a:uFillTx/>
            </a:endParaRPr>
          </a:p>
        </p:txBody>
      </p:sp>
      <p:sp>
        <p:nvSpPr>
          <p:cNvPr id="254" name="TextBox 253"/>
          <p:cNvSpPr txBox="1"/>
          <p:nvPr/>
        </p:nvSpPr>
        <p:spPr>
          <a:xfrm>
            <a:off x="5628195" y="1609199"/>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C</a:t>
            </a:r>
            <a:r>
              <a:rPr kumimoji="0" lang="en-US" sz="1800" b="0" i="0" u="none" strike="noStrike" kern="0" cap="none" spc="0" normalizeH="0" baseline="0" noProof="0" dirty="0" smtClean="0">
                <a:ln>
                  <a:noFill/>
                </a:ln>
                <a:solidFill>
                  <a:sysClr val="windowText" lastClr="000000"/>
                </a:solidFill>
                <a:effectLst/>
                <a:uLnTx/>
                <a:uFillTx/>
              </a:rPr>
              <a:t>1</a:t>
            </a:r>
            <a:endParaRPr kumimoji="0" lang="en-US" sz="1800" b="0" i="0" u="none" strike="noStrike" kern="0" cap="none" spc="0" normalizeH="0" baseline="0" noProof="0" dirty="0">
              <a:ln>
                <a:noFill/>
              </a:ln>
              <a:solidFill>
                <a:sysClr val="windowText" lastClr="000000"/>
              </a:solidFill>
              <a:effectLst/>
              <a:uLnTx/>
              <a:uFillTx/>
            </a:endParaRPr>
          </a:p>
        </p:txBody>
      </p:sp>
      <p:sp>
        <p:nvSpPr>
          <p:cNvPr id="255" name="TextBox 254"/>
          <p:cNvSpPr txBox="1"/>
          <p:nvPr/>
        </p:nvSpPr>
        <p:spPr>
          <a:xfrm>
            <a:off x="3647586" y="1609199"/>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C</a:t>
            </a:r>
            <a:r>
              <a:rPr kumimoji="0" lang="en-US" sz="1800" b="0" i="0" u="none" strike="noStrike" kern="0" cap="none" spc="0" normalizeH="0" baseline="0" noProof="0" dirty="0" smtClean="0">
                <a:ln>
                  <a:noFill/>
                </a:ln>
                <a:solidFill>
                  <a:sysClr val="windowText" lastClr="000000"/>
                </a:solidFill>
                <a:effectLst/>
                <a:uLnTx/>
                <a:uFillTx/>
              </a:rPr>
              <a:t>1</a:t>
            </a:r>
            <a:endParaRPr kumimoji="0" lang="en-US" sz="1800" b="0" i="0" u="none" strike="noStrike" kern="0" cap="none" spc="0" normalizeH="0" baseline="0" noProof="0" dirty="0">
              <a:ln>
                <a:noFill/>
              </a:ln>
              <a:solidFill>
                <a:sysClr val="windowText" lastClr="000000"/>
              </a:solidFill>
              <a:effectLst/>
              <a:uLnTx/>
              <a:uFillTx/>
            </a:endParaRPr>
          </a:p>
        </p:txBody>
      </p:sp>
      <p:sp>
        <p:nvSpPr>
          <p:cNvPr id="256" name="TextBox 255"/>
          <p:cNvSpPr txBox="1"/>
          <p:nvPr/>
        </p:nvSpPr>
        <p:spPr>
          <a:xfrm>
            <a:off x="7413535" y="1609199"/>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C</a:t>
            </a:r>
            <a:r>
              <a:rPr kumimoji="0" lang="en-US" sz="1800" b="0" i="0" u="none" strike="noStrike" kern="0" cap="none" spc="0" normalizeH="0" baseline="0" noProof="0" dirty="0" smtClean="0">
                <a:ln>
                  <a:noFill/>
                </a:ln>
                <a:solidFill>
                  <a:sysClr val="windowText" lastClr="000000"/>
                </a:solidFill>
                <a:effectLst/>
                <a:uLnTx/>
                <a:uFillTx/>
              </a:rPr>
              <a:t>1</a:t>
            </a:r>
            <a:endParaRPr kumimoji="0" lang="en-US" sz="1800" b="0" i="0" u="none" strike="noStrike" kern="0" cap="none" spc="0" normalizeH="0" baseline="0" noProof="0" dirty="0">
              <a:ln>
                <a:noFill/>
              </a:ln>
              <a:solidFill>
                <a:sysClr val="windowText" lastClr="000000"/>
              </a:solidFill>
              <a:effectLst/>
              <a:uLnTx/>
              <a:uFillTx/>
            </a:endParaRPr>
          </a:p>
        </p:txBody>
      </p:sp>
      <p:sp>
        <p:nvSpPr>
          <p:cNvPr id="257" name="TextBox 256"/>
          <p:cNvSpPr txBox="1"/>
          <p:nvPr/>
        </p:nvSpPr>
        <p:spPr>
          <a:xfrm>
            <a:off x="1661105" y="4947597"/>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C</a:t>
            </a:r>
            <a:r>
              <a:rPr kumimoji="0" lang="en-US" sz="1800" b="0" i="0" u="none" strike="noStrike" kern="0" cap="none" spc="0" normalizeH="0" baseline="0" noProof="0" dirty="0">
                <a:ln>
                  <a:noFill/>
                </a:ln>
                <a:solidFill>
                  <a:sysClr val="windowText" lastClr="000000"/>
                </a:solidFill>
                <a:effectLst/>
                <a:uLnTx/>
                <a:uFillTx/>
              </a:rPr>
              <a:t>2</a:t>
            </a:r>
          </a:p>
        </p:txBody>
      </p:sp>
      <p:sp>
        <p:nvSpPr>
          <p:cNvPr id="258" name="TextBox 257"/>
          <p:cNvSpPr txBox="1"/>
          <p:nvPr/>
        </p:nvSpPr>
        <p:spPr>
          <a:xfrm>
            <a:off x="3485578" y="4915331"/>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C</a:t>
            </a:r>
            <a:r>
              <a:rPr kumimoji="0" lang="en-US" sz="1800" b="0" i="0" u="none" strike="noStrike" kern="0" cap="none" spc="0" normalizeH="0" baseline="0" noProof="0" dirty="0">
                <a:ln>
                  <a:noFill/>
                </a:ln>
                <a:solidFill>
                  <a:sysClr val="windowText" lastClr="000000"/>
                </a:solidFill>
                <a:effectLst/>
                <a:uLnTx/>
                <a:uFillTx/>
              </a:rPr>
              <a:t>2</a:t>
            </a:r>
          </a:p>
        </p:txBody>
      </p:sp>
      <p:sp>
        <p:nvSpPr>
          <p:cNvPr id="259" name="TextBox 258"/>
          <p:cNvSpPr txBox="1"/>
          <p:nvPr/>
        </p:nvSpPr>
        <p:spPr>
          <a:xfrm>
            <a:off x="7277558" y="4915331"/>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C</a:t>
            </a:r>
            <a:r>
              <a:rPr kumimoji="0" lang="en-US" sz="1800" b="0" i="0" u="none" strike="noStrike" kern="0" cap="none" spc="0" normalizeH="0" baseline="0" noProof="0" dirty="0">
                <a:ln>
                  <a:noFill/>
                </a:ln>
                <a:solidFill>
                  <a:sysClr val="windowText" lastClr="000000"/>
                </a:solidFill>
                <a:effectLst/>
                <a:uLnTx/>
                <a:uFillTx/>
              </a:rPr>
              <a:t>2</a:t>
            </a:r>
          </a:p>
        </p:txBody>
      </p:sp>
      <p:sp>
        <p:nvSpPr>
          <p:cNvPr id="260" name="TextBox 259"/>
          <p:cNvSpPr txBox="1"/>
          <p:nvPr/>
        </p:nvSpPr>
        <p:spPr>
          <a:xfrm>
            <a:off x="5493028" y="4915331"/>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C</a:t>
            </a:r>
            <a:r>
              <a:rPr kumimoji="0" lang="en-US" sz="1800" b="0" i="0" u="none" strike="noStrike" kern="0" cap="none" spc="0" normalizeH="0" baseline="0" noProof="0" dirty="0">
                <a:ln>
                  <a:noFill/>
                </a:ln>
                <a:solidFill>
                  <a:sysClr val="windowText" lastClr="000000"/>
                </a:solidFill>
                <a:effectLst/>
                <a:uLnTx/>
                <a:uFillTx/>
              </a:rPr>
              <a:t>2</a:t>
            </a:r>
          </a:p>
        </p:txBody>
      </p:sp>
      <p:sp>
        <p:nvSpPr>
          <p:cNvPr id="261" name="TextBox 260"/>
          <p:cNvSpPr txBox="1"/>
          <p:nvPr/>
        </p:nvSpPr>
        <p:spPr>
          <a:xfrm>
            <a:off x="6715100" y="4913098"/>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A2</a:t>
            </a:r>
            <a:endParaRPr kumimoji="0" lang="en-US" sz="1800" b="0" i="0" u="none" strike="noStrike" kern="0" cap="none" spc="0" normalizeH="0" baseline="0" noProof="0" dirty="0">
              <a:ln>
                <a:noFill/>
              </a:ln>
              <a:solidFill>
                <a:sysClr val="windowText" lastClr="000000"/>
              </a:solidFill>
              <a:effectLst/>
              <a:uLnTx/>
              <a:uFillTx/>
            </a:endParaRPr>
          </a:p>
        </p:txBody>
      </p:sp>
      <p:sp>
        <p:nvSpPr>
          <p:cNvPr id="262" name="TextBox 261"/>
          <p:cNvSpPr txBox="1"/>
          <p:nvPr/>
        </p:nvSpPr>
        <p:spPr>
          <a:xfrm>
            <a:off x="2913931" y="4910865"/>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A2</a:t>
            </a:r>
            <a:endParaRPr kumimoji="0" lang="en-US" sz="1800" b="0" i="0" u="none" strike="noStrike" kern="0" cap="none" spc="0" normalizeH="0" baseline="0" noProof="0" dirty="0">
              <a:ln>
                <a:noFill/>
              </a:ln>
              <a:solidFill>
                <a:sysClr val="windowText" lastClr="000000"/>
              </a:solidFill>
              <a:effectLst/>
              <a:uLnTx/>
              <a:uFillTx/>
            </a:endParaRPr>
          </a:p>
        </p:txBody>
      </p:sp>
      <p:sp>
        <p:nvSpPr>
          <p:cNvPr id="263" name="TextBox 262"/>
          <p:cNvSpPr txBox="1"/>
          <p:nvPr/>
        </p:nvSpPr>
        <p:spPr>
          <a:xfrm>
            <a:off x="2247513" y="4942329"/>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E</a:t>
            </a:r>
            <a:r>
              <a:rPr kumimoji="0" lang="en-US" sz="1800" b="0" i="0" u="none" strike="noStrike" kern="0" cap="none" spc="0" normalizeH="0" baseline="0" noProof="0" dirty="0" smtClean="0">
                <a:ln>
                  <a:noFill/>
                </a:ln>
                <a:solidFill>
                  <a:sysClr val="windowText" lastClr="000000"/>
                </a:solidFill>
                <a:effectLst/>
                <a:uLnTx/>
                <a:uFillTx/>
              </a:rPr>
              <a:t>2</a:t>
            </a:r>
            <a:endParaRPr kumimoji="0" lang="en-US" sz="1800" b="0" i="0" u="none" strike="noStrike" kern="0" cap="none" spc="0" normalizeH="0" baseline="0" noProof="0" dirty="0">
              <a:ln>
                <a:noFill/>
              </a:ln>
              <a:solidFill>
                <a:sysClr val="windowText" lastClr="000000"/>
              </a:solidFill>
              <a:effectLst/>
              <a:uLnTx/>
              <a:uFillTx/>
            </a:endParaRPr>
          </a:p>
        </p:txBody>
      </p:sp>
      <p:sp>
        <p:nvSpPr>
          <p:cNvPr id="264" name="TextBox 263"/>
          <p:cNvSpPr txBox="1"/>
          <p:nvPr/>
        </p:nvSpPr>
        <p:spPr>
          <a:xfrm>
            <a:off x="4076704" y="4918874"/>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E</a:t>
            </a:r>
            <a:r>
              <a:rPr kumimoji="0" lang="en-US" sz="1800" b="0" i="0" u="none" strike="noStrike" kern="0" cap="none" spc="0" normalizeH="0" baseline="0" noProof="0" dirty="0" smtClean="0">
                <a:ln>
                  <a:noFill/>
                </a:ln>
                <a:solidFill>
                  <a:sysClr val="windowText" lastClr="000000"/>
                </a:solidFill>
                <a:effectLst/>
                <a:uLnTx/>
                <a:uFillTx/>
              </a:rPr>
              <a:t>2</a:t>
            </a:r>
            <a:endParaRPr kumimoji="0" lang="en-US" sz="1800" b="0" i="0" u="none" strike="noStrike" kern="0" cap="none" spc="0" normalizeH="0" baseline="0" noProof="0" dirty="0">
              <a:ln>
                <a:noFill/>
              </a:ln>
              <a:solidFill>
                <a:sysClr val="windowText" lastClr="000000"/>
              </a:solidFill>
              <a:effectLst/>
              <a:uLnTx/>
              <a:uFillTx/>
            </a:endParaRPr>
          </a:p>
        </p:txBody>
      </p:sp>
      <p:sp>
        <p:nvSpPr>
          <p:cNvPr id="265" name="TextBox 264"/>
          <p:cNvSpPr txBox="1"/>
          <p:nvPr/>
        </p:nvSpPr>
        <p:spPr>
          <a:xfrm>
            <a:off x="6063973" y="4921334"/>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E</a:t>
            </a:r>
            <a:r>
              <a:rPr kumimoji="0" lang="en-US" sz="1800" b="0" i="0" u="none" strike="noStrike" kern="0" cap="none" spc="0" normalizeH="0" baseline="0" noProof="0" dirty="0" smtClean="0">
                <a:ln>
                  <a:noFill/>
                </a:ln>
                <a:solidFill>
                  <a:sysClr val="windowText" lastClr="000000"/>
                </a:solidFill>
                <a:effectLst/>
                <a:uLnTx/>
                <a:uFillTx/>
              </a:rPr>
              <a:t>2</a:t>
            </a:r>
            <a:endParaRPr kumimoji="0" lang="en-US" sz="1800" b="0" i="0" u="none" strike="noStrike" kern="0" cap="none" spc="0" normalizeH="0" baseline="0" noProof="0" dirty="0">
              <a:ln>
                <a:noFill/>
              </a:ln>
              <a:solidFill>
                <a:sysClr val="windowText" lastClr="000000"/>
              </a:solidFill>
              <a:effectLst/>
              <a:uLnTx/>
              <a:uFillTx/>
            </a:endParaRPr>
          </a:p>
        </p:txBody>
      </p:sp>
      <p:sp>
        <p:nvSpPr>
          <p:cNvPr id="266" name="TextBox 265"/>
          <p:cNvSpPr txBox="1"/>
          <p:nvPr/>
        </p:nvSpPr>
        <p:spPr>
          <a:xfrm>
            <a:off x="7854837" y="4942329"/>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E</a:t>
            </a:r>
            <a:r>
              <a:rPr kumimoji="0" lang="en-US" sz="1800" b="0" i="0" u="none" strike="noStrike" kern="0" cap="none" spc="0" normalizeH="0" baseline="0" noProof="0" dirty="0" smtClean="0">
                <a:ln>
                  <a:noFill/>
                </a:ln>
                <a:solidFill>
                  <a:sysClr val="windowText" lastClr="000000"/>
                </a:solidFill>
                <a:effectLst/>
                <a:uLnTx/>
                <a:uFillTx/>
              </a:rPr>
              <a:t>2</a:t>
            </a:r>
            <a:endParaRPr kumimoji="0" lang="en-US" sz="1800" b="0" i="0" u="none" strike="noStrike" kern="0" cap="none" spc="0" normalizeH="0" baseline="0" noProof="0" dirty="0">
              <a:ln>
                <a:noFill/>
              </a:ln>
              <a:solidFill>
                <a:sysClr val="windowText" lastClr="000000"/>
              </a:solidFill>
              <a:effectLst/>
              <a:uLnTx/>
              <a:uFillTx/>
            </a:endParaRPr>
          </a:p>
        </p:txBody>
      </p:sp>
      <p:sp>
        <p:nvSpPr>
          <p:cNvPr id="267" name="TextBox 266"/>
          <p:cNvSpPr txBox="1"/>
          <p:nvPr/>
        </p:nvSpPr>
        <p:spPr>
          <a:xfrm>
            <a:off x="2388003" y="1609199"/>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E</a:t>
            </a:r>
            <a:r>
              <a:rPr kumimoji="0" lang="en-US" sz="1800" b="0" i="0" u="none" strike="noStrike" kern="0" cap="none" spc="0" normalizeH="0" baseline="0" noProof="0" dirty="0">
                <a:ln>
                  <a:noFill/>
                </a:ln>
                <a:solidFill>
                  <a:sysClr val="windowText" lastClr="000000"/>
                </a:solidFill>
                <a:effectLst/>
                <a:uLnTx/>
                <a:uFillTx/>
              </a:rPr>
              <a:t>1</a:t>
            </a:r>
          </a:p>
        </p:txBody>
      </p:sp>
      <p:sp>
        <p:nvSpPr>
          <p:cNvPr id="268" name="TextBox 267"/>
          <p:cNvSpPr txBox="1"/>
          <p:nvPr/>
        </p:nvSpPr>
        <p:spPr>
          <a:xfrm>
            <a:off x="4221810" y="1625808"/>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E</a:t>
            </a:r>
            <a:r>
              <a:rPr kumimoji="0" lang="en-US" sz="1800" b="0" i="0" u="none" strike="noStrike" kern="0" cap="none" spc="0" normalizeH="0" baseline="0" noProof="0" dirty="0">
                <a:ln>
                  <a:noFill/>
                </a:ln>
                <a:solidFill>
                  <a:sysClr val="windowText" lastClr="000000"/>
                </a:solidFill>
                <a:effectLst/>
                <a:uLnTx/>
                <a:uFillTx/>
              </a:rPr>
              <a:t>1</a:t>
            </a:r>
          </a:p>
        </p:txBody>
      </p:sp>
      <p:sp>
        <p:nvSpPr>
          <p:cNvPr id="269" name="TextBox 268"/>
          <p:cNvSpPr txBox="1"/>
          <p:nvPr/>
        </p:nvSpPr>
        <p:spPr>
          <a:xfrm>
            <a:off x="6209079" y="1625808"/>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E</a:t>
            </a:r>
            <a:r>
              <a:rPr kumimoji="0" lang="en-US" sz="1800" b="0" i="0" u="none" strike="noStrike" kern="0" cap="none" spc="0" normalizeH="0" baseline="0" noProof="0" dirty="0">
                <a:ln>
                  <a:noFill/>
                </a:ln>
                <a:solidFill>
                  <a:sysClr val="windowText" lastClr="000000"/>
                </a:solidFill>
                <a:effectLst/>
                <a:uLnTx/>
                <a:uFillTx/>
              </a:rPr>
              <a:t>1</a:t>
            </a:r>
          </a:p>
        </p:txBody>
      </p:sp>
      <p:sp>
        <p:nvSpPr>
          <p:cNvPr id="270" name="TextBox 269"/>
          <p:cNvSpPr txBox="1"/>
          <p:nvPr/>
        </p:nvSpPr>
        <p:spPr>
          <a:xfrm>
            <a:off x="7994417" y="1636522"/>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E</a:t>
            </a:r>
            <a:r>
              <a:rPr kumimoji="0" lang="en-US" sz="1800" b="0" i="0" u="none" strike="noStrike" kern="0" cap="none" spc="0" normalizeH="0" baseline="0" noProof="0" dirty="0">
                <a:ln>
                  <a:noFill/>
                </a:ln>
                <a:solidFill>
                  <a:sysClr val="windowText" lastClr="000000"/>
                </a:solidFill>
                <a:effectLst/>
                <a:uLnTx/>
                <a:uFillTx/>
              </a:rPr>
              <a:t>1</a:t>
            </a:r>
          </a:p>
        </p:txBody>
      </p:sp>
      <p:sp>
        <p:nvSpPr>
          <p:cNvPr id="271" name="TextBox 270"/>
          <p:cNvSpPr txBox="1"/>
          <p:nvPr/>
        </p:nvSpPr>
        <p:spPr>
          <a:xfrm>
            <a:off x="3060043" y="1609528"/>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272" name="TextBox 271"/>
          <p:cNvSpPr txBox="1"/>
          <p:nvPr/>
        </p:nvSpPr>
        <p:spPr>
          <a:xfrm>
            <a:off x="6804928" y="1636522"/>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273" name="TextBox 272"/>
          <p:cNvSpPr txBox="1"/>
          <p:nvPr/>
        </p:nvSpPr>
        <p:spPr>
          <a:xfrm>
            <a:off x="1052688" y="4114576"/>
            <a:ext cx="518577"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274" name="TextBox 273"/>
          <p:cNvSpPr txBox="1"/>
          <p:nvPr/>
        </p:nvSpPr>
        <p:spPr>
          <a:xfrm>
            <a:off x="4067966" y="4112015"/>
            <a:ext cx="518577"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275" name="TextBox 274"/>
          <p:cNvSpPr txBox="1"/>
          <p:nvPr/>
        </p:nvSpPr>
        <p:spPr>
          <a:xfrm>
            <a:off x="4795804" y="4126980"/>
            <a:ext cx="518577"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276" name="TextBox 275"/>
          <p:cNvSpPr txBox="1"/>
          <p:nvPr/>
        </p:nvSpPr>
        <p:spPr>
          <a:xfrm>
            <a:off x="7864979" y="4122194"/>
            <a:ext cx="518577"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277" name="TextBox 276"/>
          <p:cNvSpPr txBox="1"/>
          <p:nvPr/>
        </p:nvSpPr>
        <p:spPr>
          <a:xfrm>
            <a:off x="685800" y="228600"/>
            <a:ext cx="8001000" cy="461665"/>
          </a:xfrm>
          <a:prstGeom prst="rect">
            <a:avLst/>
          </a:prstGeom>
          <a:solidFill>
            <a:srgbClr val="FFFFFF"/>
          </a:solidFill>
        </p:spPr>
        <p:txBody>
          <a:bodyPr wrap="square" rtlCol="0">
            <a:spAutoFit/>
          </a:bodyPr>
          <a:lstStyle/>
          <a:p>
            <a:pPr algn="ctr"/>
            <a:r>
              <a:rPr lang="en-US" sz="2400" dirty="0" smtClean="0"/>
              <a:t>Longitudinal Extended Children of Twins</a:t>
            </a:r>
            <a:endParaRPr lang="en-US" sz="2400" dirty="0"/>
          </a:p>
        </p:txBody>
      </p:sp>
    </p:spTree>
    <p:extLst>
      <p:ext uri="{BB962C8B-B14F-4D97-AF65-F5344CB8AC3E}">
        <p14:creationId xmlns:p14="http://schemas.microsoft.com/office/powerpoint/2010/main" val="2397536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1026287" y="6354938"/>
            <a:ext cx="252457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rPr>
              <a:t>Time 1</a:t>
            </a:r>
            <a:endParaRPr kumimoji="0" lang="en-US" sz="1800" b="0" i="0" u="none" strike="noStrike" kern="0" cap="none" spc="0" normalizeH="0" baseline="0" noProof="0" dirty="0">
              <a:ln>
                <a:noFill/>
              </a:ln>
              <a:solidFill>
                <a:sysClr val="windowText" lastClr="000000"/>
              </a:solidFill>
              <a:effectLst/>
              <a:uLnTx/>
              <a:uFillTx/>
            </a:endParaRPr>
          </a:p>
        </p:txBody>
      </p:sp>
      <p:sp>
        <p:nvSpPr>
          <p:cNvPr id="70" name="TextBox 69"/>
          <p:cNvSpPr txBox="1"/>
          <p:nvPr/>
        </p:nvSpPr>
        <p:spPr>
          <a:xfrm>
            <a:off x="5463769" y="6354938"/>
            <a:ext cx="252457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rPr>
              <a:t>Time 2</a:t>
            </a:r>
            <a:endParaRPr kumimoji="0" lang="en-US" sz="1800" b="0" i="0" u="none" strike="noStrike" kern="0" cap="none" spc="0" normalizeH="0" baseline="0" noProof="0" dirty="0">
              <a:ln>
                <a:noFill/>
              </a:ln>
              <a:solidFill>
                <a:sysClr val="windowText" lastClr="000000"/>
              </a:solidFill>
              <a:effectLst/>
              <a:uLnTx/>
              <a:uFillTx/>
            </a:endParaRPr>
          </a:p>
        </p:txBody>
      </p:sp>
      <p:sp>
        <p:nvSpPr>
          <p:cNvPr id="71" name="Rectangle 70"/>
          <p:cNvSpPr/>
          <p:nvPr/>
        </p:nvSpPr>
        <p:spPr>
          <a:xfrm>
            <a:off x="2746074" y="2571112"/>
            <a:ext cx="794642" cy="453402"/>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2" name="Rectangle 71"/>
          <p:cNvSpPr/>
          <p:nvPr/>
        </p:nvSpPr>
        <p:spPr>
          <a:xfrm>
            <a:off x="2746074" y="3652098"/>
            <a:ext cx="794642" cy="453402"/>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3" name="Oval 72"/>
          <p:cNvSpPr/>
          <p:nvPr/>
        </p:nvSpPr>
        <p:spPr>
          <a:xfrm>
            <a:off x="2097319" y="3935141"/>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4" name="Oval 73"/>
          <p:cNvSpPr/>
          <p:nvPr/>
        </p:nvSpPr>
        <p:spPr>
          <a:xfrm>
            <a:off x="3283559" y="4703300"/>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5" name="Oval 74"/>
          <p:cNvSpPr/>
          <p:nvPr/>
        </p:nvSpPr>
        <p:spPr>
          <a:xfrm>
            <a:off x="2702675" y="4703300"/>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6" name="Oval 75"/>
          <p:cNvSpPr/>
          <p:nvPr/>
        </p:nvSpPr>
        <p:spPr>
          <a:xfrm>
            <a:off x="2121791" y="4703300"/>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7" name="Oval 76"/>
          <p:cNvSpPr/>
          <p:nvPr/>
        </p:nvSpPr>
        <p:spPr>
          <a:xfrm>
            <a:off x="3418522" y="1442607"/>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8" name="Oval 77"/>
          <p:cNvSpPr/>
          <p:nvPr/>
        </p:nvSpPr>
        <p:spPr>
          <a:xfrm>
            <a:off x="2837639" y="1442607"/>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9" name="Oval 78"/>
          <p:cNvSpPr/>
          <p:nvPr/>
        </p:nvSpPr>
        <p:spPr>
          <a:xfrm>
            <a:off x="2256755" y="1442607"/>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cxnSp>
        <p:nvCxnSpPr>
          <p:cNvPr id="80" name="Straight Connector 79"/>
          <p:cNvCxnSpPr>
            <a:stCxn id="71" idx="3"/>
            <a:endCxn id="99" idx="1"/>
          </p:cNvCxnSpPr>
          <p:nvPr/>
        </p:nvCxnSpPr>
        <p:spPr>
          <a:xfrm>
            <a:off x="3540716" y="2797813"/>
            <a:ext cx="1894301" cy="1080986"/>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81" name="Straight Connector 80"/>
          <p:cNvCxnSpPr>
            <a:stCxn id="72" idx="3"/>
            <a:endCxn id="100" idx="1"/>
          </p:cNvCxnSpPr>
          <p:nvPr/>
        </p:nvCxnSpPr>
        <p:spPr>
          <a:xfrm flipV="1">
            <a:off x="3540716" y="2797813"/>
            <a:ext cx="1894301" cy="1080986"/>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82" name="Straight Connector 81"/>
          <p:cNvCxnSpPr/>
          <p:nvPr/>
        </p:nvCxnSpPr>
        <p:spPr>
          <a:xfrm>
            <a:off x="2508227" y="2015697"/>
            <a:ext cx="439725" cy="453402"/>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83" name="Straight Connector 82"/>
          <p:cNvCxnSpPr>
            <a:stCxn id="78" idx="4"/>
          </p:cNvCxnSpPr>
          <p:nvPr/>
        </p:nvCxnSpPr>
        <p:spPr>
          <a:xfrm>
            <a:off x="3071698" y="2003457"/>
            <a:ext cx="2309" cy="465641"/>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84" name="Straight Connector 83"/>
          <p:cNvCxnSpPr>
            <a:stCxn id="77" idx="4"/>
          </p:cNvCxnSpPr>
          <p:nvPr/>
        </p:nvCxnSpPr>
        <p:spPr>
          <a:xfrm flipH="1">
            <a:off x="3283559" y="2003457"/>
            <a:ext cx="369023" cy="465641"/>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85" name="Straight Arrow Connector 84"/>
          <p:cNvCxnSpPr/>
          <p:nvPr/>
        </p:nvCxnSpPr>
        <p:spPr>
          <a:xfrm flipV="1">
            <a:off x="2508227" y="4212150"/>
            <a:ext cx="329412" cy="49115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86" name="Straight Arrow Connector 85"/>
          <p:cNvCxnSpPr>
            <a:stCxn id="75" idx="0"/>
          </p:cNvCxnSpPr>
          <p:nvPr/>
        </p:nvCxnSpPr>
        <p:spPr>
          <a:xfrm flipV="1">
            <a:off x="2936734" y="4212150"/>
            <a:ext cx="11218" cy="49115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87" name="Straight Arrow Connector 86"/>
          <p:cNvCxnSpPr>
            <a:stCxn id="74" idx="0"/>
          </p:cNvCxnSpPr>
          <p:nvPr/>
        </p:nvCxnSpPr>
        <p:spPr>
          <a:xfrm flipH="1" flipV="1">
            <a:off x="3170793" y="4212150"/>
            <a:ext cx="346824" cy="49115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88" name="Straight Connector 87"/>
          <p:cNvCxnSpPr>
            <a:stCxn id="79" idx="3"/>
          </p:cNvCxnSpPr>
          <p:nvPr/>
        </p:nvCxnSpPr>
        <p:spPr>
          <a:xfrm flipH="1">
            <a:off x="2262950" y="1921323"/>
            <a:ext cx="62360" cy="1908788"/>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89" name="Straight Arrow Connector 88"/>
          <p:cNvCxnSpPr>
            <a:stCxn id="73" idx="7"/>
          </p:cNvCxnSpPr>
          <p:nvPr/>
        </p:nvCxnSpPr>
        <p:spPr>
          <a:xfrm flipV="1">
            <a:off x="2496883" y="3830112"/>
            <a:ext cx="205792" cy="187164"/>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90" name="TextBox 89"/>
          <p:cNvSpPr txBox="1"/>
          <p:nvPr/>
        </p:nvSpPr>
        <p:spPr>
          <a:xfrm>
            <a:off x="2667000" y="2571112"/>
            <a:ext cx="850617"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Parenting Time</a:t>
            </a:r>
            <a:r>
              <a:rPr kumimoji="0" lang="en-US" sz="1200" b="0" i="0" u="none" strike="noStrike" kern="0" cap="none" spc="0" normalizeH="0" noProof="0" dirty="0" smtClean="0">
                <a:ln>
                  <a:noFill/>
                </a:ln>
                <a:solidFill>
                  <a:sysClr val="windowText" lastClr="000000"/>
                </a:solidFill>
                <a:effectLst/>
                <a:uLnTx/>
                <a:uFillTx/>
              </a:rPr>
              <a:t> 1</a:t>
            </a:r>
            <a:endParaRPr kumimoji="0" lang="en-US" sz="1200" b="0" i="0" u="none" strike="noStrike" kern="0" cap="none" spc="0" normalizeH="0" baseline="0" noProof="0" dirty="0">
              <a:ln>
                <a:noFill/>
              </a:ln>
              <a:solidFill>
                <a:sysClr val="windowText" lastClr="000000"/>
              </a:solidFill>
              <a:effectLst/>
              <a:uLnTx/>
              <a:uFillTx/>
            </a:endParaRPr>
          </a:p>
        </p:txBody>
      </p:sp>
      <p:sp>
        <p:nvSpPr>
          <p:cNvPr id="91" name="TextBox 90"/>
          <p:cNvSpPr txBox="1"/>
          <p:nvPr/>
        </p:nvSpPr>
        <p:spPr>
          <a:xfrm>
            <a:off x="2735924" y="3652098"/>
            <a:ext cx="921676"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Child </a:t>
            </a:r>
            <a:r>
              <a:rPr kumimoji="0" lang="en-US" sz="1200" b="0" i="0" u="none" strike="noStrike" kern="0" cap="none" spc="0" normalizeH="0" baseline="0" noProof="0" dirty="0" err="1" smtClean="0">
                <a:ln>
                  <a:noFill/>
                </a:ln>
                <a:solidFill>
                  <a:sysClr val="windowText" lastClr="000000"/>
                </a:solidFill>
                <a:effectLst/>
                <a:uLnTx/>
                <a:uFillTx/>
              </a:rPr>
              <a:t>Beh</a:t>
            </a:r>
            <a:r>
              <a:rPr kumimoji="0" lang="en-US" sz="1200" b="0" i="0" u="none" strike="noStrike" kern="0" cap="none" spc="0" normalizeH="0" baseline="0" noProof="0" dirty="0" smtClean="0">
                <a:ln>
                  <a:noFill/>
                </a:ln>
                <a:solidFill>
                  <a:sysClr val="windowText" lastClr="000000"/>
                </a:solidFill>
                <a:effectLst/>
                <a:uLnTx/>
                <a:uFillTx/>
              </a:rPr>
              <a:t> Time</a:t>
            </a:r>
            <a:r>
              <a:rPr kumimoji="0" lang="en-US" sz="1200" b="0" i="0" u="none" strike="noStrike" kern="0" cap="none" spc="0" normalizeH="0" noProof="0" dirty="0" smtClean="0">
                <a:ln>
                  <a:noFill/>
                </a:ln>
                <a:solidFill>
                  <a:sysClr val="windowText" lastClr="000000"/>
                </a:solidFill>
                <a:effectLst/>
                <a:uLnTx/>
                <a:uFillTx/>
              </a:rPr>
              <a:t> 1</a:t>
            </a:r>
            <a:endParaRPr kumimoji="0" lang="en-US" sz="1200" b="0" i="0" u="none" strike="noStrike" kern="0" cap="none" spc="0" normalizeH="0" baseline="0" noProof="0" dirty="0">
              <a:ln>
                <a:noFill/>
              </a:ln>
              <a:solidFill>
                <a:sysClr val="windowText" lastClr="000000"/>
              </a:solidFill>
              <a:effectLst/>
              <a:uLnTx/>
              <a:uFillTx/>
            </a:endParaRPr>
          </a:p>
        </p:txBody>
      </p:sp>
      <p:sp>
        <p:nvSpPr>
          <p:cNvPr id="92" name="TextBox 91"/>
          <p:cNvSpPr txBox="1"/>
          <p:nvPr/>
        </p:nvSpPr>
        <p:spPr>
          <a:xfrm>
            <a:off x="2256755" y="1487057"/>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93" name="TextBox 92"/>
          <p:cNvSpPr txBox="1"/>
          <p:nvPr/>
        </p:nvSpPr>
        <p:spPr>
          <a:xfrm>
            <a:off x="2122615" y="4863066"/>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A2</a:t>
            </a:r>
            <a:endParaRPr kumimoji="0" lang="en-US" sz="1800" b="0" i="0" u="none" strike="noStrike" kern="0" cap="none" spc="0" normalizeH="0" baseline="0" noProof="0" dirty="0">
              <a:ln>
                <a:noFill/>
              </a:ln>
              <a:solidFill>
                <a:sysClr val="windowText" lastClr="000000"/>
              </a:solidFill>
              <a:effectLst/>
              <a:uLnTx/>
              <a:uFillTx/>
            </a:endParaRPr>
          </a:p>
        </p:txBody>
      </p:sp>
      <p:sp>
        <p:nvSpPr>
          <p:cNvPr id="94" name="TextBox 93"/>
          <p:cNvSpPr txBox="1"/>
          <p:nvPr/>
        </p:nvSpPr>
        <p:spPr>
          <a:xfrm>
            <a:off x="2838463" y="1487057"/>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C</a:t>
            </a:r>
            <a:r>
              <a:rPr kumimoji="0" lang="en-US" sz="1800" b="0" i="0" u="none" strike="noStrike" kern="0" cap="none" spc="0" normalizeH="0" baseline="0" noProof="0" dirty="0" smtClean="0">
                <a:ln>
                  <a:noFill/>
                </a:ln>
                <a:solidFill>
                  <a:sysClr val="windowText" lastClr="000000"/>
                </a:solidFill>
                <a:effectLst/>
                <a:uLnTx/>
                <a:uFillTx/>
              </a:rPr>
              <a:t>1</a:t>
            </a:r>
            <a:endParaRPr kumimoji="0" lang="en-US" sz="1800" b="0" i="0" u="none" strike="noStrike" kern="0" cap="none" spc="0" normalizeH="0" baseline="0" noProof="0" dirty="0">
              <a:ln>
                <a:noFill/>
              </a:ln>
              <a:solidFill>
                <a:sysClr val="windowText" lastClr="000000"/>
              </a:solidFill>
              <a:effectLst/>
              <a:uLnTx/>
              <a:uFillTx/>
            </a:endParaRPr>
          </a:p>
        </p:txBody>
      </p:sp>
      <p:sp>
        <p:nvSpPr>
          <p:cNvPr id="95" name="TextBox 94"/>
          <p:cNvSpPr txBox="1"/>
          <p:nvPr/>
        </p:nvSpPr>
        <p:spPr>
          <a:xfrm>
            <a:off x="2691624" y="4863066"/>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C</a:t>
            </a:r>
            <a:r>
              <a:rPr kumimoji="0" lang="en-US" sz="1800" b="0" i="0" u="none" strike="noStrike" kern="0" cap="none" spc="0" normalizeH="0" baseline="0" noProof="0" dirty="0">
                <a:ln>
                  <a:noFill/>
                </a:ln>
                <a:solidFill>
                  <a:sysClr val="windowText" lastClr="000000"/>
                </a:solidFill>
                <a:effectLst/>
                <a:uLnTx/>
                <a:uFillTx/>
              </a:rPr>
              <a:t>2</a:t>
            </a:r>
          </a:p>
        </p:txBody>
      </p:sp>
      <p:sp>
        <p:nvSpPr>
          <p:cNvPr id="96" name="TextBox 95"/>
          <p:cNvSpPr txBox="1"/>
          <p:nvPr/>
        </p:nvSpPr>
        <p:spPr>
          <a:xfrm>
            <a:off x="3278032" y="4857798"/>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E</a:t>
            </a:r>
            <a:r>
              <a:rPr kumimoji="0" lang="en-US" sz="1800" b="0" i="0" u="none" strike="noStrike" kern="0" cap="none" spc="0" normalizeH="0" baseline="0" noProof="0" dirty="0" smtClean="0">
                <a:ln>
                  <a:noFill/>
                </a:ln>
                <a:solidFill>
                  <a:sysClr val="windowText" lastClr="000000"/>
                </a:solidFill>
                <a:effectLst/>
                <a:uLnTx/>
                <a:uFillTx/>
              </a:rPr>
              <a:t>2</a:t>
            </a:r>
            <a:endParaRPr kumimoji="0" lang="en-US" sz="1800" b="0" i="0" u="none" strike="noStrike" kern="0" cap="none" spc="0" normalizeH="0" baseline="0" noProof="0" dirty="0">
              <a:ln>
                <a:noFill/>
              </a:ln>
              <a:solidFill>
                <a:sysClr val="windowText" lastClr="000000"/>
              </a:solidFill>
              <a:effectLst/>
              <a:uLnTx/>
              <a:uFillTx/>
            </a:endParaRPr>
          </a:p>
        </p:txBody>
      </p:sp>
      <p:sp>
        <p:nvSpPr>
          <p:cNvPr id="97" name="TextBox 96"/>
          <p:cNvSpPr txBox="1"/>
          <p:nvPr/>
        </p:nvSpPr>
        <p:spPr>
          <a:xfrm>
            <a:off x="3418522" y="1524668"/>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E</a:t>
            </a:r>
            <a:r>
              <a:rPr kumimoji="0" lang="en-US" sz="1800" b="0" i="0" u="none" strike="noStrike" kern="0" cap="none" spc="0" normalizeH="0" baseline="0" noProof="0" dirty="0">
                <a:ln>
                  <a:noFill/>
                </a:ln>
                <a:solidFill>
                  <a:sysClr val="windowText" lastClr="000000"/>
                </a:solidFill>
                <a:effectLst/>
                <a:uLnTx/>
                <a:uFillTx/>
              </a:rPr>
              <a:t>1</a:t>
            </a:r>
          </a:p>
        </p:txBody>
      </p:sp>
      <p:sp>
        <p:nvSpPr>
          <p:cNvPr id="98" name="TextBox 97"/>
          <p:cNvSpPr txBox="1"/>
          <p:nvPr/>
        </p:nvSpPr>
        <p:spPr>
          <a:xfrm>
            <a:off x="2083207" y="4030045"/>
            <a:ext cx="518577"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99" name="Rectangle 98"/>
          <p:cNvSpPr/>
          <p:nvPr/>
        </p:nvSpPr>
        <p:spPr>
          <a:xfrm>
            <a:off x="5435017" y="3652098"/>
            <a:ext cx="794642" cy="453402"/>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0" name="Rectangle 99"/>
          <p:cNvSpPr/>
          <p:nvPr/>
        </p:nvSpPr>
        <p:spPr>
          <a:xfrm>
            <a:off x="5435017" y="2571112"/>
            <a:ext cx="794642" cy="453402"/>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1" name="Oval 100"/>
          <p:cNvSpPr/>
          <p:nvPr/>
        </p:nvSpPr>
        <p:spPr>
          <a:xfrm>
            <a:off x="6433257" y="3935141"/>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2" name="Oval 101"/>
          <p:cNvSpPr/>
          <p:nvPr/>
        </p:nvSpPr>
        <p:spPr>
          <a:xfrm>
            <a:off x="6433257" y="4703300"/>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3" name="Oval 102"/>
          <p:cNvSpPr/>
          <p:nvPr/>
        </p:nvSpPr>
        <p:spPr>
          <a:xfrm>
            <a:off x="5852375" y="4703300"/>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4" name="Oval 103"/>
          <p:cNvSpPr/>
          <p:nvPr/>
        </p:nvSpPr>
        <p:spPr>
          <a:xfrm>
            <a:off x="5271491" y="4703300"/>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5" name="Oval 104"/>
          <p:cNvSpPr/>
          <p:nvPr/>
        </p:nvSpPr>
        <p:spPr>
          <a:xfrm>
            <a:off x="6568221" y="1442607"/>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6" name="Oval 105"/>
          <p:cNvSpPr/>
          <p:nvPr/>
        </p:nvSpPr>
        <p:spPr>
          <a:xfrm>
            <a:off x="5987339" y="1442607"/>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7" name="Oval 106"/>
          <p:cNvSpPr/>
          <p:nvPr/>
        </p:nvSpPr>
        <p:spPr>
          <a:xfrm>
            <a:off x="5406455" y="1442607"/>
            <a:ext cx="468118" cy="560850"/>
          </a:xfrm>
          <a:prstGeom prst="ellipse">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cxnSp>
        <p:nvCxnSpPr>
          <p:cNvPr id="108" name="Straight Connector 107"/>
          <p:cNvCxnSpPr/>
          <p:nvPr/>
        </p:nvCxnSpPr>
        <p:spPr>
          <a:xfrm>
            <a:off x="5874573" y="3024514"/>
            <a:ext cx="0" cy="561918"/>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09" name="Straight Connector 108"/>
          <p:cNvCxnSpPr/>
          <p:nvPr/>
        </p:nvCxnSpPr>
        <p:spPr>
          <a:xfrm flipV="1">
            <a:off x="5987339" y="3125728"/>
            <a:ext cx="0" cy="526370"/>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10" name="Straight Connector 109"/>
          <p:cNvCxnSpPr/>
          <p:nvPr/>
        </p:nvCxnSpPr>
        <p:spPr>
          <a:xfrm>
            <a:off x="5691748" y="2015697"/>
            <a:ext cx="160627" cy="465641"/>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11" name="Straight Connector 110"/>
          <p:cNvCxnSpPr>
            <a:stCxn id="106" idx="4"/>
          </p:cNvCxnSpPr>
          <p:nvPr/>
        </p:nvCxnSpPr>
        <p:spPr>
          <a:xfrm flipH="1">
            <a:off x="5987339" y="2003457"/>
            <a:ext cx="234059" cy="465641"/>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12" name="Straight Connector 111"/>
          <p:cNvCxnSpPr>
            <a:stCxn id="105" idx="4"/>
          </p:cNvCxnSpPr>
          <p:nvPr/>
        </p:nvCxnSpPr>
        <p:spPr>
          <a:xfrm flipH="1">
            <a:off x="6221398" y="2003457"/>
            <a:ext cx="580882" cy="465641"/>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13" name="Straight Arrow Connector 112"/>
          <p:cNvCxnSpPr/>
          <p:nvPr/>
        </p:nvCxnSpPr>
        <p:spPr>
          <a:xfrm flipV="1">
            <a:off x="5522963" y="4212150"/>
            <a:ext cx="329412" cy="49115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4" name="Straight Arrow Connector 113"/>
          <p:cNvCxnSpPr/>
          <p:nvPr/>
        </p:nvCxnSpPr>
        <p:spPr>
          <a:xfrm flipV="1">
            <a:off x="5951470" y="4212150"/>
            <a:ext cx="11218" cy="49115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5" name="Straight Arrow Connector 114"/>
          <p:cNvCxnSpPr/>
          <p:nvPr/>
        </p:nvCxnSpPr>
        <p:spPr>
          <a:xfrm flipH="1" flipV="1">
            <a:off x="6185529" y="4212150"/>
            <a:ext cx="346824" cy="49115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6" name="Straight Connector 115"/>
          <p:cNvCxnSpPr>
            <a:stCxn id="105" idx="4"/>
          </p:cNvCxnSpPr>
          <p:nvPr/>
        </p:nvCxnSpPr>
        <p:spPr>
          <a:xfrm flipH="1">
            <a:off x="6768611" y="2003457"/>
            <a:ext cx="33669" cy="1826653"/>
          </a:xfrm>
          <a:prstGeom prst="line">
            <a:avLst/>
          </a:prstGeom>
          <a:noFill/>
          <a:ln w="254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17" name="Straight Arrow Connector 116"/>
          <p:cNvCxnSpPr/>
          <p:nvPr/>
        </p:nvCxnSpPr>
        <p:spPr>
          <a:xfrm flipH="1" flipV="1">
            <a:off x="6325005" y="3842551"/>
            <a:ext cx="181320" cy="18716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18" name="TextBox 117"/>
          <p:cNvSpPr txBox="1"/>
          <p:nvPr/>
        </p:nvSpPr>
        <p:spPr>
          <a:xfrm>
            <a:off x="5435016" y="2571112"/>
            <a:ext cx="889583"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Parenting Time</a:t>
            </a:r>
            <a:r>
              <a:rPr kumimoji="0" lang="en-US" sz="1200" b="0" i="0" u="none" strike="noStrike" kern="0" cap="none" spc="0" normalizeH="0" noProof="0" dirty="0" smtClean="0">
                <a:ln>
                  <a:noFill/>
                </a:ln>
                <a:solidFill>
                  <a:sysClr val="windowText" lastClr="000000"/>
                </a:solidFill>
                <a:effectLst/>
                <a:uLnTx/>
                <a:uFillTx/>
              </a:rPr>
              <a:t> 2</a:t>
            </a:r>
            <a:endParaRPr kumimoji="0" lang="en-US" sz="1200" b="0" i="0" u="none" strike="noStrike" kern="0" cap="none" spc="0" normalizeH="0" baseline="0" noProof="0" dirty="0">
              <a:ln>
                <a:noFill/>
              </a:ln>
              <a:solidFill>
                <a:sysClr val="windowText" lastClr="000000"/>
              </a:solidFill>
              <a:effectLst/>
              <a:uLnTx/>
              <a:uFillTx/>
            </a:endParaRPr>
          </a:p>
        </p:txBody>
      </p:sp>
      <p:sp>
        <p:nvSpPr>
          <p:cNvPr id="119" name="TextBox 118"/>
          <p:cNvSpPr txBox="1"/>
          <p:nvPr/>
        </p:nvSpPr>
        <p:spPr>
          <a:xfrm>
            <a:off x="5334000" y="3657387"/>
            <a:ext cx="915959"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Child </a:t>
            </a:r>
            <a:r>
              <a:rPr kumimoji="0" lang="en-US" sz="1200" b="0" i="0" u="none" strike="noStrike" kern="0" cap="none" spc="0" normalizeH="0" baseline="0" noProof="0" dirty="0" err="1" smtClean="0">
                <a:ln>
                  <a:noFill/>
                </a:ln>
                <a:solidFill>
                  <a:sysClr val="windowText" lastClr="000000"/>
                </a:solidFill>
                <a:effectLst/>
                <a:uLnTx/>
                <a:uFillTx/>
              </a:rPr>
              <a:t>Beh</a:t>
            </a:r>
            <a:r>
              <a:rPr kumimoji="0" lang="en-US" sz="1200" b="0" i="0" u="none" strike="noStrike" kern="0" cap="none" spc="0" normalizeH="0" baseline="0" noProof="0" dirty="0" smtClean="0">
                <a:ln>
                  <a:noFill/>
                </a:ln>
                <a:solidFill>
                  <a:sysClr val="windowText" lastClr="000000"/>
                </a:solidFill>
                <a:effectLst/>
                <a:uLnTx/>
                <a:uFillTx/>
              </a:rPr>
              <a:t> Time</a:t>
            </a:r>
            <a:r>
              <a:rPr kumimoji="0" lang="en-US" sz="1200" b="0" i="0" u="none" strike="noStrike" kern="0" cap="none" spc="0" normalizeH="0" noProof="0" dirty="0" smtClean="0">
                <a:ln>
                  <a:noFill/>
                </a:ln>
                <a:solidFill>
                  <a:sysClr val="windowText" lastClr="000000"/>
                </a:solidFill>
                <a:effectLst/>
                <a:uLnTx/>
                <a:uFillTx/>
              </a:rPr>
              <a:t> 2</a:t>
            </a:r>
            <a:endParaRPr kumimoji="0" lang="en-US" sz="1200" b="0" i="0" u="none" strike="noStrike" kern="0" cap="none" spc="0" normalizeH="0" baseline="0" noProof="0" dirty="0">
              <a:ln>
                <a:noFill/>
              </a:ln>
              <a:solidFill>
                <a:sysClr val="windowText" lastClr="000000"/>
              </a:solidFill>
              <a:effectLst/>
              <a:uLnTx/>
              <a:uFillTx/>
            </a:endParaRPr>
          </a:p>
        </p:txBody>
      </p:sp>
      <p:sp>
        <p:nvSpPr>
          <p:cNvPr id="120" name="TextBox 119"/>
          <p:cNvSpPr txBox="1"/>
          <p:nvPr/>
        </p:nvSpPr>
        <p:spPr>
          <a:xfrm>
            <a:off x="5981813" y="1524668"/>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C</a:t>
            </a:r>
            <a:r>
              <a:rPr kumimoji="0" lang="en-US" sz="1800" b="0" i="0" u="none" strike="noStrike" kern="0" cap="none" spc="0" normalizeH="0" baseline="0" noProof="0" dirty="0" smtClean="0">
                <a:ln>
                  <a:noFill/>
                </a:ln>
                <a:solidFill>
                  <a:sysClr val="windowText" lastClr="000000"/>
                </a:solidFill>
                <a:effectLst/>
                <a:uLnTx/>
                <a:uFillTx/>
              </a:rPr>
              <a:t>1</a:t>
            </a:r>
            <a:endParaRPr kumimoji="0" lang="en-US" sz="1800" b="0" i="0" u="none" strike="noStrike" kern="0" cap="none" spc="0" normalizeH="0" baseline="0" noProof="0" dirty="0">
              <a:ln>
                <a:noFill/>
              </a:ln>
              <a:solidFill>
                <a:sysClr val="windowText" lastClr="000000"/>
              </a:solidFill>
              <a:effectLst/>
              <a:uLnTx/>
              <a:uFillTx/>
            </a:endParaRPr>
          </a:p>
        </p:txBody>
      </p:sp>
      <p:sp>
        <p:nvSpPr>
          <p:cNvPr id="121" name="TextBox 120"/>
          <p:cNvSpPr txBox="1"/>
          <p:nvPr/>
        </p:nvSpPr>
        <p:spPr>
          <a:xfrm>
            <a:off x="5845836" y="4830800"/>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C</a:t>
            </a:r>
            <a:r>
              <a:rPr kumimoji="0" lang="en-US" sz="1800" b="0" i="0" u="none" strike="noStrike" kern="0" cap="none" spc="0" normalizeH="0" baseline="0" noProof="0" dirty="0">
                <a:ln>
                  <a:noFill/>
                </a:ln>
                <a:solidFill>
                  <a:sysClr val="windowText" lastClr="000000"/>
                </a:solidFill>
                <a:effectLst/>
                <a:uLnTx/>
                <a:uFillTx/>
              </a:rPr>
              <a:t>2</a:t>
            </a:r>
          </a:p>
        </p:txBody>
      </p:sp>
      <p:sp>
        <p:nvSpPr>
          <p:cNvPr id="122" name="TextBox 121"/>
          <p:cNvSpPr txBox="1"/>
          <p:nvPr/>
        </p:nvSpPr>
        <p:spPr>
          <a:xfrm>
            <a:off x="5283378" y="4828567"/>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E</a:t>
            </a:r>
            <a:r>
              <a:rPr kumimoji="0" lang="en-US" sz="1800" b="0" i="0" u="none" strike="noStrike" kern="0" cap="none" spc="0" normalizeH="0" baseline="0" noProof="0" dirty="0" smtClean="0">
                <a:ln>
                  <a:noFill/>
                </a:ln>
                <a:solidFill>
                  <a:sysClr val="windowText" lastClr="000000"/>
                </a:solidFill>
                <a:effectLst/>
                <a:uLnTx/>
                <a:uFillTx/>
              </a:rPr>
              <a:t>2</a:t>
            </a:r>
            <a:endParaRPr kumimoji="0" lang="en-US" sz="1800" b="0" i="0" u="none" strike="noStrike" kern="0" cap="none" spc="0" normalizeH="0" baseline="0" noProof="0" dirty="0">
              <a:ln>
                <a:noFill/>
              </a:ln>
              <a:solidFill>
                <a:sysClr val="windowText" lastClr="000000"/>
              </a:solidFill>
              <a:effectLst/>
              <a:uLnTx/>
              <a:uFillTx/>
            </a:endParaRPr>
          </a:p>
        </p:txBody>
      </p:sp>
      <p:sp>
        <p:nvSpPr>
          <p:cNvPr id="123" name="TextBox 122"/>
          <p:cNvSpPr txBox="1"/>
          <p:nvPr/>
        </p:nvSpPr>
        <p:spPr>
          <a:xfrm>
            <a:off x="6423115" y="4857798"/>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A2</a:t>
            </a:r>
            <a:endParaRPr kumimoji="0" lang="en-US" sz="1800" b="0" i="0" u="none" strike="noStrike" kern="0" cap="none" spc="0" normalizeH="0" baseline="0" noProof="0" dirty="0">
              <a:ln>
                <a:noFill/>
              </a:ln>
              <a:solidFill>
                <a:sysClr val="windowText" lastClr="000000"/>
              </a:solidFill>
              <a:effectLst/>
              <a:uLnTx/>
              <a:uFillTx/>
            </a:endParaRPr>
          </a:p>
        </p:txBody>
      </p:sp>
      <p:sp>
        <p:nvSpPr>
          <p:cNvPr id="124" name="TextBox 123"/>
          <p:cNvSpPr txBox="1"/>
          <p:nvPr/>
        </p:nvSpPr>
        <p:spPr>
          <a:xfrm>
            <a:off x="6562695" y="1551991"/>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A</a:t>
            </a:r>
            <a:r>
              <a:rPr kumimoji="0" lang="en-US" sz="1800" b="0" i="0" u="none" strike="noStrike" kern="0" cap="none" spc="0" normalizeH="0" baseline="0" noProof="0" dirty="0" smtClean="0">
                <a:ln>
                  <a:noFill/>
                </a:ln>
                <a:solidFill>
                  <a:sysClr val="windowText" lastClr="000000"/>
                </a:solidFill>
                <a:effectLst/>
                <a:uLnTx/>
                <a:uFillTx/>
              </a:rPr>
              <a:t>1</a:t>
            </a:r>
            <a:endParaRPr kumimoji="0" lang="en-US" sz="1800" b="0" i="0" u="none" strike="noStrike" kern="0" cap="none" spc="0" normalizeH="0" baseline="0" noProof="0" dirty="0">
              <a:ln>
                <a:noFill/>
              </a:ln>
              <a:solidFill>
                <a:sysClr val="windowText" lastClr="000000"/>
              </a:solidFill>
              <a:effectLst/>
              <a:uLnTx/>
              <a:uFillTx/>
            </a:endParaRPr>
          </a:p>
        </p:txBody>
      </p:sp>
      <p:sp>
        <p:nvSpPr>
          <p:cNvPr id="125" name="TextBox 124"/>
          <p:cNvSpPr txBox="1"/>
          <p:nvPr/>
        </p:nvSpPr>
        <p:spPr>
          <a:xfrm>
            <a:off x="5373206" y="1551991"/>
            <a:ext cx="479169"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E</a:t>
            </a:r>
            <a:r>
              <a:rPr kumimoji="0" lang="en-US" sz="1800" b="0" i="0" u="none" strike="noStrike" kern="0" cap="none" spc="0" normalizeH="0" baseline="0" noProof="0" dirty="0" smtClean="0">
                <a:ln>
                  <a:noFill/>
                </a:ln>
                <a:solidFill>
                  <a:sysClr val="windowText" lastClr="000000"/>
                </a:solidFill>
                <a:effectLst/>
                <a:uLnTx/>
                <a:uFillTx/>
              </a:rPr>
              <a:t>1</a:t>
            </a:r>
            <a:endParaRPr kumimoji="0" lang="en-US" sz="1800" b="0" i="0" u="none" strike="noStrike" kern="0" cap="none" spc="0" normalizeH="0" baseline="0" noProof="0" dirty="0">
              <a:ln>
                <a:noFill/>
              </a:ln>
              <a:solidFill>
                <a:sysClr val="windowText" lastClr="000000"/>
              </a:solidFill>
              <a:effectLst/>
              <a:uLnTx/>
              <a:uFillTx/>
            </a:endParaRPr>
          </a:p>
        </p:txBody>
      </p:sp>
      <p:sp>
        <p:nvSpPr>
          <p:cNvPr id="126" name="TextBox 125"/>
          <p:cNvSpPr txBox="1"/>
          <p:nvPr/>
        </p:nvSpPr>
        <p:spPr>
          <a:xfrm>
            <a:off x="6433257" y="4037663"/>
            <a:ext cx="518577"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127" name="TextBox 126"/>
          <p:cNvSpPr txBox="1"/>
          <p:nvPr/>
        </p:nvSpPr>
        <p:spPr>
          <a:xfrm>
            <a:off x="1676400" y="76200"/>
            <a:ext cx="5875130"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Cross-Lagged Extended Children of Twins</a:t>
            </a:r>
            <a:endParaRPr kumimoji="0" lang="en-US" sz="2000" b="0" i="0" u="none" strike="noStrike" kern="0" cap="none" spc="0" normalizeH="0" baseline="0" noProof="0" dirty="0">
              <a:ln>
                <a:noFill/>
              </a:ln>
              <a:solidFill>
                <a:sysClr val="windowText" lastClr="000000"/>
              </a:solidFill>
              <a:effectLst/>
              <a:uLnTx/>
              <a:uFillTx/>
            </a:endParaRPr>
          </a:p>
        </p:txBody>
      </p:sp>
      <p:cxnSp>
        <p:nvCxnSpPr>
          <p:cNvPr id="128" name="Curved Connector 127"/>
          <p:cNvCxnSpPr>
            <a:stCxn id="79" idx="0"/>
            <a:endCxn id="105" idx="0"/>
          </p:cNvCxnSpPr>
          <p:nvPr/>
        </p:nvCxnSpPr>
        <p:spPr>
          <a:xfrm rot="5400000" flipH="1" flipV="1">
            <a:off x="4646547" y="-713126"/>
            <a:ext cx="12700" cy="4311466"/>
          </a:xfrm>
          <a:prstGeom prst="curvedConnector3">
            <a:avLst>
              <a:gd name="adj1" fmla="val 5713039"/>
            </a:avLst>
          </a:prstGeom>
          <a:noFill/>
          <a:ln w="38100" cap="flat" cmpd="sng" algn="ctr">
            <a:solidFill>
              <a:srgbClr val="4F81BD"/>
            </a:solidFill>
            <a:prstDash val="solid"/>
            <a:round/>
            <a:headEnd type="none"/>
            <a:tailEnd type="triangle" w="med" len="lg"/>
          </a:ln>
          <a:effectLst>
            <a:outerShdw blurRad="40000" dist="20000" dir="5400000" rotWithShape="0">
              <a:srgbClr val="000000">
                <a:alpha val="38000"/>
              </a:srgbClr>
            </a:outerShdw>
          </a:effectLst>
        </p:spPr>
      </p:cxnSp>
      <p:cxnSp>
        <p:nvCxnSpPr>
          <p:cNvPr id="129" name="Curved Connector 128"/>
          <p:cNvCxnSpPr>
            <a:stCxn id="78" idx="0"/>
            <a:endCxn id="106" idx="0"/>
          </p:cNvCxnSpPr>
          <p:nvPr/>
        </p:nvCxnSpPr>
        <p:spPr>
          <a:xfrm rot="5400000" flipH="1" flipV="1">
            <a:off x="4646548" y="-132243"/>
            <a:ext cx="12700" cy="3149700"/>
          </a:xfrm>
          <a:prstGeom prst="curvedConnector3">
            <a:avLst>
              <a:gd name="adj1" fmla="val 3713047"/>
            </a:avLst>
          </a:prstGeom>
          <a:noFill/>
          <a:ln w="38100" cap="flat" cmpd="sng" algn="ctr">
            <a:solidFill>
              <a:srgbClr val="4F81BD"/>
            </a:solidFill>
            <a:prstDash val="solid"/>
            <a:round/>
            <a:headEnd type="none"/>
            <a:tailEnd type="triangle" w="med" len="lg"/>
          </a:ln>
          <a:effectLst>
            <a:outerShdw blurRad="40000" dist="20000" dir="5400000" rotWithShape="0">
              <a:srgbClr val="000000">
                <a:alpha val="38000"/>
              </a:srgbClr>
            </a:outerShdw>
          </a:effectLst>
        </p:spPr>
      </p:cxnSp>
      <p:cxnSp>
        <p:nvCxnSpPr>
          <p:cNvPr id="130" name="Curved Connector 129"/>
          <p:cNvCxnSpPr>
            <a:stCxn id="77" idx="0"/>
            <a:endCxn id="107" idx="0"/>
          </p:cNvCxnSpPr>
          <p:nvPr/>
        </p:nvCxnSpPr>
        <p:spPr>
          <a:xfrm rot="5400000" flipH="1" flipV="1">
            <a:off x="4646547" y="448641"/>
            <a:ext cx="12700" cy="1987933"/>
          </a:xfrm>
          <a:prstGeom prst="curvedConnector3">
            <a:avLst>
              <a:gd name="adj1" fmla="val 1886937"/>
            </a:avLst>
          </a:prstGeom>
          <a:noFill/>
          <a:ln w="38100" cap="flat" cmpd="sng" algn="ctr">
            <a:solidFill>
              <a:srgbClr val="4F81BD"/>
            </a:solidFill>
            <a:prstDash val="solid"/>
            <a:headEnd type="none"/>
            <a:tailEnd type="triangle" w="med" len="lg"/>
          </a:ln>
          <a:effectLst>
            <a:outerShdw blurRad="40000" dist="20000" dir="5400000" rotWithShape="0">
              <a:srgbClr val="000000">
                <a:alpha val="38000"/>
              </a:srgbClr>
            </a:outerShdw>
          </a:effectLst>
        </p:spPr>
      </p:cxnSp>
      <p:cxnSp>
        <p:nvCxnSpPr>
          <p:cNvPr id="131" name="Curved Connector 130"/>
          <p:cNvCxnSpPr>
            <a:stCxn id="76" idx="4"/>
            <a:endCxn id="102" idx="4"/>
          </p:cNvCxnSpPr>
          <p:nvPr/>
        </p:nvCxnSpPr>
        <p:spPr>
          <a:xfrm rot="16200000" flipH="1">
            <a:off x="4511583" y="3108417"/>
            <a:ext cx="12700" cy="4311466"/>
          </a:xfrm>
          <a:prstGeom prst="curvedConnector3">
            <a:avLst>
              <a:gd name="adj1" fmla="val 5800000"/>
            </a:avLst>
          </a:prstGeom>
          <a:noFill/>
          <a:ln w="38100" cap="flat" cmpd="sng" algn="ctr">
            <a:solidFill>
              <a:srgbClr val="4F81BD"/>
            </a:solidFill>
            <a:prstDash val="solid"/>
            <a:tailEnd type="triangle" w="med" len="lg"/>
          </a:ln>
          <a:effectLst>
            <a:outerShdw blurRad="40000" dist="20000" dir="5400000" rotWithShape="0">
              <a:srgbClr val="000000">
                <a:alpha val="38000"/>
              </a:srgbClr>
            </a:outerShdw>
          </a:effectLst>
        </p:spPr>
      </p:cxnSp>
      <p:cxnSp>
        <p:nvCxnSpPr>
          <p:cNvPr id="132" name="Curved Connector 131"/>
          <p:cNvCxnSpPr>
            <a:stCxn id="75" idx="4"/>
            <a:endCxn id="103" idx="4"/>
          </p:cNvCxnSpPr>
          <p:nvPr/>
        </p:nvCxnSpPr>
        <p:spPr>
          <a:xfrm rot="16200000" flipH="1">
            <a:off x="4511584" y="3689300"/>
            <a:ext cx="12700" cy="3149700"/>
          </a:xfrm>
          <a:prstGeom prst="curvedConnector3">
            <a:avLst>
              <a:gd name="adj1" fmla="val 3973913"/>
            </a:avLst>
          </a:prstGeom>
          <a:noFill/>
          <a:ln w="38100" cap="flat" cmpd="sng" algn="ctr">
            <a:solidFill>
              <a:srgbClr val="4F81BD"/>
            </a:solidFill>
            <a:prstDash val="solid"/>
            <a:tailEnd type="triangle" w="med" len="lg"/>
          </a:ln>
          <a:effectLst>
            <a:outerShdw blurRad="40000" dist="20000" dir="5400000" rotWithShape="0">
              <a:srgbClr val="000000">
                <a:alpha val="38000"/>
              </a:srgbClr>
            </a:outerShdw>
          </a:effectLst>
        </p:spPr>
      </p:cxnSp>
      <p:cxnSp>
        <p:nvCxnSpPr>
          <p:cNvPr id="133" name="Curved Connector 132"/>
          <p:cNvCxnSpPr>
            <a:stCxn id="74" idx="4"/>
            <a:endCxn id="104" idx="4"/>
          </p:cNvCxnSpPr>
          <p:nvPr/>
        </p:nvCxnSpPr>
        <p:spPr>
          <a:xfrm rot="16200000" flipH="1">
            <a:off x="4511584" y="4270184"/>
            <a:ext cx="12700" cy="1987932"/>
          </a:xfrm>
          <a:prstGeom prst="curvedConnector3">
            <a:avLst>
              <a:gd name="adj1" fmla="val 1800000"/>
            </a:avLst>
          </a:prstGeom>
          <a:noFill/>
          <a:ln w="38100" cap="flat" cmpd="sng" algn="ctr">
            <a:solidFill>
              <a:srgbClr val="4F81BD"/>
            </a:solidFill>
            <a:prstDash val="solid"/>
            <a:tailEnd type="triangle" w="med" len="lg"/>
          </a:ln>
          <a:effectLst>
            <a:outerShdw blurRad="40000" dist="20000" dir="5400000" rotWithShape="0">
              <a:srgbClr val="000000">
                <a:alpha val="38000"/>
              </a:srgbClr>
            </a:outerShdw>
          </a:effectLst>
        </p:spPr>
      </p:cxnSp>
      <p:cxnSp>
        <p:nvCxnSpPr>
          <p:cNvPr id="134" name="Straight Connector 133"/>
          <p:cNvCxnSpPr/>
          <p:nvPr/>
        </p:nvCxnSpPr>
        <p:spPr>
          <a:xfrm>
            <a:off x="3058027" y="3029803"/>
            <a:ext cx="0" cy="561918"/>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cxnSp>
        <p:nvCxnSpPr>
          <p:cNvPr id="135" name="Straight Connector 134"/>
          <p:cNvCxnSpPr/>
          <p:nvPr/>
        </p:nvCxnSpPr>
        <p:spPr>
          <a:xfrm flipV="1">
            <a:off x="3170793" y="3131017"/>
            <a:ext cx="0" cy="526370"/>
          </a:xfrm>
          <a:prstGeom prst="line">
            <a:avLst/>
          </a:prstGeom>
          <a:noFill/>
          <a:ln w="38100" cap="flat" cmpd="sng" algn="ctr">
            <a:solidFill>
              <a:srgbClr val="4F81BD"/>
            </a:solidFill>
            <a:prstDash val="solid"/>
            <a:tailEnd type="triangle" w="lg"/>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18908700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9416</TotalTime>
  <Words>932</Words>
  <Application>Microsoft Macintosh PowerPoint</Application>
  <PresentationFormat>On-screen Show (4:3)</PresentationFormat>
  <Paragraphs>210</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Using Genetics To understand Environmental influences</vt:lpstr>
      <vt:lpstr>Genotype-environment correlation</vt:lpstr>
      <vt:lpstr>Mechanisms of Parenting</vt:lpstr>
      <vt:lpstr>Mechanisms of Parenting</vt:lpstr>
      <vt:lpstr>Children Of Twins Design (conceptual)</vt:lpstr>
      <vt:lpstr>PowerPoint Presentation</vt:lpstr>
      <vt:lpstr>Findings from ECoT</vt:lpstr>
      <vt:lpstr>PowerPoint Presentation</vt:lpstr>
      <vt:lpstr>PowerPoint Presentation</vt:lpstr>
      <vt:lpstr>PowerPoint Presentation</vt:lpstr>
      <vt:lpstr>PowerPoint Presentation</vt:lpstr>
      <vt:lpstr>PowerPoint Presentation</vt:lpstr>
      <vt:lpstr>PowerPoint Presentation</vt:lpstr>
      <vt:lpstr>Conclusions</vt:lpstr>
    </vt:vector>
  </TitlesOfParts>
  <Company>George 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Genes Influence Family Relationships and Mental Health:  Implications for Prevention and Intervention</dc:title>
  <dc:creator>Jenae Neiderhiser</dc:creator>
  <cp:lastModifiedBy>Jenae Neiderhiser</cp:lastModifiedBy>
  <cp:revision>380</cp:revision>
  <dcterms:created xsi:type="dcterms:W3CDTF">2004-11-21T23:04:29Z</dcterms:created>
  <dcterms:modified xsi:type="dcterms:W3CDTF">2014-04-18T12:59:25Z</dcterms:modified>
</cp:coreProperties>
</file>