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4" r:id="rId3"/>
    <p:sldId id="298" r:id="rId4"/>
    <p:sldId id="299" r:id="rId5"/>
    <p:sldId id="285" r:id="rId6"/>
    <p:sldId id="286" r:id="rId7"/>
    <p:sldId id="300" r:id="rId8"/>
    <p:sldId id="287" r:id="rId9"/>
    <p:sldId id="311" r:id="rId10"/>
    <p:sldId id="288" r:id="rId11"/>
    <p:sldId id="292" r:id="rId12"/>
    <p:sldId id="289" r:id="rId13"/>
    <p:sldId id="293" r:id="rId14"/>
    <p:sldId id="290" r:id="rId15"/>
    <p:sldId id="301" r:id="rId16"/>
    <p:sldId id="266" r:id="rId17"/>
    <p:sldId id="279" r:id="rId18"/>
    <p:sldId id="306" r:id="rId19"/>
    <p:sldId id="269" r:id="rId20"/>
    <p:sldId id="270" r:id="rId21"/>
    <p:sldId id="315" r:id="rId22"/>
    <p:sldId id="316" r:id="rId23"/>
    <p:sldId id="271" r:id="rId24"/>
    <p:sldId id="272" r:id="rId25"/>
    <p:sldId id="273" r:id="rId26"/>
    <p:sldId id="274" r:id="rId27"/>
    <p:sldId id="275" r:id="rId28"/>
    <p:sldId id="314" r:id="rId29"/>
    <p:sldId id="307" r:id="rId30"/>
    <p:sldId id="308" r:id="rId31"/>
    <p:sldId id="309" r:id="rId32"/>
    <p:sldId id="310" r:id="rId33"/>
    <p:sldId id="312"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6B1D1-EF5B-4F00-8E4C-C6DC52A0C40C}" type="datetimeFigureOut">
              <a:rPr lang="en-US" smtClean="0"/>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78D6D-B102-45E4-A379-8009507F6335}" type="slidenum">
              <a:rPr lang="en-US" smtClean="0"/>
              <a:t>‹#›</a:t>
            </a:fld>
            <a:endParaRPr lang="en-US"/>
          </a:p>
        </p:txBody>
      </p:sp>
    </p:spTree>
    <p:extLst>
      <p:ext uri="{BB962C8B-B14F-4D97-AF65-F5344CB8AC3E}">
        <p14:creationId xmlns:p14="http://schemas.microsoft.com/office/powerpoint/2010/main" val="196676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As it turns out, we have some preliminary evidence from one of the grantees funded by our Pasteur’s Quadrant FOA that this is indeed the case. </a:t>
            </a:r>
          </a:p>
          <a:p>
            <a:endParaRPr lang="en-US" dirty="0" smtClean="0">
              <a:ea typeface="ＭＳ Ｐゴシック" pitchFamily="34" charset="-128"/>
            </a:endParaRPr>
          </a:p>
          <a:p>
            <a:r>
              <a:rPr lang="en-US" baseline="0" dirty="0" smtClean="0">
                <a:ea typeface="ＭＳ Ｐゴシック" pitchFamily="34" charset="-128"/>
              </a:rPr>
              <a:t>Ian </a:t>
            </a:r>
            <a:r>
              <a:rPr lang="en-US" baseline="0" dirty="0" err="1" smtClean="0">
                <a:ea typeface="ＭＳ Ｐゴシック" pitchFamily="34" charset="-128"/>
              </a:rPr>
              <a:t>Gotlib</a:t>
            </a:r>
            <a:r>
              <a:rPr lang="en-US" baseline="0" dirty="0" smtClean="0">
                <a:ea typeface="ＭＳ Ｐゴシック" pitchFamily="34" charset="-128"/>
              </a:rPr>
              <a:t> is now doing research on using an attentional training task to help shift attention away from negative stimuli, which is the default mode of attention in participants at high risk for depression. The goal is to get them to pay more attention to more emotionally positive information. And, as you can see in the left panel, this Attentional Bias Training (or ABT) was successful in this group of individuals, the daughters of women with recurrent major depression, who are at high risk both for depression and other maladaptive health behaviors. This attentional shift is associated with an increase in neural activity in prefrontal cortex (not shown here to keep the slide simpler), and a related </a:t>
            </a:r>
            <a:r>
              <a:rPr lang="en-US" b="1" baseline="0" dirty="0" smtClean="0">
                <a:ea typeface="ＭＳ Ｐゴシック" pitchFamily="34" charset="-128"/>
              </a:rPr>
              <a:t>decrease</a:t>
            </a:r>
            <a:r>
              <a:rPr lang="en-US" b="0" baseline="0" dirty="0" smtClean="0">
                <a:ea typeface="ＭＳ Ｐゴシック" pitchFamily="34" charset="-128"/>
              </a:rPr>
              <a:t> in activity in the amygdala, a brain structure strongly implicated in the processing of (especially negative) emotional stimuli. </a:t>
            </a:r>
          </a:p>
          <a:p>
            <a:endParaRPr lang="en-US" b="0" baseline="0" dirty="0" smtClean="0">
              <a:ea typeface="ＭＳ Ｐゴシック" pitchFamily="34" charset="-128"/>
            </a:endParaRPr>
          </a:p>
          <a:p>
            <a:r>
              <a:rPr lang="en-US" b="0" baseline="0" dirty="0" smtClean="0">
                <a:ea typeface="ＭＳ Ｐゴシック" pitchFamily="34" charset="-128"/>
              </a:rPr>
              <a:t>In other words, ABT appears to have altered attentional set, as designed, and this change in attention has an effect on the processing of negative emotional stimuli in other relevant brain structures. </a:t>
            </a:r>
          </a:p>
          <a:p>
            <a:endParaRPr lang="en-US" b="0" baseline="0" dirty="0" smtClean="0">
              <a:ea typeface="ＭＳ Ｐゴシック" pitchFamily="34" charset="-128"/>
            </a:endParaRPr>
          </a:p>
          <a:p>
            <a:r>
              <a:rPr lang="en-US" b="0" baseline="0" dirty="0" smtClean="0">
                <a:ea typeface="ＭＳ Ｐゴシック" pitchFamily="34" charset="-128"/>
              </a:rPr>
              <a:t>And this story raises the more general point about how we really need to study such targets and mechanisms of behavior change in the future. [next slide]</a:t>
            </a:r>
            <a:endParaRPr lang="en-US" baseline="0" dirty="0" smtClean="0">
              <a:ea typeface="ＭＳ Ｐゴシック" pitchFamily="34" charset="-128"/>
            </a:endParaRPr>
          </a:p>
          <a:p>
            <a:endParaRPr lang="en-US" dirty="0"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8966" indent="-280371" eaLnBrk="0" hangingPunct="0">
              <a:defRPr>
                <a:solidFill>
                  <a:schemeClr val="tx1"/>
                </a:solidFill>
                <a:latin typeface="Arial" pitchFamily="34" charset="0"/>
                <a:ea typeface="ＭＳ Ｐゴシック" pitchFamily="34" charset="-128"/>
              </a:defRPr>
            </a:lvl2pPr>
            <a:lvl3pPr marL="1121486" indent="-224297" eaLnBrk="0" hangingPunct="0">
              <a:defRPr>
                <a:solidFill>
                  <a:schemeClr val="tx1"/>
                </a:solidFill>
                <a:latin typeface="Arial" pitchFamily="34" charset="0"/>
                <a:ea typeface="ＭＳ Ｐゴシック" pitchFamily="34" charset="-128"/>
              </a:defRPr>
            </a:lvl3pPr>
            <a:lvl4pPr marL="1570081" indent="-224297" eaLnBrk="0" hangingPunct="0">
              <a:defRPr>
                <a:solidFill>
                  <a:schemeClr val="tx1"/>
                </a:solidFill>
                <a:latin typeface="Arial" pitchFamily="34" charset="0"/>
                <a:ea typeface="ＭＳ Ｐゴシック" pitchFamily="34" charset="-128"/>
              </a:defRPr>
            </a:lvl4pPr>
            <a:lvl5pPr marL="2018676" indent="-224297" eaLnBrk="0" hangingPunct="0">
              <a:defRPr>
                <a:solidFill>
                  <a:schemeClr val="tx1"/>
                </a:solidFill>
                <a:latin typeface="Arial" pitchFamily="34" charset="0"/>
                <a:ea typeface="ＭＳ Ｐゴシック" pitchFamily="34" charset="-128"/>
              </a:defRPr>
            </a:lvl5pPr>
            <a:lvl6pPr marL="2467270" indent="-22429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5865" indent="-22429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460" indent="-22429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055" indent="-22429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0F3ECF-4658-45A8-9C08-FE91ED9549C2}" type="slidenum">
              <a:rPr lang="en-US" smtClean="0"/>
              <a:pPr eaLnBrk="1" hangingPunct="1"/>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How do we address this challenge?  Understanding self-regulation – and ultimately intervening to improve it– requires a better conceptualization of its component processes.  A  diverse range of constructs have been proposed in the psychological, economic and neuroscience literature that capture key processes involved in self-regulation, but the links between these constructs are not clearly mapped, and the extent to which they index common, distinct or overlapping processes is unknown.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5" indent="-285721" eaLnBrk="0" hangingPunct="0">
              <a:defRPr>
                <a:solidFill>
                  <a:schemeClr val="tx1"/>
                </a:solidFill>
                <a:latin typeface="Arial" pitchFamily="34" charset="0"/>
              </a:defRPr>
            </a:lvl2pPr>
            <a:lvl3pPr marL="1142884" indent="-228577" eaLnBrk="0" hangingPunct="0">
              <a:defRPr>
                <a:solidFill>
                  <a:schemeClr val="tx1"/>
                </a:solidFill>
                <a:latin typeface="Arial" pitchFamily="34" charset="0"/>
              </a:defRPr>
            </a:lvl3pPr>
            <a:lvl4pPr marL="1600037" indent="-228577" eaLnBrk="0" hangingPunct="0">
              <a:defRPr>
                <a:solidFill>
                  <a:schemeClr val="tx1"/>
                </a:solidFill>
                <a:latin typeface="Arial" pitchFamily="34" charset="0"/>
              </a:defRPr>
            </a:lvl4pPr>
            <a:lvl5pPr marL="2057190" indent="-228577" eaLnBrk="0" hangingPunct="0">
              <a:defRPr>
                <a:solidFill>
                  <a:schemeClr val="tx1"/>
                </a:solidFill>
                <a:latin typeface="Arial" pitchFamily="34" charset="0"/>
              </a:defRPr>
            </a:lvl5pPr>
            <a:lvl6pPr marL="2514344" indent="-228577" eaLnBrk="0" fontAlgn="base" hangingPunct="0">
              <a:spcBef>
                <a:spcPct val="0"/>
              </a:spcBef>
              <a:spcAft>
                <a:spcPct val="0"/>
              </a:spcAft>
              <a:defRPr>
                <a:solidFill>
                  <a:schemeClr val="tx1"/>
                </a:solidFill>
                <a:latin typeface="Arial" pitchFamily="34" charset="0"/>
              </a:defRPr>
            </a:lvl6pPr>
            <a:lvl7pPr marL="2971497" indent="-228577" eaLnBrk="0" fontAlgn="base" hangingPunct="0">
              <a:spcBef>
                <a:spcPct val="0"/>
              </a:spcBef>
              <a:spcAft>
                <a:spcPct val="0"/>
              </a:spcAft>
              <a:defRPr>
                <a:solidFill>
                  <a:schemeClr val="tx1"/>
                </a:solidFill>
                <a:latin typeface="Arial" pitchFamily="34" charset="0"/>
              </a:defRPr>
            </a:lvl7pPr>
            <a:lvl8pPr marL="3428651" indent="-228577" eaLnBrk="0" fontAlgn="base" hangingPunct="0">
              <a:spcBef>
                <a:spcPct val="0"/>
              </a:spcBef>
              <a:spcAft>
                <a:spcPct val="0"/>
              </a:spcAft>
              <a:defRPr>
                <a:solidFill>
                  <a:schemeClr val="tx1"/>
                </a:solidFill>
                <a:latin typeface="Arial" pitchFamily="34" charset="0"/>
              </a:defRPr>
            </a:lvl8pPr>
            <a:lvl9pPr marL="3885803" indent="-228577" eaLnBrk="0" fontAlgn="base" hangingPunct="0">
              <a:spcBef>
                <a:spcPct val="0"/>
              </a:spcBef>
              <a:spcAft>
                <a:spcPct val="0"/>
              </a:spcAft>
              <a:defRPr>
                <a:solidFill>
                  <a:schemeClr val="tx1"/>
                </a:solidFill>
                <a:latin typeface="Arial" pitchFamily="34" charset="0"/>
              </a:defRPr>
            </a:lvl9pPr>
          </a:lstStyle>
          <a:p>
            <a:pPr eaLnBrk="1" hangingPunct="1"/>
            <a:fld id="{E55A9E40-A466-485B-AAE3-4D64501FC660}" type="slidenum">
              <a:rPr lang="en-US" smtClean="0"/>
              <a:pPr eaLnBrk="1" hangingPunct="1"/>
              <a:t>5</a:t>
            </a:fld>
            <a:endParaRPr lang="en-US" smtClean="0"/>
          </a:p>
        </p:txBody>
      </p:sp>
      <p:sp>
        <p:nvSpPr>
          <p:cNvPr id="62467" name="Rectangle 2"/>
          <p:cNvSpPr>
            <a:spLocks noGrp="1" noRot="1" noChangeAspect="1" noChangeArrowheads="1" noTextEdit="1"/>
          </p:cNvSpPr>
          <p:nvPr>
            <p:ph type="sldImg"/>
          </p:nvPr>
        </p:nvSpPr>
        <p:spPr>
          <a:xfrm>
            <a:off x="1152525" y="693738"/>
            <a:ext cx="4552950" cy="3414712"/>
          </a:xfrm>
          <a:ln/>
        </p:spPr>
      </p:sp>
      <p:sp>
        <p:nvSpPr>
          <p:cNvPr id="43012" name="Rectangle 3"/>
          <p:cNvSpPr>
            <a:spLocks noGrp="1" noChangeArrowheads="1"/>
          </p:cNvSpPr>
          <p:nvPr>
            <p:ph type="body" idx="1"/>
          </p:nvPr>
        </p:nvSpPr>
        <p:spPr>
          <a:xfrm>
            <a:off x="914400" y="4342465"/>
            <a:ext cx="5029200" cy="4112926"/>
          </a:xfrm>
          <a:ln/>
        </p:spPr>
        <p:txBody>
          <a:bodyPr/>
          <a:lstStyle/>
          <a:p>
            <a:pPr marL="226154" indent="-226154">
              <a:defRPr/>
            </a:pPr>
            <a:r>
              <a:rPr lang="en-US" sz="1100" dirty="0">
                <a:latin typeface="Arial" charset="0"/>
              </a:rPr>
              <a:t>Largest, most representative longitudinal study of Americans 50 years &amp; older, with a baseline interview that began in 1992. </a:t>
            </a:r>
            <a:r>
              <a:rPr lang="en-US" sz="1100" dirty="0">
                <a:latin typeface="Arial" charset="0"/>
              </a:rPr>
              <a:t>Parallel ELSA study is also currently being genotyped on the </a:t>
            </a:r>
            <a:r>
              <a:rPr lang="en-US" sz="1100">
                <a:latin typeface="Arial" charset="0"/>
              </a:rPr>
              <a:t>same platform.</a:t>
            </a:r>
            <a:endParaRPr lang="en-US" sz="1100" dirty="0">
              <a:latin typeface="Arial" charset="0"/>
            </a:endParaRPr>
          </a:p>
          <a:p>
            <a:pPr eaLnBrk="1" hangingPunct="1">
              <a:defRPr/>
            </a:pPr>
            <a:endParaRPr lang="en-US" sz="1100" dirty="0">
              <a:latin typeface="Arial" charset="0"/>
            </a:endParaRPr>
          </a:p>
          <a:p>
            <a:pPr eaLnBrk="1" hangingPunct="1">
              <a:defRPr/>
            </a:pPr>
            <a:r>
              <a:rPr lang="en-US" sz="1100" dirty="0">
                <a:latin typeface="Arial" charset="0"/>
              </a:rPr>
              <a:t>Respondents receive follow-up interviews at two year intervals, with a sample size of 20,000 people per biennial interview, and HRS respondents, who at baseline were community-dwelling, are followed if they move into nursing homes or other group residences. </a:t>
            </a:r>
          </a:p>
          <a:p>
            <a:pPr eaLnBrk="1" hangingPunct="1">
              <a:defRPr/>
            </a:pPr>
            <a:endParaRPr lang="en-US" sz="1100" dirty="0">
              <a:latin typeface="Arial" charset="0"/>
            </a:endParaRPr>
          </a:p>
          <a:p>
            <a:pPr eaLnBrk="1" hangingPunct="1">
              <a:defRPr/>
            </a:pPr>
            <a:r>
              <a:rPr lang="en-US" sz="1100" dirty="0">
                <a:latin typeface="Arial" charset="0"/>
              </a:rPr>
              <a:t>Produced 9 waves of pub avail data &amp; is in process of collecting 10th wave of data under current award.   </a:t>
            </a:r>
          </a:p>
          <a:p>
            <a:pPr eaLnBrk="1" hangingPunct="1">
              <a:defRPr/>
            </a:pPr>
            <a:endParaRPr lang="en-US" sz="1100" dirty="0">
              <a:latin typeface="Arial" charset="0"/>
            </a:endParaRPr>
          </a:p>
          <a:p>
            <a:pPr eaLnBrk="1" hangingPunct="1">
              <a:defRPr/>
            </a:pPr>
            <a:r>
              <a:rPr lang="en-US" sz="1100" dirty="0">
                <a:latin typeface="Arial" charset="0"/>
              </a:rPr>
              <a:t>The HRS is on a 6 year grant cycle which allows for 3 waves of data collection per project period. </a:t>
            </a:r>
          </a:p>
          <a:p>
            <a:pPr eaLnBrk="1" hangingPunct="1">
              <a:defRPr/>
            </a:pPr>
            <a:endParaRPr lang="en-US" sz="1100" dirty="0">
              <a:latin typeface="Arial" charset="0"/>
            </a:endParaRPr>
          </a:p>
          <a:p>
            <a:pPr eaLnBrk="1" hangingPunct="1">
              <a:defRPr/>
            </a:pPr>
            <a:r>
              <a:rPr lang="en-US" sz="1100" dirty="0">
                <a:latin typeface="Arial" charset="0"/>
              </a:rPr>
              <a:t>And in order to keep N representative of Americans over age 50, new six-year cohorts are added every 6 years &amp; these cohorts are identified from population screenings done every 12 years.</a:t>
            </a:r>
          </a:p>
          <a:p>
            <a:pPr eaLnBrk="1" hangingPunct="1">
              <a:defRPr/>
            </a:pPr>
            <a:endParaRPr lang="en-US" sz="11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F386C-60FF-43BE-BC6B-B248C52DCFB6}"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289230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F386C-60FF-43BE-BC6B-B248C52DCFB6}"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9914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F386C-60FF-43BE-BC6B-B248C52DCFB6}"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155122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F386C-60FF-43BE-BC6B-B248C52DCFB6}"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203394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F386C-60FF-43BE-BC6B-B248C52DCFB6}"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22156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CF386C-60FF-43BE-BC6B-B248C52DCFB6}"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334308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CF386C-60FF-43BE-BC6B-B248C52DCFB6}" type="datetimeFigureOut">
              <a:rPr lang="en-US" smtClean="0"/>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239880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F386C-60FF-43BE-BC6B-B248C52DCFB6}" type="datetimeFigureOut">
              <a:rPr lang="en-US" smtClean="0"/>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104673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F386C-60FF-43BE-BC6B-B248C52DCFB6}" type="datetimeFigureOut">
              <a:rPr lang="en-US" smtClean="0"/>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378331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F386C-60FF-43BE-BC6B-B248C52DCFB6}"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19566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F386C-60FF-43BE-BC6B-B248C52DCFB6}"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0B032-D20D-43C3-8A0B-11394BDAB95E}" type="slidenum">
              <a:rPr lang="en-US" smtClean="0"/>
              <a:t>‹#›</a:t>
            </a:fld>
            <a:endParaRPr lang="en-US"/>
          </a:p>
        </p:txBody>
      </p:sp>
    </p:spTree>
    <p:extLst>
      <p:ext uri="{BB962C8B-B14F-4D97-AF65-F5344CB8AC3E}">
        <p14:creationId xmlns:p14="http://schemas.microsoft.com/office/powerpoint/2010/main" val="132985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F386C-60FF-43BE-BC6B-B248C52DCFB6}" type="datetimeFigureOut">
              <a:rPr lang="en-US" smtClean="0"/>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0B032-D20D-43C3-8A0B-11394BDAB95E}" type="slidenum">
              <a:rPr lang="en-US" smtClean="0"/>
              <a:t>‹#›</a:t>
            </a:fld>
            <a:endParaRPr lang="en-US"/>
          </a:p>
        </p:txBody>
      </p:sp>
    </p:spTree>
    <p:extLst>
      <p:ext uri="{BB962C8B-B14F-4D97-AF65-F5344CB8AC3E}">
        <p14:creationId xmlns:p14="http://schemas.microsoft.com/office/powerpoint/2010/main" val="4178912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gniter.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31.png"/><Relationship Id="rId4" Type="http://schemas.openxmlformats.org/officeDocument/2006/relationships/oleObject" Target="../embeddings/Microsoft_Excel_97-2003_Worksheet1.xls"/></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Measure All the Things</a:t>
            </a:r>
            <a:br>
              <a:rPr lang="en-US" dirty="0" smtClean="0"/>
            </a:br>
            <a:r>
              <a:rPr lang="en-US" dirty="0" smtClean="0"/>
              <a:t>…and So Much Less</a:t>
            </a:r>
            <a:endParaRPr lang="en-US" dirty="0"/>
          </a:p>
        </p:txBody>
      </p:sp>
      <p:sp>
        <p:nvSpPr>
          <p:cNvPr id="3" name="Subtitle 2"/>
          <p:cNvSpPr>
            <a:spLocks noGrp="1"/>
          </p:cNvSpPr>
          <p:nvPr>
            <p:ph type="subTitle" idx="1"/>
          </p:nvPr>
        </p:nvSpPr>
        <p:spPr>
          <a:xfrm>
            <a:off x="457200" y="3886200"/>
            <a:ext cx="8153400" cy="1752600"/>
          </a:xfrm>
        </p:spPr>
        <p:txBody>
          <a:bodyPr>
            <a:normAutofit fontScale="92500" lnSpcReduction="10000"/>
          </a:bodyPr>
          <a:lstStyle/>
          <a:p>
            <a:r>
              <a:rPr lang="en-US" dirty="0" smtClean="0"/>
              <a:t>Jonathan W. King</a:t>
            </a:r>
            <a:br>
              <a:rPr lang="en-US" dirty="0" smtClean="0"/>
            </a:br>
            <a:r>
              <a:rPr lang="en-US" dirty="0" smtClean="0"/>
              <a:t>Division of Behavioral and Social Research, NIA</a:t>
            </a:r>
          </a:p>
          <a:p>
            <a:r>
              <a:rPr lang="en-US" sz="2600" dirty="0" smtClean="0"/>
              <a:t>(Opinions are my own and not those of NIA, NIH, or the Department of Health and Human Services)</a:t>
            </a:r>
            <a:endParaRPr lang="en-US" sz="2600" dirty="0"/>
          </a:p>
        </p:txBody>
      </p:sp>
    </p:spTree>
    <p:extLst>
      <p:ext uri="{BB962C8B-B14F-4D97-AF65-F5344CB8AC3E}">
        <p14:creationId xmlns:p14="http://schemas.microsoft.com/office/powerpoint/2010/main" val="400870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UK </a:t>
            </a:r>
            <a:r>
              <a:rPr lang="en-US" dirty="0" err="1" smtClean="0"/>
              <a:t>BioBank</a:t>
            </a:r>
            <a:r>
              <a:rPr lang="en-US" dirty="0" smtClean="0"/>
              <a:t> </a:t>
            </a:r>
            <a:r>
              <a:rPr lang="en-US" dirty="0" smtClean="0"/>
              <a:t>“Pairs” Memory Data</a:t>
            </a:r>
            <a:br>
              <a:rPr lang="en-US" dirty="0" smtClean="0"/>
            </a:br>
            <a:r>
              <a:rPr lang="en-US" dirty="0" smtClean="0"/>
              <a:t>(number of errors)</a:t>
            </a:r>
            <a:endParaRPr lang="en-US" dirty="0"/>
          </a:p>
        </p:txBody>
      </p:sp>
      <p:pic>
        <p:nvPicPr>
          <p:cNvPr id="2050" name="Picture 2" descr="Graph illustrating main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5638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4876801"/>
            <a:ext cx="5943600" cy="830997"/>
          </a:xfrm>
          <a:prstGeom prst="rect">
            <a:avLst/>
          </a:prstGeom>
          <a:noFill/>
        </p:spPr>
        <p:txBody>
          <a:bodyPr wrap="square" rtlCol="0">
            <a:spAutoFit/>
          </a:bodyPr>
          <a:lstStyle/>
          <a:p>
            <a:r>
              <a:rPr lang="en-US" sz="2400" dirty="0" smtClean="0"/>
              <a:t>N=498,709; over 30% of participants received perfect scores, limiting explainable variation.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58330319"/>
              </p:ext>
            </p:extLst>
          </p:nvPr>
        </p:nvGraphicFramePr>
        <p:xfrm>
          <a:off x="457200" y="1905000"/>
          <a:ext cx="1752600" cy="3079410"/>
        </p:xfrm>
        <a:graphic>
          <a:graphicData uri="http://schemas.openxmlformats.org/drawingml/2006/table">
            <a:tbl>
              <a:tblPr/>
              <a:tblGrid>
                <a:gridCol w="990600"/>
                <a:gridCol w="762000"/>
              </a:tblGrid>
              <a:tr h="307941">
                <a:tc>
                  <a:txBody>
                    <a:bodyPr/>
                    <a:lstStyle/>
                    <a:p>
                      <a:pPr fontAlgn="t"/>
                      <a:r>
                        <a:rPr lang="en-US" sz="1400" dirty="0" err="1">
                          <a:effectLst/>
                          <a:latin typeface="Arial"/>
                        </a:rPr>
                        <a:t>Decile</a:t>
                      </a:r>
                      <a:r>
                        <a:rPr lang="en-US" sz="1400" dirty="0">
                          <a:effectLst/>
                          <a:latin typeface="Arial"/>
                        </a:rPr>
                        <a:t> 9</a:t>
                      </a:r>
                    </a:p>
                  </a:txBody>
                  <a:tcPr>
                    <a:lnL>
                      <a:noFill/>
                    </a:lnL>
                    <a:lnR>
                      <a:noFill/>
                    </a:lnR>
                    <a:lnT>
                      <a:noFill/>
                    </a:lnT>
                    <a:lnB>
                      <a:noFill/>
                    </a:lnB>
                  </a:tcPr>
                </a:tc>
                <a:tc>
                  <a:txBody>
                    <a:bodyPr/>
                    <a:lstStyle/>
                    <a:p>
                      <a:pPr fontAlgn="t"/>
                      <a:r>
                        <a:rPr lang="en-US" sz="1400">
                          <a:effectLst/>
                          <a:latin typeface="Arial"/>
                        </a:rPr>
                        <a:t>6</a:t>
                      </a:r>
                    </a:p>
                  </a:txBody>
                  <a:tcPr>
                    <a:lnL>
                      <a:noFill/>
                    </a:lnL>
                    <a:lnR>
                      <a:noFill/>
                    </a:lnR>
                    <a:lnT>
                      <a:noFill/>
                    </a:lnT>
                    <a:lnB>
                      <a:noFill/>
                    </a:lnB>
                  </a:tcPr>
                </a:tc>
              </a:tr>
              <a:tr h="307941">
                <a:tc>
                  <a:txBody>
                    <a:bodyPr/>
                    <a:lstStyle/>
                    <a:p>
                      <a:pPr fontAlgn="t"/>
                      <a:r>
                        <a:rPr lang="en-US" sz="1400">
                          <a:effectLst/>
                          <a:latin typeface="Arial"/>
                        </a:rPr>
                        <a:t>Decile 8</a:t>
                      </a:r>
                    </a:p>
                  </a:txBody>
                  <a:tcPr>
                    <a:lnL>
                      <a:noFill/>
                    </a:lnL>
                    <a:lnR>
                      <a:noFill/>
                    </a:lnR>
                    <a:lnT>
                      <a:noFill/>
                    </a:lnT>
                    <a:lnB>
                      <a:noFill/>
                    </a:lnB>
                  </a:tcPr>
                </a:tc>
                <a:tc>
                  <a:txBody>
                    <a:bodyPr/>
                    <a:lstStyle/>
                    <a:p>
                      <a:pPr fontAlgn="t"/>
                      <a:r>
                        <a:rPr lang="en-US" sz="1400">
                          <a:effectLst/>
                          <a:latin typeface="Arial"/>
                        </a:rPr>
                        <a:t>4</a:t>
                      </a:r>
                    </a:p>
                  </a:txBody>
                  <a:tcPr>
                    <a:lnL>
                      <a:noFill/>
                    </a:lnL>
                    <a:lnR>
                      <a:noFill/>
                    </a:lnR>
                    <a:lnT>
                      <a:noFill/>
                    </a:lnT>
                    <a:lnB>
                      <a:noFill/>
                    </a:lnB>
                  </a:tcPr>
                </a:tc>
              </a:tr>
              <a:tr h="307941">
                <a:tc>
                  <a:txBody>
                    <a:bodyPr/>
                    <a:lstStyle/>
                    <a:p>
                      <a:pPr fontAlgn="t"/>
                      <a:r>
                        <a:rPr lang="en-US" sz="1400">
                          <a:effectLst/>
                          <a:latin typeface="Arial"/>
                        </a:rPr>
                        <a:t>Decile 7</a:t>
                      </a:r>
                    </a:p>
                  </a:txBody>
                  <a:tcPr>
                    <a:lnL>
                      <a:noFill/>
                    </a:lnL>
                    <a:lnR>
                      <a:noFill/>
                    </a:lnR>
                    <a:lnT>
                      <a:noFill/>
                    </a:lnT>
                    <a:lnB>
                      <a:noFill/>
                    </a:lnB>
                  </a:tcPr>
                </a:tc>
                <a:tc>
                  <a:txBody>
                    <a:bodyPr/>
                    <a:lstStyle/>
                    <a:p>
                      <a:pPr fontAlgn="t"/>
                      <a:r>
                        <a:rPr lang="en-US" sz="1400">
                          <a:effectLst/>
                          <a:latin typeface="Arial"/>
                        </a:rPr>
                        <a:t>3</a:t>
                      </a:r>
                    </a:p>
                  </a:txBody>
                  <a:tcPr>
                    <a:lnL>
                      <a:noFill/>
                    </a:lnL>
                    <a:lnR>
                      <a:noFill/>
                    </a:lnR>
                    <a:lnT>
                      <a:noFill/>
                    </a:lnT>
                    <a:lnB>
                      <a:noFill/>
                    </a:lnB>
                  </a:tcPr>
                </a:tc>
              </a:tr>
              <a:tr h="307941">
                <a:tc>
                  <a:txBody>
                    <a:bodyPr/>
                    <a:lstStyle/>
                    <a:p>
                      <a:pPr fontAlgn="t"/>
                      <a:r>
                        <a:rPr lang="en-US" sz="1400">
                          <a:effectLst/>
                          <a:latin typeface="Arial"/>
                        </a:rPr>
                        <a:t>Decile 6</a:t>
                      </a:r>
                    </a:p>
                  </a:txBody>
                  <a:tcPr>
                    <a:lnL>
                      <a:noFill/>
                    </a:lnL>
                    <a:lnR>
                      <a:noFill/>
                    </a:lnR>
                    <a:lnT>
                      <a:noFill/>
                    </a:lnT>
                    <a:lnB>
                      <a:noFill/>
                    </a:lnB>
                  </a:tcPr>
                </a:tc>
                <a:tc>
                  <a:txBody>
                    <a:bodyPr/>
                    <a:lstStyle/>
                    <a:p>
                      <a:pPr fontAlgn="t"/>
                      <a:r>
                        <a:rPr lang="en-US" sz="1400">
                          <a:effectLst/>
                          <a:latin typeface="Arial"/>
                        </a:rPr>
                        <a:t>2</a:t>
                      </a:r>
                    </a:p>
                  </a:txBody>
                  <a:tcPr>
                    <a:lnL>
                      <a:noFill/>
                    </a:lnL>
                    <a:lnR>
                      <a:noFill/>
                    </a:lnR>
                    <a:lnT>
                      <a:noFill/>
                    </a:lnT>
                    <a:lnB>
                      <a:noFill/>
                    </a:lnB>
                  </a:tcPr>
                </a:tc>
              </a:tr>
              <a:tr h="307941">
                <a:tc>
                  <a:txBody>
                    <a:bodyPr/>
                    <a:lstStyle/>
                    <a:p>
                      <a:pPr fontAlgn="t"/>
                      <a:r>
                        <a:rPr lang="en-US" sz="1400">
                          <a:effectLst/>
                          <a:latin typeface="Arial"/>
                        </a:rPr>
                        <a:t>Median</a:t>
                      </a:r>
                    </a:p>
                  </a:txBody>
                  <a:tcPr>
                    <a:lnL>
                      <a:noFill/>
                    </a:lnL>
                    <a:lnR>
                      <a:noFill/>
                    </a:lnR>
                    <a:lnT>
                      <a:noFill/>
                    </a:lnT>
                    <a:lnB>
                      <a:noFill/>
                    </a:lnB>
                  </a:tcPr>
                </a:tc>
                <a:tc>
                  <a:txBody>
                    <a:bodyPr/>
                    <a:lstStyle/>
                    <a:p>
                      <a:pPr fontAlgn="t"/>
                      <a:r>
                        <a:rPr lang="en-US" sz="1400">
                          <a:effectLst/>
                          <a:latin typeface="Arial"/>
                        </a:rPr>
                        <a:t>1</a:t>
                      </a:r>
                    </a:p>
                  </a:txBody>
                  <a:tcPr>
                    <a:lnL>
                      <a:noFill/>
                    </a:lnL>
                    <a:lnR>
                      <a:noFill/>
                    </a:lnR>
                    <a:lnT>
                      <a:noFill/>
                    </a:lnT>
                    <a:lnB>
                      <a:noFill/>
                    </a:lnB>
                  </a:tcPr>
                </a:tc>
              </a:tr>
              <a:tr h="307941">
                <a:tc>
                  <a:txBody>
                    <a:bodyPr/>
                    <a:lstStyle/>
                    <a:p>
                      <a:pPr fontAlgn="t"/>
                      <a:r>
                        <a:rPr lang="en-US" sz="1400">
                          <a:effectLst/>
                          <a:latin typeface="Arial"/>
                        </a:rPr>
                        <a:t>Decile 4</a:t>
                      </a:r>
                    </a:p>
                  </a:txBody>
                  <a:tcPr>
                    <a:lnL>
                      <a:noFill/>
                    </a:lnL>
                    <a:lnR>
                      <a:noFill/>
                    </a:lnR>
                    <a:lnT>
                      <a:noFill/>
                    </a:lnT>
                    <a:lnB>
                      <a:noFill/>
                    </a:lnB>
                  </a:tcPr>
                </a:tc>
                <a:tc>
                  <a:txBody>
                    <a:bodyPr/>
                    <a:lstStyle/>
                    <a:p>
                      <a:pPr fontAlgn="t"/>
                      <a:r>
                        <a:rPr lang="en-US" sz="1400">
                          <a:effectLst/>
                          <a:latin typeface="Arial"/>
                        </a:rPr>
                        <a:t>1</a:t>
                      </a:r>
                    </a:p>
                  </a:txBody>
                  <a:tcPr>
                    <a:lnL>
                      <a:noFill/>
                    </a:lnL>
                    <a:lnR>
                      <a:noFill/>
                    </a:lnR>
                    <a:lnT>
                      <a:noFill/>
                    </a:lnT>
                    <a:lnB>
                      <a:noFill/>
                    </a:lnB>
                  </a:tcPr>
                </a:tc>
              </a:tr>
              <a:tr h="307941">
                <a:tc>
                  <a:txBody>
                    <a:bodyPr/>
                    <a:lstStyle/>
                    <a:p>
                      <a:pPr fontAlgn="t"/>
                      <a:r>
                        <a:rPr lang="en-US" sz="1400">
                          <a:effectLst/>
                          <a:latin typeface="Arial"/>
                        </a:rPr>
                        <a:t>Decile 3</a:t>
                      </a:r>
                    </a:p>
                  </a:txBody>
                  <a:tcPr>
                    <a:lnL>
                      <a:noFill/>
                    </a:lnL>
                    <a:lnR>
                      <a:noFill/>
                    </a:lnR>
                    <a:lnT>
                      <a:noFill/>
                    </a:lnT>
                    <a:lnB>
                      <a:noFill/>
                    </a:lnB>
                  </a:tcPr>
                </a:tc>
                <a:tc>
                  <a:txBody>
                    <a:bodyPr/>
                    <a:lstStyle/>
                    <a:p>
                      <a:pPr fontAlgn="t"/>
                      <a:r>
                        <a:rPr lang="en-US" sz="1400" dirty="0">
                          <a:effectLst/>
                          <a:latin typeface="Arial"/>
                        </a:rPr>
                        <a:t>0</a:t>
                      </a:r>
                    </a:p>
                  </a:txBody>
                  <a:tcPr>
                    <a:lnL>
                      <a:noFill/>
                    </a:lnL>
                    <a:lnR>
                      <a:noFill/>
                    </a:lnR>
                    <a:lnT>
                      <a:noFill/>
                    </a:lnT>
                    <a:lnB>
                      <a:noFill/>
                    </a:lnB>
                  </a:tcPr>
                </a:tc>
              </a:tr>
              <a:tr h="307941">
                <a:tc>
                  <a:txBody>
                    <a:bodyPr/>
                    <a:lstStyle/>
                    <a:p>
                      <a:pPr fontAlgn="t"/>
                      <a:r>
                        <a:rPr lang="en-US" sz="1400">
                          <a:effectLst/>
                          <a:latin typeface="Arial"/>
                        </a:rPr>
                        <a:t>Decile 2</a:t>
                      </a:r>
                    </a:p>
                  </a:txBody>
                  <a:tcPr>
                    <a:lnL>
                      <a:noFill/>
                    </a:lnL>
                    <a:lnR>
                      <a:noFill/>
                    </a:lnR>
                    <a:lnT>
                      <a:noFill/>
                    </a:lnT>
                    <a:lnB>
                      <a:noFill/>
                    </a:lnB>
                  </a:tcPr>
                </a:tc>
                <a:tc>
                  <a:txBody>
                    <a:bodyPr/>
                    <a:lstStyle/>
                    <a:p>
                      <a:pPr fontAlgn="t"/>
                      <a:r>
                        <a:rPr lang="en-US" sz="1400">
                          <a:effectLst/>
                          <a:latin typeface="Arial"/>
                        </a:rPr>
                        <a:t>0</a:t>
                      </a:r>
                    </a:p>
                  </a:txBody>
                  <a:tcPr>
                    <a:lnL>
                      <a:noFill/>
                    </a:lnL>
                    <a:lnR>
                      <a:noFill/>
                    </a:lnR>
                    <a:lnT>
                      <a:noFill/>
                    </a:lnT>
                    <a:lnB>
                      <a:noFill/>
                    </a:lnB>
                  </a:tcPr>
                </a:tc>
              </a:tr>
              <a:tr h="307941">
                <a:tc>
                  <a:txBody>
                    <a:bodyPr/>
                    <a:lstStyle/>
                    <a:p>
                      <a:pPr fontAlgn="t"/>
                      <a:r>
                        <a:rPr lang="en-US" sz="1400">
                          <a:effectLst/>
                          <a:latin typeface="Arial"/>
                        </a:rPr>
                        <a:t>Decile 1</a:t>
                      </a:r>
                    </a:p>
                  </a:txBody>
                  <a:tcPr>
                    <a:lnL>
                      <a:noFill/>
                    </a:lnL>
                    <a:lnR>
                      <a:noFill/>
                    </a:lnR>
                    <a:lnT>
                      <a:noFill/>
                    </a:lnT>
                    <a:lnB>
                      <a:noFill/>
                    </a:lnB>
                  </a:tcPr>
                </a:tc>
                <a:tc>
                  <a:txBody>
                    <a:bodyPr/>
                    <a:lstStyle/>
                    <a:p>
                      <a:pPr fontAlgn="t"/>
                      <a:r>
                        <a:rPr lang="en-US" sz="1400">
                          <a:effectLst/>
                          <a:latin typeface="Arial"/>
                        </a:rPr>
                        <a:t>0</a:t>
                      </a:r>
                    </a:p>
                  </a:txBody>
                  <a:tcPr>
                    <a:lnL>
                      <a:noFill/>
                    </a:lnL>
                    <a:lnR>
                      <a:noFill/>
                    </a:lnR>
                    <a:lnT>
                      <a:noFill/>
                    </a:lnT>
                    <a:lnB>
                      <a:noFill/>
                    </a:lnB>
                  </a:tcPr>
                </a:tc>
              </a:tr>
              <a:tr h="307941">
                <a:tc>
                  <a:txBody>
                    <a:bodyPr/>
                    <a:lstStyle/>
                    <a:p>
                      <a:pPr fontAlgn="t"/>
                      <a:r>
                        <a:rPr lang="en-US" sz="1400">
                          <a:effectLst/>
                          <a:latin typeface="Arial"/>
                        </a:rPr>
                        <a:t>Minimum</a:t>
                      </a:r>
                    </a:p>
                  </a:txBody>
                  <a:tcPr>
                    <a:lnL>
                      <a:noFill/>
                    </a:lnL>
                    <a:lnR>
                      <a:noFill/>
                    </a:lnR>
                    <a:lnT>
                      <a:noFill/>
                    </a:lnT>
                    <a:lnB>
                      <a:noFill/>
                    </a:lnB>
                  </a:tcPr>
                </a:tc>
                <a:tc>
                  <a:txBody>
                    <a:bodyPr/>
                    <a:lstStyle/>
                    <a:p>
                      <a:pPr fontAlgn="t"/>
                      <a:r>
                        <a:rPr lang="en-US" sz="1400" dirty="0">
                          <a:effectLst/>
                          <a:latin typeface="Arial"/>
                        </a:rPr>
                        <a:t>0</a:t>
                      </a:r>
                    </a:p>
                  </a:txBody>
                  <a:tcPr>
                    <a:lnL>
                      <a:noFill/>
                    </a:lnL>
                    <a:lnR>
                      <a:noFill/>
                    </a:lnR>
                    <a:lnT>
                      <a:noFill/>
                    </a:lnT>
                    <a:lnB>
                      <a:noFill/>
                    </a:lnB>
                  </a:tcPr>
                </a:tc>
              </a:tr>
            </a:tbl>
          </a:graphicData>
        </a:graphic>
      </p:graphicFrame>
      <p:sp>
        <p:nvSpPr>
          <p:cNvPr id="6" name="Rectangle 3"/>
          <p:cNvSpPr>
            <a:spLocks noChangeArrowheads="1"/>
          </p:cNvSpPr>
          <p:nvPr/>
        </p:nvSpPr>
        <p:spPr bwMode="auto">
          <a:xfrm>
            <a:off x="45720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8384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Carroll Three Stratum Model of Cognition</a:t>
            </a:r>
            <a:endParaRPr lang="en-US" dirty="0"/>
          </a:p>
        </p:txBody>
      </p:sp>
      <p:pic>
        <p:nvPicPr>
          <p:cNvPr id="2050" name="Picture 2" descr="http://upload.wikimedia.org/wikipedia/commons/5/50/Carroll_three_stratum_model_of_human_Intellig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5" y="1600200"/>
            <a:ext cx="7210425" cy="3295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6695" y="4911091"/>
            <a:ext cx="7616953" cy="1384995"/>
          </a:xfrm>
          <a:prstGeom prst="rect">
            <a:avLst/>
          </a:prstGeom>
          <a:noFill/>
        </p:spPr>
        <p:txBody>
          <a:bodyPr wrap="square" rtlCol="0">
            <a:spAutoFit/>
          </a:bodyPr>
          <a:lstStyle/>
          <a:p>
            <a:r>
              <a:rPr lang="en-US" sz="2800" dirty="0" smtClean="0">
                <a:latin typeface="Calibri" panose="020F0502020204030204" pitchFamily="34" charset="0"/>
              </a:rPr>
              <a:t>“Composite” Cognitive ability (</a:t>
            </a:r>
            <a:r>
              <a:rPr lang="en-US" sz="2800" i="1" dirty="0" smtClean="0">
                <a:latin typeface="Calibri" panose="020F0502020204030204" pitchFamily="34" charset="0"/>
              </a:rPr>
              <a:t>g</a:t>
            </a:r>
            <a:r>
              <a:rPr lang="en-US" sz="2800" dirty="0" smtClean="0">
                <a:latin typeface="Calibri" panose="020F0502020204030204" pitchFamily="34" charset="0"/>
              </a:rPr>
              <a:t>) captures nine Broad and dozens of Narrow abilities. (Conceptual model by Carroll, 1993; figure from wikipedia.org)</a:t>
            </a:r>
            <a:endParaRPr lang="en-US" sz="2800" dirty="0">
              <a:latin typeface="Calibri" panose="020F0502020204030204" pitchFamily="34" charset="0"/>
            </a:endParaRPr>
          </a:p>
        </p:txBody>
      </p:sp>
    </p:spTree>
    <p:extLst>
      <p:ext uri="{BB962C8B-B14F-4D97-AF65-F5344CB8AC3E}">
        <p14:creationId xmlns:p14="http://schemas.microsoft.com/office/powerpoint/2010/main" val="563321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BioBank</a:t>
            </a:r>
            <a:r>
              <a:rPr lang="en-US" dirty="0" smtClean="0"/>
              <a:t> Fluid Intelligence</a:t>
            </a:r>
            <a:endParaRPr lang="en-US" dirty="0"/>
          </a:p>
        </p:txBody>
      </p:sp>
      <p:pic>
        <p:nvPicPr>
          <p:cNvPr id="3074" name="Picture 2" descr="Graph illustrating main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9669"/>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5029200"/>
            <a:ext cx="6400800" cy="1200329"/>
          </a:xfrm>
          <a:prstGeom prst="rect">
            <a:avLst/>
          </a:prstGeom>
          <a:noFill/>
        </p:spPr>
        <p:txBody>
          <a:bodyPr wrap="square" rtlCol="0">
            <a:spAutoFit/>
          </a:bodyPr>
          <a:lstStyle/>
          <a:p>
            <a:r>
              <a:rPr lang="en-US" sz="2400" dirty="0" smtClean="0"/>
              <a:t>N = 165,645. Fluid Intelligence includes 13 items including a synonym item, an antonym item, number series items, and other brief measures.</a:t>
            </a:r>
            <a:endParaRPr lang="en-US" sz="2400" dirty="0"/>
          </a:p>
        </p:txBody>
      </p:sp>
    </p:spTree>
    <p:extLst>
      <p:ext uri="{BB962C8B-B14F-4D97-AF65-F5344CB8AC3E}">
        <p14:creationId xmlns:p14="http://schemas.microsoft.com/office/powerpoint/2010/main" val="189490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HRS Number Series task now uses 6 (and not 47) items.</a:t>
            </a: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p:cNvSpPr txBox="1">
            <a:spLocks noChangeArrowheads="1"/>
          </p:cNvSpPr>
          <p:nvPr/>
        </p:nvSpPr>
        <p:spPr bwMode="auto">
          <a:xfrm>
            <a:off x="533400" y="52578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t>The “Half Adaptive” Number series task now takes one eighth of the time to administer, can be given by phone, does not require the administrator to use a computer, </a:t>
            </a:r>
            <a:r>
              <a:rPr lang="en-US" altLang="en-US" sz="2400" i="1" dirty="0"/>
              <a:t>and measures the same construct as the “classical” </a:t>
            </a:r>
            <a:r>
              <a:rPr lang="en-US" altLang="en-US" sz="2400" i="1" dirty="0" smtClean="0"/>
              <a:t>version. </a:t>
            </a:r>
            <a:endParaRPr lang="en-US" altLang="en-US" sz="2400" dirty="0"/>
          </a:p>
        </p:txBody>
      </p:sp>
    </p:spTree>
    <p:extLst>
      <p:ext uri="{BB962C8B-B14F-4D97-AF65-F5344CB8AC3E}">
        <p14:creationId xmlns:p14="http://schemas.microsoft.com/office/powerpoint/2010/main" val="2774298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249362"/>
          </a:xfrm>
        </p:spPr>
        <p:txBody>
          <a:bodyPr anchor="b">
            <a:normAutofit fontScale="90000"/>
          </a:bodyPr>
          <a:lstStyle/>
          <a:p>
            <a:pPr>
              <a:spcBef>
                <a:spcPts val="0"/>
              </a:spcBef>
            </a:pPr>
            <a:r>
              <a:rPr lang="en-US" sz="5300" dirty="0" smtClean="0"/>
              <a:t>9th Grade Information Data</a:t>
            </a:r>
            <a:r>
              <a:rPr lang="en-US" sz="3600" dirty="0" smtClean="0"/>
              <a:t/>
            </a:r>
            <a:br>
              <a:rPr lang="en-US" sz="3600" dirty="0" smtClean="0"/>
            </a:br>
            <a:r>
              <a:rPr lang="en-US" sz="3600" dirty="0" smtClean="0"/>
              <a:t> </a:t>
            </a:r>
            <a:r>
              <a:rPr lang="en-US" sz="3100" dirty="0" smtClean="0"/>
              <a:t>(N=103,893 Ninth graders; N=1173 Schools)</a:t>
            </a:r>
            <a:endParaRPr lang="en-US" sz="3100" dirty="0"/>
          </a:p>
        </p:txBody>
      </p:sp>
      <p:grpSp>
        <p:nvGrpSpPr>
          <p:cNvPr id="9" name="Group 8"/>
          <p:cNvGrpSpPr/>
          <p:nvPr/>
        </p:nvGrpSpPr>
        <p:grpSpPr>
          <a:xfrm>
            <a:off x="533400" y="1447800"/>
            <a:ext cx="3906684" cy="4267200"/>
            <a:chOff x="533400" y="1905000"/>
            <a:chExt cx="3906684" cy="4267200"/>
          </a:xfrm>
        </p:grpSpPr>
        <p:pic>
          <p:nvPicPr>
            <p:cNvPr id="1027" name="Picture 3"/>
            <p:cNvPicPr>
              <a:picLocks noChangeAspect="1" noChangeArrowheads="1"/>
            </p:cNvPicPr>
            <p:nvPr/>
          </p:nvPicPr>
          <p:blipFill>
            <a:blip r:embed="rId2" cstate="print"/>
            <a:srcRect/>
            <a:stretch>
              <a:fillRect/>
            </a:stretch>
          </p:blipFill>
          <p:spPr bwMode="auto">
            <a:xfrm>
              <a:off x="533400" y="2514600"/>
              <a:ext cx="3906684" cy="3657600"/>
            </a:xfrm>
            <a:prstGeom prst="rect">
              <a:avLst/>
            </a:prstGeom>
            <a:noFill/>
            <a:ln w="9525">
              <a:noFill/>
              <a:miter lim="800000"/>
              <a:headEnd/>
              <a:tailEnd/>
            </a:ln>
          </p:spPr>
        </p:pic>
        <p:sp>
          <p:nvSpPr>
            <p:cNvPr id="7" name="TextBox 6"/>
            <p:cNvSpPr txBox="1"/>
            <p:nvPr/>
          </p:nvSpPr>
          <p:spPr>
            <a:xfrm>
              <a:off x="914400" y="1905000"/>
              <a:ext cx="3203121" cy="523220"/>
            </a:xfrm>
            <a:prstGeom prst="rect">
              <a:avLst/>
            </a:prstGeom>
            <a:noFill/>
          </p:spPr>
          <p:txBody>
            <a:bodyPr wrap="none" rtlCol="0">
              <a:spAutoFit/>
            </a:bodyPr>
            <a:lstStyle/>
            <a:p>
              <a:r>
                <a:rPr lang="en-US" sz="2800" dirty="0" smtClean="0"/>
                <a:t>Student Level Data</a:t>
              </a:r>
              <a:endParaRPr lang="en-US" sz="2800" dirty="0"/>
            </a:p>
          </p:txBody>
        </p:sp>
      </p:grpSp>
      <p:grpSp>
        <p:nvGrpSpPr>
          <p:cNvPr id="10" name="Group 9"/>
          <p:cNvGrpSpPr/>
          <p:nvPr/>
        </p:nvGrpSpPr>
        <p:grpSpPr>
          <a:xfrm>
            <a:off x="4800600" y="1447800"/>
            <a:ext cx="3886200" cy="4274690"/>
            <a:chOff x="4800600" y="1905000"/>
            <a:chExt cx="3886200" cy="4274690"/>
          </a:xfrm>
        </p:grpSpPr>
        <p:pic>
          <p:nvPicPr>
            <p:cNvPr id="1028" name="Picture 4"/>
            <p:cNvPicPr>
              <a:picLocks noChangeAspect="1" noChangeArrowheads="1"/>
            </p:cNvPicPr>
            <p:nvPr/>
          </p:nvPicPr>
          <p:blipFill>
            <a:blip r:embed="rId3" cstate="print"/>
            <a:srcRect/>
            <a:stretch>
              <a:fillRect/>
            </a:stretch>
          </p:blipFill>
          <p:spPr bwMode="auto">
            <a:xfrm>
              <a:off x="4800600" y="2438400"/>
              <a:ext cx="3886200" cy="3741290"/>
            </a:xfrm>
            <a:prstGeom prst="rect">
              <a:avLst/>
            </a:prstGeom>
            <a:noFill/>
            <a:ln w="9525">
              <a:noFill/>
              <a:miter lim="800000"/>
              <a:headEnd/>
              <a:tailEnd/>
            </a:ln>
          </p:spPr>
        </p:pic>
        <p:sp>
          <p:nvSpPr>
            <p:cNvPr id="8" name="TextBox 7"/>
            <p:cNvSpPr txBox="1"/>
            <p:nvPr/>
          </p:nvSpPr>
          <p:spPr>
            <a:xfrm>
              <a:off x="5257800" y="1905000"/>
              <a:ext cx="3020379" cy="523220"/>
            </a:xfrm>
            <a:prstGeom prst="rect">
              <a:avLst/>
            </a:prstGeom>
            <a:noFill/>
          </p:spPr>
          <p:txBody>
            <a:bodyPr wrap="none" rtlCol="0">
              <a:spAutoFit/>
            </a:bodyPr>
            <a:lstStyle/>
            <a:p>
              <a:r>
                <a:rPr lang="en-US" sz="2800" dirty="0" smtClean="0"/>
                <a:t>School Level Data</a:t>
              </a:r>
              <a:endParaRPr lang="en-US" sz="2800" dirty="0"/>
            </a:p>
          </p:txBody>
        </p:sp>
      </p:grpSp>
      <p:sp>
        <p:nvSpPr>
          <p:cNvPr id="11" name="TextBox 10"/>
          <p:cNvSpPr txBox="1"/>
          <p:nvPr/>
        </p:nvSpPr>
        <p:spPr>
          <a:xfrm>
            <a:off x="762000" y="5756018"/>
            <a:ext cx="7924800" cy="830997"/>
          </a:xfrm>
          <a:prstGeom prst="rect">
            <a:avLst/>
          </a:prstGeom>
          <a:noFill/>
        </p:spPr>
        <p:txBody>
          <a:bodyPr wrap="square" rtlCol="0">
            <a:spAutoFit/>
          </a:bodyPr>
          <a:lstStyle/>
          <a:p>
            <a:r>
              <a:rPr lang="en-US" sz="2400" dirty="0" smtClean="0">
                <a:latin typeface="Calibri" panose="020F0502020204030204" pitchFamily="34" charset="0"/>
              </a:rPr>
              <a:t>“School” accounts for approximately 35% of the variance in Project TALENT data.</a:t>
            </a:r>
            <a:endParaRPr lang="en-US" sz="2400" dirty="0">
              <a:latin typeface="Calibri" panose="020F0502020204030204" pitchFamily="34" charset="0"/>
            </a:endParaRPr>
          </a:p>
        </p:txBody>
      </p:sp>
    </p:spTree>
    <p:extLst>
      <p:ext uri="{BB962C8B-B14F-4D97-AF65-F5344CB8AC3E}">
        <p14:creationId xmlns:p14="http://schemas.microsoft.com/office/powerpoint/2010/main" val="30233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8200" y="1524000"/>
            <a:ext cx="4191000" cy="169170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1524000"/>
            <a:ext cx="4260509"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4800" dirty="0" err="1" smtClean="0"/>
              <a:t>G</a:t>
            </a:r>
            <a:r>
              <a:rPr lang="en-US" sz="4800" baseline="30000" dirty="0" err="1" smtClean="0"/>
              <a:t>c</a:t>
            </a:r>
            <a:r>
              <a:rPr lang="en-US" sz="4800" dirty="0" smtClean="0"/>
              <a:t>: Information / Vocabulary</a:t>
            </a:r>
            <a:endParaRPr lang="en-US" sz="4800" dirty="0"/>
          </a:p>
        </p:txBody>
      </p:sp>
      <p:pic>
        <p:nvPicPr>
          <p:cNvPr id="2050" name="Picture 2"/>
          <p:cNvPicPr>
            <a:picLocks noChangeAspect="1" noChangeArrowheads="1"/>
          </p:cNvPicPr>
          <p:nvPr/>
        </p:nvPicPr>
        <p:blipFill>
          <a:blip r:embed="rId4" cstate="print"/>
          <a:srcRect/>
          <a:stretch>
            <a:fillRect/>
          </a:stretch>
        </p:blipFill>
        <p:spPr bwMode="auto">
          <a:xfrm>
            <a:off x="457201" y="3886200"/>
            <a:ext cx="3457222" cy="1905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343400" y="3886200"/>
            <a:ext cx="4448175" cy="2028825"/>
          </a:xfrm>
          <a:prstGeom prst="rect">
            <a:avLst/>
          </a:prstGeom>
          <a:noFill/>
          <a:ln w="9525">
            <a:noFill/>
            <a:miter lim="800000"/>
            <a:headEnd/>
            <a:tailEnd/>
          </a:ln>
        </p:spPr>
      </p:pic>
      <p:sp>
        <p:nvSpPr>
          <p:cNvPr id="8" name="Rectangle 7"/>
          <p:cNvSpPr/>
          <p:nvPr/>
        </p:nvSpPr>
        <p:spPr>
          <a:xfrm>
            <a:off x="1066800" y="2133600"/>
            <a:ext cx="1600200" cy="228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10200" y="1828800"/>
            <a:ext cx="2895600" cy="228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5410200"/>
            <a:ext cx="1447800" cy="3048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81600" y="5029200"/>
            <a:ext cx="2057400" cy="3048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a:t>
            </a:r>
            <a:r>
              <a:rPr lang="en-US" sz="3950" b="0" i="0" u="none" strike="noStrike" cap="none" baseline="0" dirty="0" smtClean="0">
                <a:solidFill>
                  <a:schemeClr val="dk1"/>
                </a:solidFill>
                <a:latin typeface="Calibri"/>
                <a:ea typeface="Calibri"/>
                <a:cs typeface="Calibri"/>
                <a:sym typeface="Calibri"/>
              </a:rPr>
              <a:t>Endo)phenotypes</a:t>
            </a:r>
            <a:br>
              <a:rPr lang="en-US" sz="3950" b="0" i="0" u="none" strike="noStrike" cap="none" baseline="0" dirty="0" smtClean="0">
                <a:solidFill>
                  <a:schemeClr val="dk1"/>
                </a:solidFill>
                <a:latin typeface="Calibri"/>
                <a:ea typeface="Calibri"/>
                <a:cs typeface="Calibri"/>
                <a:sym typeface="Calibri"/>
              </a:rPr>
            </a:br>
            <a:r>
              <a:rPr lang="en-US" sz="2800" b="0" i="0" u="none" strike="noStrike" cap="none" baseline="0" dirty="0" smtClean="0">
                <a:solidFill>
                  <a:schemeClr val="dk1"/>
                </a:solidFill>
                <a:latin typeface="Calibri"/>
                <a:ea typeface="Calibri"/>
                <a:cs typeface="Calibri"/>
                <a:sym typeface="Calibri"/>
              </a:rPr>
              <a:t>(</a:t>
            </a:r>
            <a:r>
              <a:rPr lang="en-US" sz="2800" b="0" i="0" u="none" strike="noStrike" cap="none" baseline="0" dirty="0">
                <a:solidFill>
                  <a:schemeClr val="dk1"/>
                </a:solidFill>
                <a:latin typeface="Calibri"/>
                <a:ea typeface="Calibri"/>
                <a:cs typeface="Calibri"/>
                <a:sym typeface="Calibri"/>
              </a:rPr>
              <a:t>From genetic epidemiology of psychiatric disorders) </a:t>
            </a:r>
          </a:p>
        </p:txBody>
      </p:sp>
      <p:sp>
        <p:nvSpPr>
          <p:cNvPr id="220" name="Shape 220"/>
          <p:cNvSpPr/>
          <p:nvPr/>
        </p:nvSpPr>
        <p:spPr>
          <a:xfrm>
            <a:off x="381000" y="1828800"/>
            <a:ext cx="3759200" cy="2819400"/>
          </a:xfrm>
          <a:prstGeom prst="rect">
            <a:avLst/>
          </a:prstGeom>
          <a:blipFill>
            <a:blip r:embed="rId3"/>
            <a:stretch>
              <a:fillRect/>
            </a:stretch>
          </a:blipFill>
        </p:spPr>
      </p:sp>
      <p:sp>
        <p:nvSpPr>
          <p:cNvPr id="221" name="Shape 221"/>
          <p:cNvSpPr txBox="1"/>
          <p:nvPr/>
        </p:nvSpPr>
        <p:spPr>
          <a:xfrm>
            <a:off x="386862" y="4876800"/>
            <a:ext cx="403273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err="1">
                <a:solidFill>
                  <a:schemeClr val="dk1"/>
                </a:solidFill>
                <a:latin typeface="Calibri"/>
                <a:ea typeface="Calibri"/>
                <a:cs typeface="Calibri"/>
                <a:sym typeface="Calibri"/>
              </a:rPr>
              <a:t>Prepulse</a:t>
            </a:r>
            <a:r>
              <a:rPr lang="en-US" sz="2000" b="1" i="0" u="none" strike="noStrike" cap="none" baseline="0" dirty="0">
                <a:solidFill>
                  <a:schemeClr val="dk1"/>
                </a:solidFill>
                <a:latin typeface="Calibri"/>
                <a:ea typeface="Calibri"/>
                <a:cs typeface="Calibri"/>
                <a:sym typeface="Calibri"/>
              </a:rPr>
              <a:t> Inhibition: </a:t>
            </a:r>
            <a:r>
              <a:rPr lang="en-US" sz="2000" b="0" i="0" u="none" strike="noStrike" cap="none" baseline="0" dirty="0">
                <a:solidFill>
                  <a:schemeClr val="dk1"/>
                </a:solidFill>
                <a:latin typeface="Calibri"/>
                <a:ea typeface="Calibri"/>
                <a:cs typeface="Calibri"/>
                <a:sym typeface="Calibri"/>
              </a:rPr>
              <a:t>startle response (e.g., a blink elicited by a loud sound) is </a:t>
            </a:r>
            <a:r>
              <a:rPr lang="en-US" sz="2000" b="0" i="1" u="none" strike="noStrike" cap="none" baseline="0" dirty="0">
                <a:solidFill>
                  <a:schemeClr val="dk1"/>
                </a:solidFill>
                <a:latin typeface="Calibri"/>
                <a:ea typeface="Calibri"/>
                <a:cs typeface="Calibri"/>
                <a:sym typeface="Calibri"/>
              </a:rPr>
              <a:t>inhibited </a:t>
            </a:r>
            <a:r>
              <a:rPr lang="en-US" sz="2000" b="0" i="0" u="none" strike="noStrike" cap="none" baseline="0" dirty="0">
                <a:solidFill>
                  <a:schemeClr val="dk1"/>
                </a:solidFill>
                <a:latin typeface="Calibri"/>
                <a:ea typeface="Calibri"/>
                <a:cs typeface="Calibri"/>
                <a:sym typeface="Calibri"/>
              </a:rPr>
              <a:t>by a </a:t>
            </a:r>
            <a:r>
              <a:rPr lang="en-US" sz="2000" b="0" i="1" u="none" strike="noStrike" cap="none" baseline="0" dirty="0" err="1">
                <a:solidFill>
                  <a:schemeClr val="dk1"/>
                </a:solidFill>
                <a:latin typeface="Calibri"/>
                <a:ea typeface="Calibri"/>
                <a:cs typeface="Calibri"/>
                <a:sym typeface="Calibri"/>
              </a:rPr>
              <a:t>prepulse</a:t>
            </a:r>
            <a:r>
              <a:rPr lang="en-US" sz="2000" b="0" i="1"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(e.g., a quieter sound 100 </a:t>
            </a:r>
            <a:r>
              <a:rPr lang="en-US" sz="2000" b="0" i="0" u="none" strike="noStrike" cap="none" baseline="0" dirty="0" err="1">
                <a:solidFill>
                  <a:schemeClr val="dk1"/>
                </a:solidFill>
                <a:latin typeface="Calibri"/>
                <a:ea typeface="Calibri"/>
                <a:cs typeface="Calibri"/>
                <a:sym typeface="Calibri"/>
              </a:rPr>
              <a:t>ms</a:t>
            </a:r>
            <a:r>
              <a:rPr lang="en-US" sz="2000" b="0" i="0" u="none" strike="noStrike" cap="none" baseline="0" dirty="0">
                <a:solidFill>
                  <a:schemeClr val="dk1"/>
                </a:solidFill>
                <a:latin typeface="Calibri"/>
                <a:ea typeface="Calibri"/>
                <a:cs typeface="Calibri"/>
                <a:sym typeface="Calibri"/>
              </a:rPr>
              <a:t> earlier). [Schematic from www.wikipedia.org]</a:t>
            </a:r>
          </a:p>
        </p:txBody>
      </p:sp>
      <p:sp>
        <p:nvSpPr>
          <p:cNvPr id="222" name="Shape 222"/>
          <p:cNvSpPr/>
          <p:nvPr/>
        </p:nvSpPr>
        <p:spPr>
          <a:xfrm rot="5400000">
            <a:off x="5154506" y="1036742"/>
            <a:ext cx="2933702" cy="4403515"/>
          </a:xfrm>
          <a:prstGeom prst="rect">
            <a:avLst/>
          </a:prstGeom>
          <a:blipFill>
            <a:blip r:embed="rId4"/>
            <a:stretch>
              <a:fillRect/>
            </a:stretch>
          </a:blipFill>
        </p:spPr>
      </p:sp>
      <p:sp>
        <p:nvSpPr>
          <p:cNvPr id="223" name="Shape 223"/>
          <p:cNvSpPr txBox="1"/>
          <p:nvPr/>
        </p:nvSpPr>
        <p:spPr>
          <a:xfrm>
            <a:off x="4708437" y="4876800"/>
            <a:ext cx="403273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a:solidFill>
                  <a:schemeClr val="dk1"/>
                </a:solidFill>
                <a:latin typeface="Calibri"/>
                <a:ea typeface="Calibri"/>
                <a:cs typeface="Calibri"/>
                <a:sym typeface="Calibri"/>
              </a:rPr>
              <a:t>Smooth Pursuit EMs: </a:t>
            </a:r>
            <a:r>
              <a:rPr lang="en-US" sz="2000" b="0" i="0" u="none" strike="noStrike" cap="none" baseline="0">
                <a:solidFill>
                  <a:schemeClr val="dk1"/>
                </a:solidFill>
                <a:latin typeface="Calibri"/>
                <a:ea typeface="Calibri"/>
                <a:cs typeface="Calibri"/>
                <a:sym typeface="Calibri"/>
              </a:rPr>
              <a:t>Normal participants, but not schizophrenics or some of their relatives, can “smoothly” track/foveate moving stimuli. [From Benson et al., 2012]</a:t>
            </a:r>
          </a:p>
        </p:txBody>
      </p:sp>
    </p:spTree>
    <p:extLst>
      <p:ext uri="{BB962C8B-B14F-4D97-AF65-F5344CB8AC3E}">
        <p14:creationId xmlns:p14="http://schemas.microsoft.com/office/powerpoint/2010/main" val="3971833254"/>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r>
              <a:rPr lang="en-US" dirty="0" smtClean="0"/>
              <a:t>Local Cortical Surface Area</a:t>
            </a:r>
            <a:br>
              <a:rPr lang="en-US" dirty="0" smtClean="0"/>
            </a:br>
            <a:r>
              <a:rPr lang="en-US" sz="2800" dirty="0" smtClean="0"/>
              <a:t>(Data from VETSA twins)</a:t>
            </a:r>
            <a:endParaRPr dirty="0"/>
          </a:p>
        </p:txBody>
      </p:sp>
      <p:sp>
        <p:nvSpPr>
          <p:cNvPr id="235" name="Shape 235"/>
          <p:cNvSpPr/>
          <p:nvPr/>
        </p:nvSpPr>
        <p:spPr>
          <a:xfrm>
            <a:off x="1007268" y="1655064"/>
            <a:ext cx="6824663" cy="2330582"/>
          </a:xfrm>
          <a:prstGeom prst="rect">
            <a:avLst/>
          </a:prstGeom>
          <a:blipFill>
            <a:blip r:embed="rId3"/>
            <a:stretch>
              <a:fillRect/>
            </a:stretch>
          </a:blipFill>
        </p:spPr>
      </p:sp>
      <p:sp>
        <p:nvSpPr>
          <p:cNvPr id="2" name="TextBox 1"/>
          <p:cNvSpPr txBox="1"/>
          <p:nvPr/>
        </p:nvSpPr>
        <p:spPr>
          <a:xfrm>
            <a:off x="509016" y="4248912"/>
            <a:ext cx="8153400" cy="2246769"/>
          </a:xfrm>
          <a:prstGeom prst="rect">
            <a:avLst/>
          </a:prstGeom>
          <a:noFill/>
        </p:spPr>
        <p:txBody>
          <a:bodyPr wrap="square" rtlCol="0">
            <a:spAutoFit/>
          </a:bodyPr>
          <a:lstStyle/>
          <a:p>
            <a:r>
              <a:rPr lang="en-US" sz="2800" dirty="0" smtClean="0"/>
              <a:t>Chen et al. (2012) used </a:t>
            </a:r>
            <a:r>
              <a:rPr lang="en-US" sz="2800" i="1" dirty="0" smtClean="0"/>
              <a:t>N </a:t>
            </a:r>
            <a:r>
              <a:rPr lang="en-US" sz="2800" dirty="0" smtClean="0"/>
              <a:t>= 406 twins to estimate the genetic correlations of the (</a:t>
            </a:r>
            <a:r>
              <a:rPr lang="en-US" sz="2800" dirty="0" err="1" smtClean="0"/>
              <a:t>pial</a:t>
            </a:r>
            <a:r>
              <a:rPr lang="en-US" sz="2800" dirty="0" smtClean="0"/>
              <a:t>) surface area at 160,000 locations per hemisphere. They then  clustered the resulting estimates, and the clusters corresponded to twelve cortical </a:t>
            </a:r>
            <a:r>
              <a:rPr lang="en-US" sz="2800" dirty="0" err="1" smtClean="0"/>
              <a:t>subregions</a:t>
            </a:r>
            <a:r>
              <a:rPr lang="en-US" sz="2800" dirty="0" smtClean="0"/>
              <a:t>.  </a:t>
            </a:r>
            <a:endParaRPr lang="en-US" sz="2800" dirty="0"/>
          </a:p>
        </p:txBody>
      </p:sp>
    </p:spTree>
    <p:extLst>
      <p:ext uri="{BB962C8B-B14F-4D97-AF65-F5344CB8AC3E}">
        <p14:creationId xmlns:p14="http://schemas.microsoft.com/office/powerpoint/2010/main" val="10653621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Intermediate </a:t>
            </a:r>
            <a:r>
              <a:rPr lang="en-US" sz="3950" b="0" i="0" u="none" strike="noStrike" cap="none" baseline="0" dirty="0" smtClean="0">
                <a:solidFill>
                  <a:schemeClr val="dk1"/>
                </a:solidFill>
                <a:latin typeface="Calibri"/>
                <a:ea typeface="Calibri"/>
                <a:cs typeface="Calibri"/>
                <a:sym typeface="Calibri"/>
              </a:rPr>
              <a:t>Phenotypes</a:t>
            </a:r>
            <a:br>
              <a:rPr lang="en-US" sz="3950" b="0" i="0" u="none" strike="noStrike" cap="none" baseline="0" dirty="0" smtClean="0">
                <a:solidFill>
                  <a:schemeClr val="dk1"/>
                </a:solidFill>
                <a:latin typeface="Calibri"/>
                <a:ea typeface="Calibri"/>
                <a:cs typeface="Calibri"/>
                <a:sym typeface="Calibri"/>
              </a:rPr>
            </a:br>
            <a:r>
              <a:rPr lang="en-US" sz="2500" b="0" i="0" u="none" strike="noStrike" cap="none" baseline="0" dirty="0" smtClean="0">
                <a:solidFill>
                  <a:schemeClr val="dk1"/>
                </a:solidFill>
                <a:latin typeface="Calibri"/>
                <a:ea typeface="Calibri"/>
                <a:cs typeface="Calibri"/>
                <a:sym typeface="Calibri"/>
              </a:rPr>
              <a:t>(</a:t>
            </a:r>
            <a:r>
              <a:rPr lang="en-US" sz="2500" b="0" i="0" u="none" strike="noStrike" cap="none" baseline="0" dirty="0">
                <a:solidFill>
                  <a:schemeClr val="dk1"/>
                </a:solidFill>
                <a:latin typeface="Calibri"/>
                <a:ea typeface="Calibri"/>
                <a:cs typeface="Calibri"/>
                <a:sym typeface="Calibri"/>
              </a:rPr>
              <a:t>Emphasizing the </a:t>
            </a:r>
            <a:r>
              <a:rPr lang="en-US" sz="2500" b="0" i="1" u="none" strike="noStrike" cap="none" baseline="0" dirty="0">
                <a:solidFill>
                  <a:schemeClr val="dk1"/>
                </a:solidFill>
                <a:latin typeface="Calibri"/>
                <a:ea typeface="Calibri"/>
                <a:cs typeface="Calibri"/>
                <a:sym typeface="Calibri"/>
              </a:rPr>
              <a:t>“latent” </a:t>
            </a:r>
            <a:r>
              <a:rPr lang="en-US" sz="2500" b="0" i="0" u="none" strike="noStrike" cap="none" baseline="0" dirty="0">
                <a:solidFill>
                  <a:schemeClr val="dk1"/>
                </a:solidFill>
                <a:latin typeface="Calibri"/>
                <a:ea typeface="Calibri"/>
                <a:cs typeface="Calibri"/>
                <a:sym typeface="Calibri"/>
              </a:rPr>
              <a:t>nature of the phenotype)</a:t>
            </a: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Quantifiable traits that mediate the relationship we observe between genes and “manifest” behavior or </a:t>
            </a:r>
            <a:r>
              <a:rPr lang="en-US" sz="3200" b="0" i="0" u="none" strike="noStrike" cap="none" baseline="0" dirty="0" smtClean="0">
                <a:solidFill>
                  <a:schemeClr val="dk1"/>
                </a:solidFill>
                <a:latin typeface="Calibri"/>
                <a:ea typeface="Calibri"/>
                <a:cs typeface="Calibri"/>
                <a:sym typeface="Calibri"/>
              </a:rPr>
              <a:t>behavioral phenotype</a:t>
            </a:r>
            <a:r>
              <a:rPr lang="en-US" sz="3200" b="0" i="0" u="none" strike="noStrike" cap="none" baseline="0" dirty="0">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In psychology, there is a long history isolating and measuring </a:t>
            </a:r>
            <a:r>
              <a:rPr lang="en-US" sz="3200" b="0" i="1" u="none" strike="noStrike" cap="none" baseline="0" dirty="0">
                <a:solidFill>
                  <a:schemeClr val="dk1"/>
                </a:solidFill>
                <a:latin typeface="Calibri"/>
                <a:ea typeface="Calibri"/>
                <a:cs typeface="Calibri"/>
                <a:sym typeface="Calibri"/>
              </a:rPr>
              <a:t>constructs</a:t>
            </a:r>
            <a:r>
              <a:rPr lang="en-US" sz="3200" b="0" i="0" u="none" strike="noStrike" cap="none" baseline="0" dirty="0">
                <a:solidFill>
                  <a:schemeClr val="dk1"/>
                </a:solidFill>
                <a:latin typeface="Calibri"/>
                <a:ea typeface="Calibri"/>
                <a:cs typeface="Calibri"/>
                <a:sym typeface="Calibri"/>
              </a:rPr>
              <a:t> believed to interact and underlie more complex behaviors.</a:t>
            </a:r>
          </a:p>
          <a:p>
            <a:pPr marL="342900" marR="0" lvl="0" indent="-342900" algn="l" rtl="0">
              <a:lnSpc>
                <a:spcPct val="90000"/>
              </a:lnSpc>
              <a:spcBef>
                <a:spcPts val="64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In many cases (e.g., cognition), these essentially latent constructs are so well accepted we forgot where they came from.</a:t>
            </a:r>
          </a:p>
        </p:txBody>
      </p:sp>
    </p:spTree>
    <p:extLst>
      <p:ext uri="{BB962C8B-B14F-4D97-AF65-F5344CB8AC3E}">
        <p14:creationId xmlns:p14="http://schemas.microsoft.com/office/powerpoint/2010/main" val="4894134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7"/>
            <a:ext cx="8382000" cy="1143000"/>
          </a:xfrm>
        </p:spPr>
        <p:txBody>
          <a:bodyPr/>
          <a:lstStyle/>
          <a:p>
            <a:r>
              <a:rPr lang="en-US" dirty="0" smtClean="0"/>
              <a:t>Towards Measuring Self-Regulation</a:t>
            </a:r>
            <a:endParaRPr lang="en-US" dirty="0"/>
          </a:p>
        </p:txBody>
      </p:sp>
      <p:sp>
        <p:nvSpPr>
          <p:cNvPr id="3" name="Text Placeholder 2"/>
          <p:cNvSpPr>
            <a:spLocks noGrp="1"/>
          </p:cNvSpPr>
          <p:nvPr>
            <p:ph type="body" idx="1"/>
          </p:nvPr>
        </p:nvSpPr>
        <p:spPr>
          <a:xfrm>
            <a:off x="457200" y="1447800"/>
            <a:ext cx="8229600" cy="4678363"/>
          </a:xfrm>
        </p:spPr>
        <p:txBody>
          <a:bodyPr>
            <a:normAutofit lnSpcReduction="10000"/>
          </a:bodyPr>
          <a:lstStyle/>
          <a:p>
            <a:r>
              <a:rPr lang="en-US" dirty="0" smtClean="0"/>
              <a:t>Identify items or tasks that have face </a:t>
            </a:r>
            <a:r>
              <a:rPr lang="en-US" dirty="0" smtClean="0"/>
              <a:t>validity for specific constructs.</a:t>
            </a:r>
            <a:endParaRPr lang="en-US" dirty="0" smtClean="0"/>
          </a:p>
          <a:p>
            <a:r>
              <a:rPr lang="en-US" dirty="0" smtClean="0"/>
              <a:t>Design experiments or instruments that </a:t>
            </a:r>
            <a:r>
              <a:rPr lang="en-US" i="1" dirty="0" smtClean="0"/>
              <a:t>measure</a:t>
            </a:r>
            <a:r>
              <a:rPr lang="en-US" dirty="0" smtClean="0"/>
              <a:t> your phenotype, and validate these in appropriate populations.</a:t>
            </a:r>
          </a:p>
          <a:p>
            <a:r>
              <a:rPr lang="en-US" dirty="0" smtClean="0"/>
              <a:t>Then for survey instruments:</a:t>
            </a:r>
          </a:p>
          <a:p>
            <a:pPr lvl="1"/>
            <a:r>
              <a:rPr lang="en-US" dirty="0" smtClean="0"/>
              <a:t>Do item-response theory based analyses on the scales you derive.</a:t>
            </a:r>
          </a:p>
          <a:p>
            <a:pPr lvl="1"/>
            <a:r>
              <a:rPr lang="en-US" dirty="0" smtClean="0"/>
              <a:t>Create “cross-walks” between your instruments and “legacy” measures. </a:t>
            </a:r>
          </a:p>
        </p:txBody>
      </p:sp>
    </p:spTree>
    <p:extLst>
      <p:ext uri="{BB962C8B-B14F-4D97-AF65-F5344CB8AC3E}">
        <p14:creationId xmlns:p14="http://schemas.microsoft.com/office/powerpoint/2010/main" val="15890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What </a:t>
            </a:r>
            <a:r>
              <a:rPr lang="en-US" sz="4400" b="0" i="1" u="none" strike="noStrike" cap="none" baseline="0" dirty="0">
                <a:solidFill>
                  <a:schemeClr val="dk1"/>
                </a:solidFill>
                <a:latin typeface="Calibri"/>
                <a:ea typeface="Calibri"/>
                <a:cs typeface="Calibri"/>
                <a:sym typeface="Calibri"/>
              </a:rPr>
              <a:t>is </a:t>
            </a:r>
            <a:r>
              <a:rPr lang="en-US" sz="4400" b="0" i="0" u="none" strike="noStrike" cap="none" baseline="0" dirty="0" smtClean="0">
                <a:solidFill>
                  <a:schemeClr val="dk1"/>
                </a:solidFill>
                <a:latin typeface="Calibri"/>
                <a:ea typeface="Calibri"/>
                <a:cs typeface="Calibri"/>
                <a:sym typeface="Calibri"/>
              </a:rPr>
              <a:t>Self-regulation?</a:t>
            </a:r>
            <a:endParaRPr lang="en-US" sz="4400" b="0" i="0" u="none" strike="noStrike" cap="none" baseline="0" dirty="0">
              <a:solidFill>
                <a:schemeClr val="dk1"/>
              </a:solidFill>
              <a:latin typeface="Calibri"/>
              <a:ea typeface="Calibri"/>
              <a:cs typeface="Calibri"/>
              <a:sym typeface="Calibri"/>
            </a:endParaRPr>
          </a:p>
        </p:txBody>
      </p:sp>
      <p:grpSp>
        <p:nvGrpSpPr>
          <p:cNvPr id="2" name="Group 1"/>
          <p:cNvGrpSpPr/>
          <p:nvPr/>
        </p:nvGrpSpPr>
        <p:grpSpPr>
          <a:xfrm>
            <a:off x="1350264" y="2018086"/>
            <a:ext cx="6692161" cy="3389686"/>
            <a:chOff x="1350264" y="2018086"/>
            <a:chExt cx="6692161" cy="3389686"/>
          </a:xfrm>
        </p:grpSpPr>
        <p:sp>
          <p:nvSpPr>
            <p:cNvPr id="91" name="Shape 91"/>
            <p:cNvSpPr/>
            <p:nvPr/>
          </p:nvSpPr>
          <p:spPr>
            <a:xfrm>
              <a:off x="2003825" y="2018086"/>
              <a:ext cx="5143500" cy="2895600"/>
            </a:xfrm>
            <a:prstGeom prst="rect">
              <a:avLst/>
            </a:prstGeom>
            <a:blipFill>
              <a:blip r:embed="rId3"/>
              <a:stretch>
                <a:fillRect/>
              </a:stretch>
            </a:blipFill>
          </p:spPr>
        </p:sp>
        <p:sp>
          <p:nvSpPr>
            <p:cNvPr id="92" name="Shape 92"/>
            <p:cNvSpPr txBox="1"/>
            <p:nvPr/>
          </p:nvSpPr>
          <p:spPr>
            <a:xfrm>
              <a:off x="1350264" y="5038473"/>
              <a:ext cx="6692161"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(Images from </a:t>
              </a:r>
              <a:r>
                <a:rPr lang="en-US" sz="2000" b="0" i="0" u="sng" strike="noStrike" cap="none" baseline="0" dirty="0">
                  <a:solidFill>
                    <a:schemeClr val="hlink"/>
                  </a:solidFill>
                  <a:latin typeface="Calibri"/>
                  <a:ea typeface="Calibri"/>
                  <a:cs typeface="Calibri"/>
                  <a:sym typeface="Calibri"/>
                  <a:hlinkClick r:id="rId4"/>
                </a:rPr>
                <a:t>www.igniter.com</a:t>
              </a:r>
              <a:r>
                <a:rPr lang="en-US" sz="2000" b="0" i="0" u="none" strike="noStrike" cap="none" baseline="0" dirty="0">
                  <a:solidFill>
                    <a:schemeClr val="dk1"/>
                  </a:solidFill>
                  <a:latin typeface="Calibri"/>
                  <a:ea typeface="Calibri"/>
                  <a:cs typeface="Calibri"/>
                  <a:sym typeface="Calibri"/>
                </a:rPr>
                <a:t>; th</a:t>
              </a:r>
              <a:r>
                <a:rPr lang="en-US" sz="2000" dirty="0">
                  <a:solidFill>
                    <a:schemeClr val="dk1"/>
                  </a:solidFill>
                  <a:latin typeface="Calibri"/>
                  <a:ea typeface="Calibri"/>
                  <a:cs typeface="Calibri"/>
                  <a:sym typeface="Calibri"/>
                </a:rPr>
                <a:t>is</a:t>
              </a:r>
              <a:r>
                <a:rPr lang="en-US" sz="2000" b="0" i="0" u="none" strike="noStrike" cap="none" baseline="0" dirty="0">
                  <a:solidFill>
                    <a:schemeClr val="dk1"/>
                  </a:solidFill>
                  <a:latin typeface="Calibri"/>
                  <a:ea typeface="Calibri"/>
                  <a:cs typeface="Calibri"/>
                  <a:sym typeface="Calibri"/>
                </a:rPr>
                <a:t> is </a:t>
              </a:r>
              <a:r>
                <a:rPr lang="en-US" sz="2000" b="1" i="0" u="none" strike="noStrike" cap="none" baseline="0" dirty="0">
                  <a:solidFill>
                    <a:schemeClr val="dk1"/>
                  </a:solidFill>
                  <a:latin typeface="Calibri"/>
                  <a:ea typeface="Calibri"/>
                  <a:cs typeface="Calibri"/>
                  <a:sym typeface="Calibri"/>
                </a:rPr>
                <a:t>not</a:t>
              </a:r>
              <a:r>
                <a:rPr lang="en-US" sz="2000" b="0" i="0" u="none" strike="noStrike" cap="none" baseline="0" dirty="0">
                  <a:solidFill>
                    <a:schemeClr val="dk1"/>
                  </a:solidFill>
                  <a:latin typeface="Calibri"/>
                  <a:ea typeface="Calibri"/>
                  <a:cs typeface="Calibri"/>
                  <a:sym typeface="Calibri"/>
                </a:rPr>
                <a:t> the Stanford study)</a:t>
              </a:r>
            </a:p>
          </p:txBody>
        </p:sp>
      </p:grpSp>
    </p:spTree>
    <p:extLst>
      <p:ext uri="{BB962C8B-B14F-4D97-AF65-F5344CB8AC3E}">
        <p14:creationId xmlns:p14="http://schemas.microsoft.com/office/powerpoint/2010/main" val="38292327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Measuring Dementia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1"/>
            <a:ext cx="42805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600201"/>
            <a:ext cx="3733800" cy="4524315"/>
          </a:xfrm>
          <a:prstGeom prst="rect">
            <a:avLst/>
          </a:prstGeom>
          <a:noFill/>
        </p:spPr>
        <p:txBody>
          <a:bodyPr wrap="square" rtlCol="0">
            <a:spAutoFit/>
          </a:bodyPr>
          <a:lstStyle/>
          <a:p>
            <a:r>
              <a:rPr lang="en-US" sz="2400" dirty="0" smtClean="0">
                <a:latin typeface="Calibri" panose="020F0502020204030204" pitchFamily="34" charset="0"/>
              </a:rPr>
              <a:t>Gross and Jones (2012 GSA and submitted) identified cognitive measures used to predict incident dementia diagnoses in eight different cohort studies. They then used ADAMS cohort “cross-walk” data collected by </a:t>
            </a:r>
            <a:r>
              <a:rPr lang="en-US" sz="2400" dirty="0" err="1" smtClean="0">
                <a:latin typeface="Calibri" panose="020F0502020204030204" pitchFamily="34" charset="0"/>
              </a:rPr>
              <a:t>Plassman</a:t>
            </a:r>
            <a:r>
              <a:rPr lang="en-US" sz="2400" dirty="0" smtClean="0">
                <a:latin typeface="Calibri" panose="020F0502020204030204" pitchFamily="34" charset="0"/>
              </a:rPr>
              <a:t> and colleagues </a:t>
            </a:r>
            <a:r>
              <a:rPr lang="en-US" sz="2400" dirty="0">
                <a:latin typeface="Calibri" panose="020F0502020204030204" pitchFamily="34" charset="0"/>
              </a:rPr>
              <a:t>(funded by RC2 AG036554 </a:t>
            </a:r>
            <a:r>
              <a:rPr lang="en-US" sz="2400" dirty="0" smtClean="0">
                <a:latin typeface="Calibri" panose="020F0502020204030204" pitchFamily="34" charset="0"/>
              </a:rPr>
              <a:t>) to derive an underlying cognitive scale using IRT. </a:t>
            </a:r>
            <a:endParaRPr lang="en-US" sz="2400" dirty="0">
              <a:latin typeface="Calibri" panose="020F0502020204030204" pitchFamily="34" charset="0"/>
            </a:endParaRPr>
          </a:p>
        </p:txBody>
      </p:sp>
    </p:spTree>
    <p:extLst>
      <p:ext uri="{BB962C8B-B14F-4D97-AF65-F5344CB8AC3E}">
        <p14:creationId xmlns:p14="http://schemas.microsoft.com/office/powerpoint/2010/main" val="67611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9853" y="1044918"/>
            <a:ext cx="8284294" cy="4768164"/>
            <a:chOff x="381000" y="831725"/>
            <a:chExt cx="8284294" cy="4768164"/>
          </a:xfrm>
        </p:grpSpPr>
        <p:sp>
          <p:nvSpPr>
            <p:cNvPr id="4" name="Shape 104"/>
            <p:cNvSpPr/>
            <p:nvPr/>
          </p:nvSpPr>
          <p:spPr>
            <a:xfrm>
              <a:off x="381000" y="831725"/>
              <a:ext cx="3905293" cy="4768164"/>
            </a:xfrm>
            <a:prstGeom prst="rect">
              <a:avLst/>
            </a:prstGeom>
            <a:blipFill>
              <a:blip r:embed="rId2"/>
              <a:stretch>
                <a:fillRect/>
              </a:stretch>
            </a:blipFill>
          </p:spPr>
        </p:sp>
        <p:sp>
          <p:nvSpPr>
            <p:cNvPr id="5" name="Shape 126"/>
            <p:cNvSpPr/>
            <p:nvPr/>
          </p:nvSpPr>
          <p:spPr>
            <a:xfrm>
              <a:off x="4495800" y="831725"/>
              <a:ext cx="4169494" cy="4768164"/>
            </a:xfrm>
            <a:prstGeom prst="rect">
              <a:avLst/>
            </a:prstGeom>
            <a:blipFill>
              <a:blip r:embed="rId3"/>
              <a:stretch>
                <a:fillRect/>
              </a:stretch>
            </a:blipFill>
          </p:spPr>
        </p:sp>
      </p:grpSp>
    </p:spTree>
    <p:extLst>
      <p:ext uri="{BB962C8B-B14F-4D97-AF65-F5344CB8AC3E}">
        <p14:creationId xmlns:p14="http://schemas.microsoft.com/office/powerpoint/2010/main" val="2255482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4054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Ongoing Work with Financial Decision-making</a:t>
            </a:r>
            <a:endParaRPr lang="en-US" dirty="0"/>
          </a:p>
        </p:txBody>
      </p:sp>
      <p:grpSp>
        <p:nvGrpSpPr>
          <p:cNvPr id="6" name="Group 5"/>
          <p:cNvGrpSpPr/>
          <p:nvPr/>
        </p:nvGrpSpPr>
        <p:grpSpPr>
          <a:xfrm>
            <a:off x="2499280" y="1773936"/>
            <a:ext cx="4145440" cy="4439419"/>
            <a:chOff x="1904972" y="381000"/>
            <a:chExt cx="5685595" cy="6088797"/>
          </a:xfrm>
        </p:grpSpPr>
        <p:pic>
          <p:nvPicPr>
            <p:cNvPr id="4" name="Picture 2"/>
            <p:cNvPicPr>
              <a:picLocks noChangeAspect="1" noChangeArrowheads="1"/>
            </p:cNvPicPr>
            <p:nvPr/>
          </p:nvPicPr>
          <p:blipFill>
            <a:blip r:embed="rId2" cstate="print"/>
            <a:srcRect/>
            <a:stretch>
              <a:fillRect/>
            </a:stretch>
          </p:blipFill>
          <p:spPr bwMode="auto">
            <a:xfrm>
              <a:off x="1981200" y="381000"/>
              <a:ext cx="5224462" cy="5083951"/>
            </a:xfrm>
            <a:prstGeom prst="rect">
              <a:avLst/>
            </a:prstGeom>
            <a:noFill/>
            <a:ln w="9525">
              <a:noFill/>
              <a:miter lim="800000"/>
              <a:headEnd/>
              <a:tailEnd/>
            </a:ln>
          </p:spPr>
        </p:pic>
        <p:sp>
          <p:nvSpPr>
            <p:cNvPr id="5" name="TextBox 4"/>
            <p:cNvSpPr txBox="1"/>
            <p:nvPr/>
          </p:nvSpPr>
          <p:spPr>
            <a:xfrm>
              <a:off x="1904972" y="5638800"/>
              <a:ext cx="5685595" cy="830997"/>
            </a:xfrm>
            <a:prstGeom prst="rect">
              <a:avLst/>
            </a:prstGeom>
            <a:noFill/>
          </p:spPr>
          <p:txBody>
            <a:bodyPr wrap="none" rtlCol="0">
              <a:spAutoFit/>
            </a:bodyPr>
            <a:lstStyle/>
            <a:p>
              <a:pPr algn="ctr"/>
              <a:r>
                <a:rPr lang="en-US" sz="2400" b="1" i="1" dirty="0" smtClean="0">
                  <a:latin typeface="Times New Roman" pitchFamily="18" charset="0"/>
                  <a:cs typeface="Times New Roman" pitchFamily="18" charset="0"/>
                </a:rPr>
                <a:t>“In this economy, it’s crucial to begin every</a:t>
              </a:r>
            </a:p>
            <a:p>
              <a:pPr algn="ctr"/>
              <a:r>
                <a:rPr lang="en-US" sz="2400" b="1" i="1" dirty="0">
                  <a:latin typeface="Times New Roman" pitchFamily="18" charset="0"/>
                  <a:cs typeface="Times New Roman" pitchFamily="18" charset="0"/>
                </a:rPr>
                <a:t>s</a:t>
              </a:r>
              <a:r>
                <a:rPr lang="en-US" sz="2400" b="1" i="1" dirty="0" smtClean="0">
                  <a:latin typeface="Times New Roman" pitchFamily="18" charset="0"/>
                  <a:cs typeface="Times New Roman" pitchFamily="18" charset="0"/>
                </a:rPr>
                <a:t>entence with ‘in this economy.’”</a:t>
              </a:r>
              <a:endParaRPr lang="en-US" sz="2400" b="1" i="1" dirty="0">
                <a:latin typeface="Times New Roman" pitchFamily="18" charset="0"/>
                <a:cs typeface="Times New Roman" pitchFamily="18" charset="0"/>
              </a:endParaRPr>
            </a:p>
          </p:txBody>
        </p:sp>
      </p:grpSp>
    </p:spTree>
    <p:extLst>
      <p:ext uri="{BB962C8B-B14F-4D97-AF65-F5344CB8AC3E}">
        <p14:creationId xmlns:p14="http://schemas.microsoft.com/office/powerpoint/2010/main" val="357134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(Financial) Decision-Making and Aging</a:t>
            </a:r>
          </a:p>
        </p:txBody>
      </p:sp>
      <p:sp>
        <p:nvSpPr>
          <p:cNvPr id="252" name="Shape 252"/>
          <p:cNvSpPr/>
          <p:nvPr/>
        </p:nvSpPr>
        <p:spPr>
          <a:xfrm>
            <a:off x="1303645" y="1524000"/>
            <a:ext cx="6438900" cy="3352800"/>
          </a:xfrm>
          <a:prstGeom prst="rect">
            <a:avLst/>
          </a:prstGeom>
          <a:blipFill>
            <a:blip r:embed="rId3"/>
            <a:stretch>
              <a:fillRect/>
            </a:stretch>
          </a:blipFill>
        </p:spPr>
      </p:sp>
      <p:sp>
        <p:nvSpPr>
          <p:cNvPr id="253" name="Shape 253"/>
          <p:cNvSpPr txBox="1"/>
          <p:nvPr/>
        </p:nvSpPr>
        <p:spPr>
          <a:xfrm>
            <a:off x="789295" y="4927208"/>
            <a:ext cx="7897504" cy="18158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Li, Johnson and Weber (2013) hypothesized and found evidence that the quality of decision-making at all ages depends on the balance between fluid and crystallized abilities, which vary with age. </a:t>
            </a:r>
          </a:p>
        </p:txBody>
      </p:sp>
    </p:spTree>
    <p:extLst>
      <p:ext uri="{BB962C8B-B14F-4D97-AF65-F5344CB8AC3E}">
        <p14:creationId xmlns:p14="http://schemas.microsoft.com/office/powerpoint/2010/main" val="1791769037"/>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228600" y="274637"/>
            <a:ext cx="86105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Loss Aversion and Temporal Discounting Are Associated with Financial Knowledge</a:t>
            </a:r>
          </a:p>
        </p:txBody>
      </p:sp>
      <p:sp>
        <p:nvSpPr>
          <p:cNvPr id="259" name="Shape 259"/>
          <p:cNvSpPr/>
          <p:nvPr/>
        </p:nvSpPr>
        <p:spPr>
          <a:xfrm>
            <a:off x="838200" y="1828800"/>
            <a:ext cx="7467599" cy="4042182"/>
          </a:xfrm>
          <a:prstGeom prst="rect">
            <a:avLst/>
          </a:prstGeom>
          <a:blipFill>
            <a:blip r:embed="rId3"/>
            <a:stretch>
              <a:fillRect/>
            </a:stretch>
          </a:blipFill>
        </p:spPr>
      </p:sp>
      <p:sp>
        <p:nvSpPr>
          <p:cNvPr id="260" name="Shape 260"/>
          <p:cNvSpPr txBox="1"/>
          <p:nvPr/>
        </p:nvSpPr>
        <p:spPr>
          <a:xfrm>
            <a:off x="2794378" y="5907376"/>
            <a:ext cx="3334824"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Li, Johnson, and Weber (2013)</a:t>
            </a:r>
          </a:p>
        </p:txBody>
      </p:sp>
    </p:spTree>
    <p:extLst>
      <p:ext uri="{BB962C8B-B14F-4D97-AF65-F5344CB8AC3E}">
        <p14:creationId xmlns:p14="http://schemas.microsoft.com/office/powerpoint/2010/main" val="352390322"/>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…and Gain and Loss Learning are related to Assets and Debts</a:t>
            </a:r>
          </a:p>
        </p:txBody>
      </p:sp>
      <p:sp>
        <p:nvSpPr>
          <p:cNvPr id="272" name="Shape 272"/>
          <p:cNvSpPr/>
          <p:nvPr/>
        </p:nvSpPr>
        <p:spPr>
          <a:xfrm>
            <a:off x="533400" y="1809750"/>
            <a:ext cx="8018648" cy="2686050"/>
          </a:xfrm>
          <a:prstGeom prst="rect">
            <a:avLst/>
          </a:prstGeom>
          <a:blipFill>
            <a:blip r:embed="rId3"/>
            <a:stretch>
              <a:fillRect/>
            </a:stretch>
          </a:blipFill>
        </p:spPr>
      </p:sp>
      <p:sp>
        <p:nvSpPr>
          <p:cNvPr id="273" name="Shape 273"/>
          <p:cNvSpPr txBox="1"/>
          <p:nvPr/>
        </p:nvSpPr>
        <p:spPr>
          <a:xfrm>
            <a:off x="762000" y="4800600"/>
            <a:ext cx="7696199"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Calibri"/>
                <a:ea typeface="Calibri"/>
                <a:cs typeface="Calibri"/>
                <a:sym typeface="Calibri"/>
              </a:rPr>
              <a:t>Knutson, Samanez-Larkin, and Kuhnen (2011) demonstrated that the amount of learning about gains and losses in a laboratory task is associated with Asset and Debt levels over and above the effect of age and “usual” cognitive variables.</a:t>
            </a:r>
          </a:p>
        </p:txBody>
      </p:sp>
    </p:spTree>
    <p:extLst>
      <p:ext uri="{BB962C8B-B14F-4D97-AF65-F5344CB8AC3E}">
        <p14:creationId xmlns:p14="http://schemas.microsoft.com/office/powerpoint/2010/main" val="134120603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Decision Effects that Do/Don’t Correlate with Cognitive Ability</a:t>
            </a:r>
            <a:endParaRPr lang="en-US" sz="4400" b="0" i="0" u="none" strike="noStrike" cap="none" baseline="0" dirty="0">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325601513"/>
              </p:ext>
            </p:extLst>
          </p:nvPr>
        </p:nvGraphicFramePr>
        <p:xfrm>
          <a:off x="914400" y="1981200"/>
          <a:ext cx="7543800" cy="3711575"/>
        </p:xfrm>
        <a:graphic>
          <a:graphicData uri="http://schemas.openxmlformats.org/drawingml/2006/table">
            <a:tbl>
              <a:tblPr firstRow="1" bandRow="1"/>
              <a:tblGrid>
                <a:gridCol w="3771900"/>
                <a:gridCol w="3771900"/>
              </a:tblGrid>
              <a:tr h="530225">
                <a:tc>
                  <a:txBody>
                    <a:bodyPr/>
                    <a:lstStyle/>
                    <a:p>
                      <a:pPr algn="ctr"/>
                      <a:r>
                        <a:rPr lang="en-US" sz="2000" dirty="0" smtClean="0"/>
                        <a:t>Tasks</a:t>
                      </a:r>
                      <a:r>
                        <a:rPr lang="en-US" sz="2000" baseline="0" dirty="0" smtClean="0"/>
                        <a:t> that Do</a:t>
                      </a:r>
                      <a:endParaRPr lang="en-US" sz="2000" dirty="0"/>
                    </a:p>
                  </a:txBody>
                  <a:tcPr/>
                </a:tc>
                <a:tc>
                  <a:txBody>
                    <a:bodyPr/>
                    <a:lstStyle/>
                    <a:p>
                      <a:pPr algn="ctr"/>
                      <a:r>
                        <a:rPr lang="en-US" sz="2000" dirty="0" smtClean="0"/>
                        <a:t>Task</a:t>
                      </a:r>
                      <a:r>
                        <a:rPr lang="en-US" sz="2000" baseline="0" dirty="0" smtClean="0"/>
                        <a:t>s that Do Not</a:t>
                      </a:r>
                      <a:endParaRPr lang="en-US" sz="2000" dirty="0"/>
                    </a:p>
                  </a:txBody>
                  <a:tcPr/>
                </a:tc>
              </a:tr>
              <a:tr h="530225">
                <a:tc>
                  <a:txBody>
                    <a:bodyPr/>
                    <a:lstStyle/>
                    <a:p>
                      <a:r>
                        <a:rPr lang="en-US" sz="2000" dirty="0" smtClean="0"/>
                        <a:t>Probability Matching</a:t>
                      </a:r>
                      <a:endParaRPr lang="en-US" sz="2000" dirty="0"/>
                    </a:p>
                  </a:txBody>
                  <a:tcPr/>
                </a:tc>
                <a:tc>
                  <a:txBody>
                    <a:bodyPr/>
                    <a:lstStyle/>
                    <a:p>
                      <a:r>
                        <a:rPr lang="en-US" sz="2000" dirty="0" smtClean="0"/>
                        <a:t>Anchoring Effects</a:t>
                      </a:r>
                      <a:endParaRPr lang="en-US" sz="2000" dirty="0"/>
                    </a:p>
                  </a:txBody>
                  <a:tcPr/>
                </a:tc>
              </a:tr>
              <a:tr h="530225">
                <a:tc>
                  <a:txBody>
                    <a:bodyPr/>
                    <a:lstStyle/>
                    <a:p>
                      <a:r>
                        <a:rPr lang="en-US" sz="2000" dirty="0" smtClean="0"/>
                        <a:t>Hindsight Bias</a:t>
                      </a:r>
                      <a:endParaRPr lang="en-US" sz="2000" dirty="0"/>
                    </a:p>
                  </a:txBody>
                  <a:tcPr/>
                </a:tc>
                <a:tc>
                  <a:txBody>
                    <a:bodyPr/>
                    <a:lstStyle/>
                    <a:p>
                      <a:r>
                        <a:rPr lang="en-US" sz="2000" dirty="0" smtClean="0"/>
                        <a:t>Sunk Cost Effects</a:t>
                      </a:r>
                      <a:endParaRPr lang="en-US" sz="2000" dirty="0"/>
                    </a:p>
                  </a:txBody>
                  <a:tcPr/>
                </a:tc>
              </a:tr>
              <a:tr h="530225">
                <a:tc>
                  <a:txBody>
                    <a:bodyPr/>
                    <a:lstStyle/>
                    <a:p>
                      <a:r>
                        <a:rPr lang="en-US" sz="2000" dirty="0" err="1" smtClean="0"/>
                        <a:t>Wason</a:t>
                      </a:r>
                      <a:r>
                        <a:rPr lang="en-US" sz="2000" dirty="0" smtClean="0"/>
                        <a:t> Card Selection Task</a:t>
                      </a:r>
                      <a:endParaRPr lang="en-US" sz="2000" dirty="0"/>
                    </a:p>
                  </a:txBody>
                  <a:tcPr/>
                </a:tc>
                <a:tc>
                  <a:txBody>
                    <a:bodyPr/>
                    <a:lstStyle/>
                    <a:p>
                      <a:r>
                        <a:rPr lang="en-US" sz="2000" dirty="0" smtClean="0"/>
                        <a:t>Risk/Benefit Confounding</a:t>
                      </a:r>
                      <a:endParaRPr lang="en-US" sz="2000" dirty="0"/>
                    </a:p>
                  </a:txBody>
                  <a:tcPr/>
                </a:tc>
              </a:tr>
              <a:tr h="530225">
                <a:tc>
                  <a:txBody>
                    <a:bodyPr/>
                    <a:lstStyle/>
                    <a:p>
                      <a:r>
                        <a:rPr lang="en-US" sz="2000" dirty="0" smtClean="0"/>
                        <a:t>Expected Value Maximization</a:t>
                      </a:r>
                      <a:endParaRPr lang="en-US" sz="2000" dirty="0"/>
                    </a:p>
                  </a:txBody>
                  <a:tcPr/>
                </a:tc>
                <a:tc>
                  <a:txBody>
                    <a:bodyPr/>
                    <a:lstStyle/>
                    <a:p>
                      <a:r>
                        <a:rPr lang="en-US" sz="2000" dirty="0" err="1" smtClean="0"/>
                        <a:t>Myside</a:t>
                      </a:r>
                      <a:r>
                        <a:rPr lang="en-US" sz="2000" dirty="0" smtClean="0"/>
                        <a:t> Bias</a:t>
                      </a:r>
                      <a:endParaRPr lang="en-US" sz="2000" dirty="0"/>
                    </a:p>
                  </a:txBody>
                  <a:tcPr/>
                </a:tc>
              </a:tr>
              <a:tr h="530225">
                <a:tc>
                  <a:txBody>
                    <a:bodyPr/>
                    <a:lstStyle/>
                    <a:p>
                      <a:r>
                        <a:rPr lang="en-US" sz="2000" dirty="0" smtClean="0"/>
                        <a:t>Overconfidence</a:t>
                      </a:r>
                      <a:r>
                        <a:rPr lang="en-US" sz="2000" baseline="0" dirty="0" smtClean="0"/>
                        <a:t> Effects</a:t>
                      </a:r>
                      <a:endParaRPr lang="en-US" sz="2000" dirty="0"/>
                    </a:p>
                  </a:txBody>
                  <a:tcPr/>
                </a:tc>
                <a:tc>
                  <a:txBody>
                    <a:bodyPr/>
                    <a:lstStyle/>
                    <a:p>
                      <a:r>
                        <a:rPr lang="en-US" sz="2000" dirty="0" smtClean="0"/>
                        <a:t>Certainty Effects</a:t>
                      </a:r>
                      <a:endParaRPr lang="en-US" sz="2000" dirty="0"/>
                    </a:p>
                  </a:txBody>
                  <a:tcPr/>
                </a:tc>
              </a:tr>
              <a:tr h="530225">
                <a:tc>
                  <a:txBody>
                    <a:bodyPr/>
                    <a:lstStyle/>
                    <a:p>
                      <a:r>
                        <a:rPr lang="en-US" sz="2000" dirty="0" smtClean="0"/>
                        <a:t>Causal Base</a:t>
                      </a:r>
                      <a:r>
                        <a:rPr lang="en-US" sz="2000" baseline="0" dirty="0" smtClean="0"/>
                        <a:t> </a:t>
                      </a:r>
                      <a:r>
                        <a:rPr lang="en-US" sz="2000" dirty="0" smtClean="0"/>
                        <a:t>Rate Usage</a:t>
                      </a:r>
                      <a:endParaRPr lang="en-US" sz="2000" dirty="0"/>
                    </a:p>
                  </a:txBody>
                  <a:tcPr/>
                </a:tc>
                <a:tc>
                  <a:txBody>
                    <a:bodyPr/>
                    <a:lstStyle/>
                    <a:p>
                      <a:r>
                        <a:rPr lang="en-US" sz="2000" dirty="0" smtClean="0"/>
                        <a:t>Non-causal</a:t>
                      </a:r>
                      <a:r>
                        <a:rPr lang="en-US" sz="2000" baseline="0" dirty="0" smtClean="0"/>
                        <a:t> Base Rate Usage</a:t>
                      </a:r>
                      <a:endParaRPr lang="en-US" sz="2000" dirty="0"/>
                    </a:p>
                  </a:txBody>
                  <a:tcPr/>
                </a:tc>
              </a:tr>
            </a:tbl>
          </a:graphicData>
        </a:graphic>
      </p:graphicFrame>
      <p:sp>
        <p:nvSpPr>
          <p:cNvPr id="3" name="TextBox 2"/>
          <p:cNvSpPr txBox="1"/>
          <p:nvPr/>
        </p:nvSpPr>
        <p:spPr>
          <a:xfrm>
            <a:off x="1219200" y="5943600"/>
            <a:ext cx="6979796" cy="523220"/>
          </a:xfrm>
          <a:prstGeom prst="rect">
            <a:avLst/>
          </a:prstGeom>
          <a:noFill/>
        </p:spPr>
        <p:txBody>
          <a:bodyPr wrap="none" rtlCol="0">
            <a:spAutoFit/>
          </a:bodyPr>
          <a:lstStyle/>
          <a:p>
            <a:r>
              <a:rPr lang="en-US" sz="2800" dirty="0" smtClean="0"/>
              <a:t>Summary from </a:t>
            </a:r>
            <a:r>
              <a:rPr lang="en-US" sz="2800" dirty="0" err="1" smtClean="0"/>
              <a:t>Stanovich</a:t>
            </a:r>
            <a:r>
              <a:rPr lang="en-US" sz="2800" dirty="0" smtClean="0"/>
              <a:t> and West (2008)</a:t>
            </a:r>
            <a:endParaRPr lang="en-US" sz="2800" dirty="0"/>
          </a:p>
        </p:txBody>
      </p:sp>
    </p:spTree>
    <p:extLst>
      <p:ext uri="{BB962C8B-B14F-4D97-AF65-F5344CB8AC3E}">
        <p14:creationId xmlns:p14="http://schemas.microsoft.com/office/powerpoint/2010/main" val="793559453"/>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Transdermal Alcohol Detection</a:t>
            </a:r>
            <a:endParaRPr lang="en-US" dirty="0"/>
          </a:p>
        </p:txBody>
      </p:sp>
      <p:pic>
        <p:nvPicPr>
          <p:cNvPr id="2050" name="Picture 2" descr="http://img.gawkerassets.com/img/18esjp666upgcjpg/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2857500" cy="4229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4126" y="5791200"/>
            <a:ext cx="2570447" cy="461665"/>
          </a:xfrm>
          <a:prstGeom prst="rect">
            <a:avLst/>
          </a:prstGeom>
          <a:noFill/>
        </p:spPr>
        <p:txBody>
          <a:bodyPr wrap="none" rtlCol="0">
            <a:spAutoFit/>
          </a:bodyPr>
          <a:lstStyle/>
          <a:p>
            <a:r>
              <a:rPr lang="en-US" sz="2400" dirty="0" smtClean="0"/>
              <a:t>Photo: jezebel.com</a:t>
            </a:r>
            <a:endParaRPr lang="en-US" sz="2400" dirty="0"/>
          </a:p>
        </p:txBody>
      </p:sp>
      <p:sp>
        <p:nvSpPr>
          <p:cNvPr id="5" name="TextBox 4"/>
          <p:cNvSpPr txBox="1"/>
          <p:nvPr/>
        </p:nvSpPr>
        <p:spPr>
          <a:xfrm>
            <a:off x="4267200" y="1447800"/>
            <a:ext cx="4648200" cy="4154984"/>
          </a:xfrm>
          <a:prstGeom prst="rect">
            <a:avLst/>
          </a:prstGeom>
          <a:noFill/>
        </p:spPr>
        <p:txBody>
          <a:bodyPr wrap="square" rtlCol="0">
            <a:spAutoFit/>
          </a:bodyPr>
          <a:lstStyle/>
          <a:p>
            <a:r>
              <a:rPr lang="en-US" sz="2400" dirty="0" smtClean="0"/>
              <a:t>The </a:t>
            </a:r>
            <a:r>
              <a:rPr lang="en-US" sz="2400" b="1" dirty="0" smtClean="0"/>
              <a:t>S</a:t>
            </a:r>
            <a:r>
              <a:rPr lang="en-US" sz="2400" dirty="0" smtClean="0"/>
              <a:t>ecure </a:t>
            </a:r>
            <a:r>
              <a:rPr lang="en-US" sz="2400" b="1" dirty="0" smtClean="0"/>
              <a:t>C</a:t>
            </a:r>
            <a:r>
              <a:rPr lang="en-US" sz="2400" dirty="0" smtClean="0"/>
              <a:t>ontinuous </a:t>
            </a:r>
            <a:r>
              <a:rPr lang="en-US" sz="2400" b="1" dirty="0" smtClean="0"/>
              <a:t>R</a:t>
            </a:r>
            <a:r>
              <a:rPr lang="en-US" sz="2400" dirty="0" smtClean="0"/>
              <a:t>emote </a:t>
            </a:r>
            <a:r>
              <a:rPr lang="en-US" sz="2400" b="1" dirty="0" smtClean="0"/>
              <a:t>A</a:t>
            </a:r>
            <a:r>
              <a:rPr lang="en-US" sz="2400" dirty="0" smtClean="0"/>
              <a:t>lcohol </a:t>
            </a:r>
            <a:r>
              <a:rPr lang="en-US" sz="2400" b="1" dirty="0" smtClean="0"/>
              <a:t>M</a:t>
            </a:r>
            <a:r>
              <a:rPr lang="en-US" sz="2400" dirty="0" smtClean="0"/>
              <a:t>onitor (SCRAM; a trademark of Alcohol Monitoring Systems) is a transdermal alcohol monitor than can be discreetly worn on the ankle, monitoring BAC 24/7 at 30 minute intervals.</a:t>
            </a:r>
          </a:p>
          <a:p>
            <a:endParaRPr lang="en-US" sz="2400" dirty="0"/>
          </a:p>
          <a:p>
            <a:r>
              <a:rPr lang="en-US" sz="2400" dirty="0" smtClean="0"/>
              <a:t>The device uses a fuel cell to detect alcohol in the sweat that evaporates from the skin surface.</a:t>
            </a:r>
            <a:endParaRPr lang="en-US" sz="2400" dirty="0"/>
          </a:p>
        </p:txBody>
      </p:sp>
    </p:spTree>
    <p:extLst>
      <p:ext uri="{BB962C8B-B14F-4D97-AF65-F5344CB8AC3E}">
        <p14:creationId xmlns:p14="http://schemas.microsoft.com/office/powerpoint/2010/main" val="59271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Early Life Self-Regulation </a:t>
            </a:r>
            <a:r>
              <a:rPr lang="en-US" sz="3950" b="0" i="0" u="none" strike="noStrike" cap="none" baseline="0" dirty="0" smtClean="0">
                <a:solidFill>
                  <a:schemeClr val="dk1"/>
                </a:solidFill>
                <a:latin typeface="Calibri"/>
                <a:ea typeface="Calibri"/>
                <a:cs typeface="Calibri"/>
                <a:sym typeface="Calibri"/>
              </a:rPr>
              <a:t>is </a:t>
            </a:r>
            <a:r>
              <a:rPr lang="en-US" sz="3950" b="0" i="0" u="none" strike="noStrike" cap="none" baseline="0" dirty="0">
                <a:solidFill>
                  <a:schemeClr val="dk1"/>
                </a:solidFill>
                <a:latin typeface="Calibri"/>
                <a:ea typeface="Calibri"/>
                <a:cs typeface="Calibri"/>
                <a:sym typeface="Calibri"/>
              </a:rPr>
              <a:t>a Predictor of Later Life Outcomes </a:t>
            </a:r>
          </a:p>
        </p:txBody>
      </p:sp>
      <p:grpSp>
        <p:nvGrpSpPr>
          <p:cNvPr id="98" name="Shape 98"/>
          <p:cNvGrpSpPr/>
          <p:nvPr/>
        </p:nvGrpSpPr>
        <p:grpSpPr>
          <a:xfrm>
            <a:off x="457200" y="1676399"/>
            <a:ext cx="3896465" cy="3584481"/>
            <a:chOff x="381000" y="1676399"/>
            <a:chExt cx="3896465" cy="3584481"/>
          </a:xfrm>
        </p:grpSpPr>
        <p:sp>
          <p:nvSpPr>
            <p:cNvPr id="99" name="Shape 99"/>
            <p:cNvSpPr/>
            <p:nvPr/>
          </p:nvSpPr>
          <p:spPr>
            <a:xfrm>
              <a:off x="381000" y="1676399"/>
              <a:ext cx="3896465" cy="2133598"/>
            </a:xfrm>
            <a:prstGeom prst="rect">
              <a:avLst/>
            </a:prstGeom>
            <a:blipFill>
              <a:blip r:embed="rId3"/>
              <a:stretch>
                <a:fillRect/>
              </a:stretch>
            </a:blipFill>
          </p:spPr>
        </p:sp>
        <p:sp>
          <p:nvSpPr>
            <p:cNvPr id="100" name="Shape 100"/>
            <p:cNvSpPr txBox="1"/>
            <p:nvPr/>
          </p:nvSpPr>
          <p:spPr>
            <a:xfrm>
              <a:off x="381000" y="4245217"/>
              <a:ext cx="3896465"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The failure of Subject “O” to self-regulate optimally, alas, continued into adulthood… </a:t>
              </a:r>
            </a:p>
          </p:txBody>
        </p:sp>
      </p:grpSp>
      <p:grpSp>
        <p:nvGrpSpPr>
          <p:cNvPr id="101" name="Shape 101"/>
          <p:cNvGrpSpPr/>
          <p:nvPr/>
        </p:nvGrpSpPr>
        <p:grpSpPr>
          <a:xfrm>
            <a:off x="416170" y="1676399"/>
            <a:ext cx="8247184" cy="4985266"/>
            <a:chOff x="416170" y="1676399"/>
            <a:chExt cx="8247184" cy="4985266"/>
          </a:xfrm>
        </p:grpSpPr>
        <p:sp>
          <p:nvSpPr>
            <p:cNvPr id="102" name="Shape 102"/>
            <p:cNvSpPr txBox="1"/>
            <p:nvPr/>
          </p:nvSpPr>
          <p:spPr>
            <a:xfrm>
              <a:off x="5402714" y="6292333"/>
              <a:ext cx="273472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Original by Antonio Canova</a:t>
              </a:r>
            </a:p>
          </p:txBody>
        </p:sp>
        <p:grpSp>
          <p:nvGrpSpPr>
            <p:cNvPr id="103" name="Shape 103"/>
            <p:cNvGrpSpPr/>
            <p:nvPr/>
          </p:nvGrpSpPr>
          <p:grpSpPr>
            <a:xfrm>
              <a:off x="416170" y="1676399"/>
              <a:ext cx="8247184" cy="4837385"/>
              <a:chOff x="416170" y="1676399"/>
              <a:chExt cx="8247184" cy="4837385"/>
            </a:xfrm>
          </p:grpSpPr>
          <p:sp>
            <p:nvSpPr>
              <p:cNvPr id="104" name="Shape 104"/>
              <p:cNvSpPr/>
              <p:nvPr/>
            </p:nvSpPr>
            <p:spPr>
              <a:xfrm>
                <a:off x="4876800" y="1676399"/>
                <a:ext cx="3786554" cy="4594353"/>
              </a:xfrm>
              <a:prstGeom prst="rect">
                <a:avLst/>
              </a:prstGeom>
              <a:blipFill>
                <a:blip r:embed="rId4"/>
                <a:stretch>
                  <a:fillRect/>
                </a:stretch>
              </a:blipFill>
            </p:spPr>
          </p:sp>
          <p:sp>
            <p:nvSpPr>
              <p:cNvPr id="105" name="Shape 105"/>
              <p:cNvSpPr txBox="1"/>
              <p:nvPr/>
            </p:nvSpPr>
            <p:spPr>
              <a:xfrm>
                <a:off x="416170" y="5498121"/>
                <a:ext cx="3698629"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…and so it came to pass that the adult Orpheus lost Eurydice, having failed not to look back.</a:t>
                </a:r>
              </a:p>
            </p:txBody>
          </p:sp>
        </p:grpSp>
      </p:grpSp>
    </p:spTree>
    <p:extLst>
      <p:ext uri="{BB962C8B-B14F-4D97-AF65-F5344CB8AC3E}">
        <p14:creationId xmlns:p14="http://schemas.microsoft.com/office/powerpoint/2010/main" val="7127393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dirty="0"/>
              <a:t>Varieties</a:t>
            </a:r>
            <a:r>
              <a:rPr lang="en-US" b="0" i="0" u="none" strike="noStrike" cap="none" baseline="0" dirty="0">
                <a:solidFill>
                  <a:schemeClr val="dk1"/>
                </a:solidFill>
                <a:sym typeface="Calibri"/>
              </a:rPr>
              <a:t> of Self-Regulation</a:t>
            </a:r>
          </a:p>
        </p:txBody>
      </p:sp>
      <p:grpSp>
        <p:nvGrpSpPr>
          <p:cNvPr id="142" name="Shape 142"/>
          <p:cNvGrpSpPr/>
          <p:nvPr/>
        </p:nvGrpSpPr>
        <p:grpSpPr>
          <a:xfrm>
            <a:off x="685800" y="1905000"/>
            <a:ext cx="7848599" cy="4190999"/>
            <a:chOff x="685800" y="2667000"/>
            <a:chExt cx="7848599" cy="4190999"/>
          </a:xfrm>
        </p:grpSpPr>
        <p:grpSp>
          <p:nvGrpSpPr>
            <p:cNvPr id="143" name="Shape 143"/>
            <p:cNvGrpSpPr/>
            <p:nvPr/>
          </p:nvGrpSpPr>
          <p:grpSpPr>
            <a:xfrm>
              <a:off x="1752600" y="2667000"/>
              <a:ext cx="3124199" cy="2209799"/>
              <a:chOff x="1752600" y="2667000"/>
              <a:chExt cx="3124199" cy="2209799"/>
            </a:xfrm>
          </p:grpSpPr>
          <p:sp>
            <p:nvSpPr>
              <p:cNvPr id="144" name="Shape 144"/>
              <p:cNvSpPr/>
              <p:nvPr/>
            </p:nvSpPr>
            <p:spPr>
              <a:xfrm>
                <a:off x="1752600" y="2667000"/>
                <a:ext cx="3124199" cy="2209799"/>
              </a:xfrm>
              <a:prstGeom prst="ellipse">
                <a:avLst/>
              </a:prstGeom>
              <a:solidFill>
                <a:schemeClr val="dk2"/>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45" name="Shape 145"/>
              <p:cNvSpPr txBox="1"/>
              <p:nvPr/>
            </p:nvSpPr>
            <p:spPr>
              <a:xfrm>
                <a:off x="2590800" y="3048000"/>
                <a:ext cx="1524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lt1"/>
                    </a:solidFill>
                    <a:latin typeface="Calibri"/>
                    <a:ea typeface="Calibri"/>
                    <a:cs typeface="Calibri"/>
                    <a:sym typeface="Calibri"/>
                  </a:rPr>
                  <a:t>Impulsivity</a:t>
                </a:r>
              </a:p>
            </p:txBody>
          </p:sp>
          <p:sp>
            <p:nvSpPr>
              <p:cNvPr id="146" name="Shape 146"/>
              <p:cNvSpPr txBox="1"/>
              <p:nvPr/>
            </p:nvSpPr>
            <p:spPr>
              <a:xfrm>
                <a:off x="1905000" y="3429000"/>
                <a:ext cx="2438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lt1"/>
                    </a:solidFill>
                    <a:latin typeface="Calibri"/>
                    <a:ea typeface="Calibri"/>
                    <a:cs typeface="Calibri"/>
                    <a:sym typeface="Calibri"/>
                  </a:rPr>
                  <a:t>Conscientiousness</a:t>
                </a:r>
              </a:p>
            </p:txBody>
          </p:sp>
        </p:grpSp>
        <p:grpSp>
          <p:nvGrpSpPr>
            <p:cNvPr id="147" name="Shape 147"/>
            <p:cNvGrpSpPr/>
            <p:nvPr/>
          </p:nvGrpSpPr>
          <p:grpSpPr>
            <a:xfrm>
              <a:off x="685800" y="3962400"/>
              <a:ext cx="3124199" cy="2209799"/>
              <a:chOff x="685800" y="3962400"/>
              <a:chExt cx="3124199" cy="2209799"/>
            </a:xfrm>
          </p:grpSpPr>
          <p:sp>
            <p:nvSpPr>
              <p:cNvPr id="148" name="Shape 148"/>
              <p:cNvSpPr/>
              <p:nvPr/>
            </p:nvSpPr>
            <p:spPr>
              <a:xfrm>
                <a:off x="685800" y="3962400"/>
                <a:ext cx="3124199" cy="2209799"/>
              </a:xfrm>
              <a:prstGeom prst="ellipse">
                <a:avLst/>
              </a:prstGeom>
              <a:solidFill>
                <a:srgbClr val="24406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49" name="Shape 149"/>
              <p:cNvSpPr txBox="1"/>
              <p:nvPr/>
            </p:nvSpPr>
            <p:spPr>
              <a:xfrm>
                <a:off x="1600200" y="5345667"/>
                <a:ext cx="146706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FF00"/>
                    </a:solidFill>
                    <a:latin typeface="Calibri"/>
                    <a:ea typeface="Calibri"/>
                    <a:cs typeface="Calibri"/>
                    <a:sym typeface="Calibri"/>
                  </a:rPr>
                  <a:t>Self-control</a:t>
                </a:r>
              </a:p>
            </p:txBody>
          </p:sp>
          <p:sp>
            <p:nvSpPr>
              <p:cNvPr id="150" name="Shape 150"/>
              <p:cNvSpPr txBox="1"/>
              <p:nvPr/>
            </p:nvSpPr>
            <p:spPr>
              <a:xfrm>
                <a:off x="914400" y="4812267"/>
                <a:ext cx="189026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FF00"/>
                    </a:solidFill>
                    <a:latin typeface="Calibri"/>
                    <a:ea typeface="Calibri"/>
                    <a:cs typeface="Calibri"/>
                    <a:sym typeface="Calibri"/>
                  </a:rPr>
                  <a:t>Self-monitoring</a:t>
                </a:r>
              </a:p>
            </p:txBody>
          </p:sp>
          <p:sp>
            <p:nvSpPr>
              <p:cNvPr id="151" name="Shape 151"/>
              <p:cNvSpPr txBox="1"/>
              <p:nvPr/>
            </p:nvSpPr>
            <p:spPr>
              <a:xfrm>
                <a:off x="1698400" y="4355067"/>
                <a:ext cx="13495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FF00"/>
                    </a:solidFill>
                    <a:latin typeface="Calibri"/>
                    <a:ea typeface="Calibri"/>
                    <a:cs typeface="Calibri"/>
                    <a:sym typeface="Calibri"/>
                  </a:rPr>
                  <a:t>Will-power</a:t>
                </a:r>
              </a:p>
            </p:txBody>
          </p:sp>
        </p:grpSp>
        <p:grpSp>
          <p:nvGrpSpPr>
            <p:cNvPr id="152" name="Shape 152"/>
            <p:cNvGrpSpPr/>
            <p:nvPr/>
          </p:nvGrpSpPr>
          <p:grpSpPr>
            <a:xfrm>
              <a:off x="3048000" y="4648200"/>
              <a:ext cx="3124199" cy="2209799"/>
              <a:chOff x="3048000" y="4648200"/>
              <a:chExt cx="3124199" cy="2209799"/>
            </a:xfrm>
          </p:grpSpPr>
          <p:sp>
            <p:nvSpPr>
              <p:cNvPr id="153" name="Shape 153"/>
              <p:cNvSpPr/>
              <p:nvPr/>
            </p:nvSpPr>
            <p:spPr>
              <a:xfrm>
                <a:off x="3048000" y="4648200"/>
                <a:ext cx="3124199" cy="2209799"/>
              </a:xfrm>
              <a:prstGeom prst="ellipse">
                <a:avLst/>
              </a:prstGeom>
              <a:solidFill>
                <a:srgbClr val="366092"/>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54" name="Shape 154"/>
              <p:cNvSpPr txBox="1"/>
              <p:nvPr/>
            </p:nvSpPr>
            <p:spPr>
              <a:xfrm>
                <a:off x="3581400" y="6183867"/>
                <a:ext cx="228780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D6E3BC"/>
                    </a:solidFill>
                    <a:latin typeface="Calibri"/>
                    <a:ea typeface="Calibri"/>
                    <a:cs typeface="Calibri"/>
                    <a:sym typeface="Calibri"/>
                  </a:rPr>
                  <a:t>Emotion regulation</a:t>
                </a:r>
              </a:p>
            </p:txBody>
          </p:sp>
          <p:sp>
            <p:nvSpPr>
              <p:cNvPr id="155" name="Shape 155"/>
              <p:cNvSpPr txBox="1"/>
              <p:nvPr/>
            </p:nvSpPr>
            <p:spPr>
              <a:xfrm>
                <a:off x="3352800" y="5791200"/>
                <a:ext cx="2189107"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D6E3BC"/>
                    </a:solidFill>
                    <a:latin typeface="Calibri"/>
                    <a:ea typeface="Calibri"/>
                    <a:cs typeface="Calibri"/>
                    <a:sym typeface="Calibri"/>
                  </a:rPr>
                  <a:t>Stress reactivity</a:t>
                </a:r>
              </a:p>
            </p:txBody>
          </p:sp>
        </p:grpSp>
        <p:grpSp>
          <p:nvGrpSpPr>
            <p:cNvPr id="156" name="Shape 156"/>
            <p:cNvGrpSpPr/>
            <p:nvPr/>
          </p:nvGrpSpPr>
          <p:grpSpPr>
            <a:xfrm>
              <a:off x="4267200" y="2667000"/>
              <a:ext cx="3266326" cy="2209799"/>
              <a:chOff x="4267200" y="2667000"/>
              <a:chExt cx="3266326" cy="2209799"/>
            </a:xfrm>
          </p:grpSpPr>
          <p:sp>
            <p:nvSpPr>
              <p:cNvPr id="157" name="Shape 157"/>
              <p:cNvSpPr/>
              <p:nvPr/>
            </p:nvSpPr>
            <p:spPr>
              <a:xfrm>
                <a:off x="4267200" y="2667000"/>
                <a:ext cx="3124199" cy="2209799"/>
              </a:xfrm>
              <a:prstGeom prst="ellipse">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58" name="Shape 158"/>
              <p:cNvSpPr txBox="1"/>
              <p:nvPr/>
            </p:nvSpPr>
            <p:spPr>
              <a:xfrm>
                <a:off x="4734673" y="3048000"/>
                <a:ext cx="2351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Delay discounting</a:t>
                </a:r>
              </a:p>
            </p:txBody>
          </p:sp>
          <p:sp>
            <p:nvSpPr>
              <p:cNvPr id="159" name="Shape 159"/>
              <p:cNvSpPr txBox="1"/>
              <p:nvPr/>
            </p:nvSpPr>
            <p:spPr>
              <a:xfrm>
                <a:off x="5181600" y="3505200"/>
                <a:ext cx="2351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Reward sensitivity</a:t>
                </a:r>
              </a:p>
            </p:txBody>
          </p:sp>
        </p:grpSp>
        <p:grpSp>
          <p:nvGrpSpPr>
            <p:cNvPr id="160" name="Shape 160"/>
            <p:cNvGrpSpPr/>
            <p:nvPr/>
          </p:nvGrpSpPr>
          <p:grpSpPr>
            <a:xfrm>
              <a:off x="5410200" y="3962400"/>
              <a:ext cx="3124199" cy="2209799"/>
              <a:chOff x="5410200" y="3962400"/>
              <a:chExt cx="3124199" cy="2209799"/>
            </a:xfrm>
          </p:grpSpPr>
          <p:sp>
            <p:nvSpPr>
              <p:cNvPr id="161" name="Shape 161"/>
              <p:cNvSpPr/>
              <p:nvPr/>
            </p:nvSpPr>
            <p:spPr>
              <a:xfrm>
                <a:off x="5410200" y="3962400"/>
                <a:ext cx="3124199" cy="2209799"/>
              </a:xfrm>
              <a:prstGeom prst="ellipse">
                <a:avLst/>
              </a:prstGeom>
              <a:solidFill>
                <a:srgbClr val="B7CCE4"/>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62" name="Shape 162"/>
              <p:cNvSpPr txBox="1"/>
              <p:nvPr/>
            </p:nvSpPr>
            <p:spPr>
              <a:xfrm>
                <a:off x="6081369" y="4736067"/>
                <a:ext cx="230062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E36C09"/>
                    </a:solidFill>
                    <a:latin typeface="Calibri"/>
                    <a:ea typeface="Calibri"/>
                    <a:cs typeface="Calibri"/>
                    <a:sym typeface="Calibri"/>
                  </a:rPr>
                  <a:t>Executive attention</a:t>
                </a:r>
              </a:p>
            </p:txBody>
          </p:sp>
          <p:sp>
            <p:nvSpPr>
              <p:cNvPr id="163" name="Shape 163"/>
              <p:cNvSpPr txBox="1"/>
              <p:nvPr/>
            </p:nvSpPr>
            <p:spPr>
              <a:xfrm>
                <a:off x="6548987" y="4355067"/>
                <a:ext cx="122341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E36C09"/>
                    </a:solidFill>
                    <a:latin typeface="Calibri"/>
                    <a:ea typeface="Calibri"/>
                    <a:cs typeface="Calibri"/>
                    <a:sym typeface="Calibri"/>
                  </a:rPr>
                  <a:t>Inhibition</a:t>
                </a:r>
              </a:p>
            </p:txBody>
          </p:sp>
          <p:sp>
            <p:nvSpPr>
              <p:cNvPr id="164" name="Shape 164"/>
              <p:cNvSpPr txBox="1"/>
              <p:nvPr/>
            </p:nvSpPr>
            <p:spPr>
              <a:xfrm>
                <a:off x="5943600" y="5181600"/>
                <a:ext cx="192873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E36C09"/>
                    </a:solidFill>
                    <a:latin typeface="Calibri"/>
                    <a:ea typeface="Calibri"/>
                    <a:cs typeface="Calibri"/>
                    <a:sym typeface="Calibri"/>
                  </a:rPr>
                  <a:t>Effortful control</a:t>
                </a:r>
              </a:p>
            </p:txBody>
          </p:sp>
        </p:grpSp>
        <p:grpSp>
          <p:nvGrpSpPr>
            <p:cNvPr id="165" name="Shape 165"/>
            <p:cNvGrpSpPr/>
            <p:nvPr/>
          </p:nvGrpSpPr>
          <p:grpSpPr>
            <a:xfrm>
              <a:off x="3352800" y="3810000"/>
              <a:ext cx="2438399" cy="1981199"/>
              <a:chOff x="3352800" y="3810000"/>
              <a:chExt cx="2438399" cy="1981199"/>
            </a:xfrm>
          </p:grpSpPr>
          <p:sp>
            <p:nvSpPr>
              <p:cNvPr id="166" name="Shape 166"/>
              <p:cNvSpPr/>
              <p:nvPr/>
            </p:nvSpPr>
            <p:spPr>
              <a:xfrm>
                <a:off x="3352800" y="3810000"/>
                <a:ext cx="2438399" cy="1981199"/>
              </a:xfrm>
              <a:prstGeom prst="ellipse">
                <a:avLst/>
              </a:prstGeom>
              <a:solidFill>
                <a:srgbClr val="E36C09"/>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67" name="Shape 167"/>
              <p:cNvSpPr txBox="1"/>
              <p:nvPr/>
            </p:nvSpPr>
            <p:spPr>
              <a:xfrm>
                <a:off x="3657600" y="4572000"/>
                <a:ext cx="180049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u="none" strike="noStrike" cap="none" baseline="0">
                    <a:solidFill>
                      <a:schemeClr val="dk1"/>
                    </a:solidFill>
                    <a:latin typeface="Calibri"/>
                    <a:ea typeface="Calibri"/>
                    <a:cs typeface="Calibri"/>
                    <a:sym typeface="Calibri"/>
                  </a:rPr>
                  <a:t>Self-regulation</a:t>
                </a:r>
              </a:p>
            </p:txBody>
          </p:sp>
        </p:grpSp>
      </p:grpSp>
    </p:spTree>
    <p:extLst>
      <p:ext uri="{BB962C8B-B14F-4D97-AF65-F5344CB8AC3E}">
        <p14:creationId xmlns:p14="http://schemas.microsoft.com/office/powerpoint/2010/main" val="126719964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Deliberation vs. Rumination</a:t>
            </a:r>
          </a:p>
        </p:txBody>
      </p:sp>
      <p:grpSp>
        <p:nvGrpSpPr>
          <p:cNvPr id="111" name="Shape 111"/>
          <p:cNvGrpSpPr/>
          <p:nvPr/>
        </p:nvGrpSpPr>
        <p:grpSpPr>
          <a:xfrm>
            <a:off x="457200" y="1371600"/>
            <a:ext cx="8038848" cy="2063750"/>
            <a:chOff x="457200" y="1371600"/>
            <a:chExt cx="8038848" cy="2063750"/>
          </a:xfrm>
        </p:grpSpPr>
        <p:sp>
          <p:nvSpPr>
            <p:cNvPr id="112" name="Shape 112"/>
            <p:cNvSpPr/>
            <p:nvPr/>
          </p:nvSpPr>
          <p:spPr>
            <a:xfrm>
              <a:off x="457200" y="1371600"/>
              <a:ext cx="3962400" cy="2063750"/>
            </a:xfrm>
            <a:prstGeom prst="rect">
              <a:avLst/>
            </a:prstGeom>
            <a:blipFill>
              <a:blip r:embed="rId3"/>
              <a:stretch>
                <a:fillRect/>
              </a:stretch>
            </a:blipFill>
          </p:spPr>
        </p:sp>
        <p:sp>
          <p:nvSpPr>
            <p:cNvPr id="113" name="Shape 113"/>
            <p:cNvSpPr txBox="1"/>
            <p:nvPr/>
          </p:nvSpPr>
          <p:spPr>
            <a:xfrm>
              <a:off x="4800600" y="1371600"/>
              <a:ext cx="3695448"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Deliberation in some situations may facilitate decision-making, but optimal self-regulation does not consist of </a:t>
              </a:r>
              <a:r>
                <a:rPr lang="en-US" sz="2000" b="0" i="1" u="none" strike="noStrike" cap="none" baseline="0">
                  <a:solidFill>
                    <a:schemeClr val="dk1"/>
                  </a:solidFill>
                  <a:latin typeface="Calibri"/>
                  <a:ea typeface="Calibri"/>
                  <a:cs typeface="Calibri"/>
                  <a:sym typeface="Calibri"/>
                </a:rPr>
                <a:t>rumination</a:t>
              </a:r>
              <a:r>
                <a:rPr lang="en-US" sz="2000" b="0" i="0" u="none" strike="noStrike" cap="none" baseline="0">
                  <a:solidFill>
                    <a:schemeClr val="dk1"/>
                  </a:solidFill>
                  <a:latin typeface="Calibri"/>
                  <a:ea typeface="Calibri"/>
                  <a:cs typeface="Calibri"/>
                  <a:sym typeface="Calibri"/>
                </a:rPr>
                <a:t> (demonstrated here by Subject “H” and studied by Ian Gotlib). </a:t>
              </a:r>
            </a:p>
          </p:txBody>
        </p:sp>
      </p:grpSp>
      <p:grpSp>
        <p:nvGrpSpPr>
          <p:cNvPr id="114" name="Shape 114"/>
          <p:cNvGrpSpPr/>
          <p:nvPr/>
        </p:nvGrpSpPr>
        <p:grpSpPr>
          <a:xfrm>
            <a:off x="477714" y="3657600"/>
            <a:ext cx="8269955" cy="2759379"/>
            <a:chOff x="477714" y="3657600"/>
            <a:chExt cx="8269955" cy="2759379"/>
          </a:xfrm>
        </p:grpSpPr>
        <p:sp>
          <p:nvSpPr>
            <p:cNvPr id="115" name="Shape 115"/>
            <p:cNvSpPr/>
            <p:nvPr/>
          </p:nvSpPr>
          <p:spPr>
            <a:xfrm>
              <a:off x="4556096" y="3657600"/>
              <a:ext cx="3939952" cy="2209799"/>
            </a:xfrm>
            <a:prstGeom prst="rect">
              <a:avLst/>
            </a:prstGeom>
            <a:blipFill>
              <a:blip r:embed="rId4"/>
              <a:stretch>
                <a:fillRect/>
              </a:stretch>
            </a:blipFill>
          </p:spPr>
        </p:sp>
        <p:sp>
          <p:nvSpPr>
            <p:cNvPr id="116" name="Shape 116"/>
            <p:cNvSpPr txBox="1"/>
            <p:nvPr/>
          </p:nvSpPr>
          <p:spPr>
            <a:xfrm>
              <a:off x="4531901" y="6016869"/>
              <a:ext cx="421576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Original by William Morris Hunt (1864)</a:t>
              </a:r>
            </a:p>
          </p:txBody>
        </p:sp>
        <p:sp>
          <p:nvSpPr>
            <p:cNvPr id="117" name="Shape 117"/>
            <p:cNvSpPr txBox="1"/>
            <p:nvPr/>
          </p:nvSpPr>
          <p:spPr>
            <a:xfrm>
              <a:off x="477714" y="3657600"/>
              <a:ext cx="3484684"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In middle age, Hamlet continued to be indecisive and ruminated over actions he had or had not taken previously…</a:t>
              </a:r>
            </a:p>
          </p:txBody>
        </p:sp>
      </p:grpSp>
      <p:sp>
        <p:nvSpPr>
          <p:cNvPr id="118" name="Shape 118"/>
          <p:cNvSpPr txBox="1"/>
          <p:nvPr/>
        </p:nvSpPr>
        <p:spPr>
          <a:xfrm>
            <a:off x="457200" y="5105398"/>
            <a:ext cx="3809998"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…including his </a:t>
            </a:r>
            <a:r>
              <a:rPr lang="en-US" sz="2000" b="0" i="0" u="none" strike="noStrike" cap="none" baseline="0" dirty="0" smtClean="0">
                <a:solidFill>
                  <a:schemeClr val="dk1"/>
                </a:solidFill>
                <a:latin typeface="Calibri"/>
                <a:ea typeface="Calibri"/>
                <a:cs typeface="Calibri"/>
                <a:sym typeface="Calibri"/>
              </a:rPr>
              <a:t>decision</a:t>
            </a:r>
            <a:r>
              <a:rPr lang="en-US" sz="2000" b="0" i="0" u="none" strike="noStrike" cap="none" dirty="0" smtClean="0">
                <a:solidFill>
                  <a:schemeClr val="dk1"/>
                </a:solidFill>
                <a:latin typeface="Calibri"/>
                <a:ea typeface="Calibri"/>
                <a:cs typeface="Calibri"/>
                <a:sym typeface="Calibri"/>
              </a:rPr>
              <a:t> about </a:t>
            </a:r>
            <a:r>
              <a:rPr lang="en-US" sz="2000" b="0" i="0" u="none" strike="noStrike" cap="none" baseline="0" dirty="0" smtClean="0">
                <a:solidFill>
                  <a:schemeClr val="dk1"/>
                </a:solidFill>
                <a:latin typeface="Calibri"/>
                <a:ea typeface="Calibri"/>
                <a:cs typeface="Calibri"/>
                <a:sym typeface="Calibri"/>
              </a:rPr>
              <a:t>whether </a:t>
            </a:r>
            <a:r>
              <a:rPr lang="en-US" sz="2000" b="0" i="0" u="none" strike="noStrike" cap="none" baseline="0" dirty="0">
                <a:solidFill>
                  <a:schemeClr val="dk1"/>
                </a:solidFill>
                <a:latin typeface="Calibri"/>
                <a:ea typeface="Calibri"/>
                <a:cs typeface="Calibri"/>
                <a:sym typeface="Calibri"/>
              </a:rPr>
              <a:t>To Eat, or Not To Eat.</a:t>
            </a:r>
          </a:p>
        </p:txBody>
      </p:sp>
    </p:spTree>
    <p:extLst>
      <p:ext uri="{BB962C8B-B14F-4D97-AF65-F5344CB8AC3E}">
        <p14:creationId xmlns:p14="http://schemas.microsoft.com/office/powerpoint/2010/main" val="39055968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Effective self-regulation may include passionate and purposeful action </a:t>
            </a:r>
          </a:p>
        </p:txBody>
      </p:sp>
      <p:grpSp>
        <p:nvGrpSpPr>
          <p:cNvPr id="2" name="Group 1"/>
          <p:cNvGrpSpPr/>
          <p:nvPr/>
        </p:nvGrpSpPr>
        <p:grpSpPr>
          <a:xfrm>
            <a:off x="514350" y="1828800"/>
            <a:ext cx="8150944" cy="4815308"/>
            <a:chOff x="514350" y="1828800"/>
            <a:chExt cx="8150944" cy="4815308"/>
          </a:xfrm>
        </p:grpSpPr>
        <p:sp>
          <p:nvSpPr>
            <p:cNvPr id="124" name="Shape 124"/>
            <p:cNvSpPr txBox="1"/>
            <p:nvPr/>
          </p:nvSpPr>
          <p:spPr>
            <a:xfrm>
              <a:off x="5410200" y="6274776"/>
              <a:ext cx="272568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Original by D. C. G. Rossetti</a:t>
              </a:r>
            </a:p>
          </p:txBody>
        </p:sp>
        <p:grpSp>
          <p:nvGrpSpPr>
            <p:cNvPr id="125" name="Shape 125"/>
            <p:cNvGrpSpPr/>
            <p:nvPr/>
          </p:nvGrpSpPr>
          <p:grpSpPr>
            <a:xfrm>
              <a:off x="514350" y="1828800"/>
              <a:ext cx="8150944" cy="4593543"/>
              <a:chOff x="514350" y="1828800"/>
              <a:chExt cx="8150944" cy="4593543"/>
            </a:xfrm>
          </p:grpSpPr>
          <p:sp>
            <p:nvSpPr>
              <p:cNvPr id="126" name="Shape 126"/>
              <p:cNvSpPr/>
              <p:nvPr/>
            </p:nvSpPr>
            <p:spPr>
              <a:xfrm>
                <a:off x="4800600" y="1828800"/>
                <a:ext cx="3864694" cy="4419599"/>
              </a:xfrm>
              <a:prstGeom prst="rect">
                <a:avLst/>
              </a:prstGeom>
              <a:blipFill>
                <a:blip r:embed="rId3"/>
                <a:stretch>
                  <a:fillRect/>
                </a:stretch>
              </a:blipFill>
            </p:spPr>
          </p:sp>
          <p:sp>
            <p:nvSpPr>
              <p:cNvPr id="127" name="Shape 127"/>
              <p:cNvSpPr txBox="1"/>
              <p:nvPr/>
            </p:nvSpPr>
            <p:spPr>
              <a:xfrm>
                <a:off x="514350" y="5714457"/>
                <a:ext cx="37719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…to reconquer France perhaps a dozen years later.</a:t>
                </a:r>
              </a:p>
            </p:txBody>
          </p:sp>
        </p:grpSp>
      </p:grpSp>
      <p:grpSp>
        <p:nvGrpSpPr>
          <p:cNvPr id="128" name="Shape 128"/>
          <p:cNvGrpSpPr/>
          <p:nvPr/>
        </p:nvGrpSpPr>
        <p:grpSpPr>
          <a:xfrm>
            <a:off x="493833" y="1802422"/>
            <a:ext cx="3962026" cy="3757630"/>
            <a:chOff x="483575" y="1905000"/>
            <a:chExt cx="3962026" cy="3757630"/>
          </a:xfrm>
        </p:grpSpPr>
        <p:sp>
          <p:nvSpPr>
            <p:cNvPr id="129" name="Shape 129"/>
            <p:cNvSpPr txBox="1"/>
            <p:nvPr/>
          </p:nvSpPr>
          <p:spPr>
            <a:xfrm>
              <a:off x="483575" y="4339191"/>
              <a:ext cx="3962025"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Subject “J” seizes the marshmallow, knowing early that bold action and “grit” (Duckworth, 2007) would be required…</a:t>
              </a:r>
            </a:p>
          </p:txBody>
        </p:sp>
        <p:sp>
          <p:nvSpPr>
            <p:cNvPr id="130" name="Shape 130"/>
            <p:cNvSpPr/>
            <p:nvPr/>
          </p:nvSpPr>
          <p:spPr>
            <a:xfrm>
              <a:off x="504091" y="1905000"/>
              <a:ext cx="3941510" cy="2133600"/>
            </a:xfrm>
            <a:prstGeom prst="rect">
              <a:avLst/>
            </a:prstGeom>
            <a:blipFill>
              <a:blip r:embed="rId4"/>
              <a:stretch>
                <a:fillRect/>
              </a:stretch>
            </a:blipFill>
          </p:spPr>
        </p:sp>
      </p:grpSp>
    </p:spTree>
    <p:extLst>
      <p:ext uri="{BB962C8B-B14F-4D97-AF65-F5344CB8AC3E}">
        <p14:creationId xmlns:p14="http://schemas.microsoft.com/office/powerpoint/2010/main" val="11924373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defRPr/>
            </a:pPr>
            <a:r>
              <a:rPr lang="en-US" dirty="0" smtClean="0">
                <a:latin typeface="+mn-lt"/>
                <a:cs typeface="Arial" pitchFamily="34" charset="0"/>
              </a:rPr>
              <a:t>Developing Attentional Assays and Verifying Target Engagement </a:t>
            </a:r>
            <a:endParaRPr lang="en-US" dirty="0">
              <a:latin typeface="+mn-lt"/>
              <a:cs typeface="Arial" pitchFamily="34" charset="0"/>
            </a:endParaRPr>
          </a:p>
        </p:txBody>
      </p:sp>
      <p:graphicFrame>
        <p:nvGraphicFramePr>
          <p:cNvPr id="20483" name="Chart 21" descr="Column chart with negative bias and positive bias on X axis for pre and post attention bias training."/>
          <p:cNvGraphicFramePr>
            <a:graphicFrameLocks/>
          </p:cNvGraphicFramePr>
          <p:nvPr>
            <p:extLst>
              <p:ext uri="{D42A27DB-BD31-4B8C-83A1-F6EECF244321}">
                <p14:modId xmlns:p14="http://schemas.microsoft.com/office/powerpoint/2010/main" val="1545727275"/>
              </p:ext>
            </p:extLst>
          </p:nvPr>
        </p:nvGraphicFramePr>
        <p:xfrm>
          <a:off x="228600" y="1391442"/>
          <a:ext cx="3810000" cy="3167063"/>
        </p:xfrm>
        <a:graphic>
          <a:graphicData uri="http://schemas.openxmlformats.org/presentationml/2006/ole">
            <mc:AlternateContent xmlns:mc="http://schemas.openxmlformats.org/markup-compatibility/2006">
              <mc:Choice xmlns:v="urn:schemas-microsoft-com:vml" Requires="v">
                <p:oleObj spid="_x0000_s2060" r:id="rId4" imgW="3986454" imgH="3322045" progId="Excel.Sheet.8">
                  <p:embed/>
                </p:oleObj>
              </mc:Choice>
              <mc:Fallback>
                <p:oleObj r:id="rId4" imgW="3986454" imgH="332204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91442"/>
                        <a:ext cx="3810000" cy="316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 name="Chart 29" descr="Colulmn chart comparing pre and post attention bias training."/>
          <p:cNvGraphicFramePr>
            <a:graphicFrameLocks/>
          </p:cNvGraphicFramePr>
          <p:nvPr>
            <p:extLst>
              <p:ext uri="{D42A27DB-BD31-4B8C-83A1-F6EECF244321}">
                <p14:modId xmlns:p14="http://schemas.microsoft.com/office/powerpoint/2010/main" val="1286037680"/>
              </p:ext>
            </p:extLst>
          </p:nvPr>
        </p:nvGraphicFramePr>
        <p:xfrm>
          <a:off x="6191250" y="1905000"/>
          <a:ext cx="2800350" cy="2082800"/>
        </p:xfrm>
        <a:graphic>
          <a:graphicData uri="http://schemas.openxmlformats.org/presentationml/2006/ole">
            <mc:AlternateContent xmlns:mc="http://schemas.openxmlformats.org/markup-compatibility/2006">
              <mc:Choice xmlns:v="urn:schemas-microsoft-com:vml" Requires="v">
                <p:oleObj spid="_x0000_s2061" r:id="rId6" imgW="2840501" imgH="2084660" progId="Excel.Sheet.8">
                  <p:embed/>
                </p:oleObj>
              </mc:Choice>
              <mc:Fallback>
                <p:oleObj r:id="rId6" imgW="2840501" imgH="2084660"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0" y="1905000"/>
                        <a:ext cx="2800350" cy="208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descr="brain image showing amygdala activation"/>
          <p:cNvGrpSpPr/>
          <p:nvPr/>
        </p:nvGrpSpPr>
        <p:grpSpPr>
          <a:xfrm>
            <a:off x="4273659" y="1676400"/>
            <a:ext cx="1888043" cy="2133600"/>
            <a:chOff x="4444423" y="2209800"/>
            <a:chExt cx="1323975" cy="1414463"/>
          </a:xfrm>
        </p:grpSpPr>
        <p:pic>
          <p:nvPicPr>
            <p:cNvPr id="20484" name="Picture 22"/>
            <p:cNvPicPr>
              <a:picLocks noChangeAspect="1"/>
            </p:cNvPicPr>
            <p:nvPr/>
          </p:nvPicPr>
          <p:blipFill>
            <a:blip r:embed="rId8" cstate="print">
              <a:extLst>
                <a:ext uri="{28A0092B-C50C-407E-A947-70E740481C1C}">
                  <a14:useLocalDpi xmlns:a14="http://schemas.microsoft.com/office/drawing/2010/main" val="0"/>
                </a:ext>
              </a:extLst>
            </a:blip>
            <a:srcRect l="53456" t="6879" r="2769" b="54167"/>
            <a:stretch>
              <a:fillRect/>
            </a:stretch>
          </p:blipFill>
          <p:spPr bwMode="auto">
            <a:xfrm>
              <a:off x="4444423" y="2590800"/>
              <a:ext cx="1323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3"/>
            <p:cNvSpPr txBox="1">
              <a:spLocks noChangeArrowheads="1"/>
            </p:cNvSpPr>
            <p:nvPr/>
          </p:nvSpPr>
          <p:spPr bwMode="auto">
            <a:xfrm>
              <a:off x="4458711" y="2209800"/>
              <a:ext cx="1295400" cy="24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dirty="0"/>
                <a:t>Amygdala</a:t>
              </a:r>
            </a:p>
          </p:txBody>
        </p:sp>
      </p:grpSp>
      <p:sp>
        <p:nvSpPr>
          <p:cNvPr id="5" name="TextBox 4"/>
          <p:cNvSpPr txBox="1"/>
          <p:nvPr/>
        </p:nvSpPr>
        <p:spPr>
          <a:xfrm>
            <a:off x="533400" y="4648200"/>
            <a:ext cx="8153400" cy="1938992"/>
          </a:xfrm>
          <a:prstGeom prst="rect">
            <a:avLst/>
          </a:prstGeom>
          <a:noFill/>
        </p:spPr>
        <p:txBody>
          <a:bodyPr wrap="square" rtlCol="0">
            <a:spAutoFit/>
          </a:bodyPr>
          <a:lstStyle/>
          <a:p>
            <a:r>
              <a:rPr lang="en-US" sz="2000" dirty="0" smtClean="0">
                <a:latin typeface="+mn-lt"/>
              </a:rPr>
              <a:t>Ian </a:t>
            </a:r>
            <a:r>
              <a:rPr lang="en-US" sz="2000" dirty="0" err="1" smtClean="0">
                <a:latin typeface="+mn-lt"/>
              </a:rPr>
              <a:t>Gotlib</a:t>
            </a:r>
            <a:r>
              <a:rPr lang="en-US" sz="2000" dirty="0" smtClean="0">
                <a:latin typeface="+mn-lt"/>
              </a:rPr>
              <a:t> is employing an Attentional </a:t>
            </a:r>
            <a:r>
              <a:rPr lang="en-US" sz="2000" dirty="0">
                <a:latin typeface="+mn-lt"/>
              </a:rPr>
              <a:t>B</a:t>
            </a:r>
            <a:r>
              <a:rPr lang="en-US" sz="2000" dirty="0" smtClean="0">
                <a:latin typeface="+mn-lt"/>
              </a:rPr>
              <a:t>ias </a:t>
            </a:r>
            <a:r>
              <a:rPr lang="en-US" sz="2000" dirty="0">
                <a:latin typeface="+mn-lt"/>
              </a:rPr>
              <a:t>T</a:t>
            </a:r>
            <a:r>
              <a:rPr lang="en-US" sz="2000" dirty="0" smtClean="0">
                <a:latin typeface="+mn-lt"/>
              </a:rPr>
              <a:t>raining (ABT) technique to decrease attention to negative and increase attention to positive affective stimuli in the not depressed (but at risk) daughters of women with recurrent Major Depressive Disorder. Successful training (left) is associated with decreased reactivity in the amygdala (right) and increased activity in the prefrontal cortex (not shown) during an Emotional Interference Task.</a:t>
            </a:r>
            <a:endParaRPr lang="en-US" sz="2000" dirty="0">
              <a:latin typeface="+mn-lt"/>
            </a:endParaRPr>
          </a:p>
        </p:txBody>
      </p:sp>
    </p:spTree>
    <p:extLst>
      <p:ext uri="{BB962C8B-B14F-4D97-AF65-F5344CB8AC3E}">
        <p14:creationId xmlns:p14="http://schemas.microsoft.com/office/powerpoint/2010/main" val="2129293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Graphs from In-home Monitoring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77" y="1524000"/>
            <a:ext cx="8124825" cy="39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3577" y="5447823"/>
            <a:ext cx="8077200" cy="923330"/>
          </a:xfrm>
          <a:prstGeom prst="rect">
            <a:avLst/>
          </a:prstGeom>
          <a:noFill/>
        </p:spPr>
        <p:txBody>
          <a:bodyPr wrap="square" rtlCol="0">
            <a:spAutoFit/>
          </a:bodyPr>
          <a:lstStyle/>
          <a:p>
            <a:r>
              <a:rPr lang="en-US" dirty="0" smtClean="0"/>
              <a:t>“Spiral plots” of 24-hour monitoring; </a:t>
            </a:r>
            <a:r>
              <a:rPr lang="en-US" dirty="0" smtClean="0">
                <a:solidFill>
                  <a:srgbClr val="FF0000"/>
                </a:solidFill>
              </a:rPr>
              <a:t>bathroom</a:t>
            </a:r>
            <a:r>
              <a:rPr lang="en-US" dirty="0" smtClean="0"/>
              <a:t>, </a:t>
            </a:r>
            <a:r>
              <a:rPr lang="en-US" dirty="0" smtClean="0">
                <a:solidFill>
                  <a:srgbClr val="92D050"/>
                </a:solidFill>
              </a:rPr>
              <a:t>entering bedroom</a:t>
            </a:r>
            <a:r>
              <a:rPr lang="en-US" dirty="0" smtClean="0"/>
              <a:t>, </a:t>
            </a:r>
            <a:r>
              <a:rPr lang="en-US" dirty="0" smtClean="0">
                <a:solidFill>
                  <a:srgbClr val="0070C0"/>
                </a:solidFill>
              </a:rPr>
              <a:t>entering living room</a:t>
            </a:r>
            <a:r>
              <a:rPr lang="en-US" dirty="0" smtClean="0"/>
              <a:t>, and </a:t>
            </a:r>
            <a:r>
              <a:rPr lang="en-US" b="1" dirty="0" smtClean="0"/>
              <a:t>leaving the dwelling</a:t>
            </a:r>
            <a:r>
              <a:rPr lang="en-US" dirty="0" smtClean="0"/>
              <a:t> are color-coded. Left: resident in a continuing care community. Right: living alone, rarely leaves apartment. (Kaye et al</a:t>
            </a:r>
            <a:r>
              <a:rPr lang="en-US" smtClean="0"/>
              <a:t>., 2011)</a:t>
            </a:r>
            <a:endParaRPr lang="en-US" b="1" dirty="0"/>
          </a:p>
        </p:txBody>
      </p:sp>
    </p:spTree>
    <p:extLst>
      <p:ext uri="{BB962C8B-B14F-4D97-AF65-F5344CB8AC3E}">
        <p14:creationId xmlns:p14="http://schemas.microsoft.com/office/powerpoint/2010/main" val="371033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624512" cy="480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257800"/>
            <a:ext cx="8229600" cy="1200329"/>
          </a:xfrm>
          <a:prstGeom prst="rect">
            <a:avLst/>
          </a:prstGeom>
          <a:noFill/>
        </p:spPr>
        <p:txBody>
          <a:bodyPr wrap="square" rtlCol="0">
            <a:spAutoFit/>
          </a:bodyPr>
          <a:lstStyle/>
          <a:p>
            <a:r>
              <a:rPr lang="en-US" sz="2400" dirty="0" smtClean="0"/>
              <a:t>BSR-supported studies are experimenting with accelerometers; the GENEA device shown is being used by the UK </a:t>
            </a:r>
            <a:r>
              <a:rPr lang="en-US" sz="2400" dirty="0" err="1" smtClean="0"/>
              <a:t>Biobank</a:t>
            </a:r>
            <a:r>
              <a:rPr lang="en-US" sz="2400" dirty="0" smtClean="0"/>
              <a:t> effort as well as the Whitehall study. (Photo: UK </a:t>
            </a:r>
            <a:r>
              <a:rPr lang="en-US" sz="2400" dirty="0" err="1" smtClean="0"/>
              <a:t>Biobank</a:t>
            </a:r>
            <a:r>
              <a:rPr lang="en-US" sz="2400" dirty="0" smtClean="0"/>
              <a:t>, 2011)</a:t>
            </a:r>
            <a:endParaRPr lang="en-US" sz="2400" dirty="0"/>
          </a:p>
        </p:txBody>
      </p:sp>
    </p:spTree>
    <p:extLst>
      <p:ext uri="{BB962C8B-B14F-4D97-AF65-F5344CB8AC3E}">
        <p14:creationId xmlns:p14="http://schemas.microsoft.com/office/powerpoint/2010/main" val="350412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4294967295"/>
          </p:nvPr>
        </p:nvSpPr>
        <p:spPr>
          <a:xfrm>
            <a:off x="457200" y="1219200"/>
            <a:ext cx="8305800" cy="5105400"/>
          </a:xfrm>
        </p:spPr>
        <p:txBody>
          <a:bodyPr>
            <a:noAutofit/>
          </a:bodyPr>
          <a:lstStyle/>
          <a:p>
            <a:pPr marL="609600" indent="-609600"/>
            <a:r>
              <a:rPr lang="en-US" sz="2800" dirty="0"/>
              <a:t>FTO </a:t>
            </a:r>
            <a:r>
              <a:rPr lang="en-US" sz="2800" i="1" dirty="0"/>
              <a:t>in humans</a:t>
            </a:r>
            <a:r>
              <a:rPr lang="en-US" sz="2800" dirty="0"/>
              <a:t> affects </a:t>
            </a:r>
            <a:r>
              <a:rPr lang="en-US" sz="2800" dirty="0" smtClean="0"/>
              <a:t>eating </a:t>
            </a:r>
            <a:r>
              <a:rPr lang="en-US" sz="2800" dirty="0"/>
              <a:t>behavior (energy intake): </a:t>
            </a:r>
            <a:r>
              <a:rPr lang="en-US" sz="2800" dirty="0" smtClean="0"/>
              <a:t>carriers of AA </a:t>
            </a:r>
            <a:r>
              <a:rPr lang="en-US" sz="2800" dirty="0"/>
              <a:t>genotype at rs9939609 eat ~280 kcal/day more than </a:t>
            </a:r>
            <a:r>
              <a:rPr lang="en-US" sz="2800" dirty="0" smtClean="0"/>
              <a:t>those with </a:t>
            </a:r>
            <a:r>
              <a:rPr lang="en-US" sz="2800" dirty="0"/>
              <a:t>TT g</a:t>
            </a:r>
            <a:r>
              <a:rPr lang="en-US" sz="2800" dirty="0" smtClean="0"/>
              <a:t>enotype.</a:t>
            </a:r>
          </a:p>
          <a:p>
            <a:pPr marL="609600" indent="-609600"/>
            <a:r>
              <a:rPr lang="en-US" sz="2800" dirty="0" smtClean="0"/>
              <a:t>Those with AT genotype weigh 1.2 kg more than those with TT; those with AA genotype weigh 3.0 kg more (</a:t>
            </a:r>
            <a:r>
              <a:rPr lang="en-US" sz="2800" dirty="0" err="1" smtClean="0"/>
              <a:t>Frayling</a:t>
            </a:r>
            <a:r>
              <a:rPr lang="en-US" sz="2800" dirty="0" smtClean="0"/>
              <a:t> et al., 2007). </a:t>
            </a:r>
            <a:endParaRPr lang="en-US" sz="2800" dirty="0"/>
          </a:p>
          <a:p>
            <a:pPr marL="609600" indent="-609600"/>
            <a:r>
              <a:rPr lang="en-US" sz="2800" b="1" i="1" dirty="0" smtClean="0"/>
              <a:t>BUT</a:t>
            </a:r>
            <a:r>
              <a:rPr lang="en-US" sz="2800" i="1" dirty="0" smtClean="0"/>
              <a:t> </a:t>
            </a:r>
            <a:r>
              <a:rPr lang="en-US" sz="2800" dirty="0" smtClean="0"/>
              <a:t>FTO is also associated with changes in verbal fluency (Benedict et al., 2011) and reductions in brain volume in aging (Ho et al., 2010). </a:t>
            </a:r>
          </a:p>
          <a:p>
            <a:pPr marL="609600" indent="-609600"/>
            <a:r>
              <a:rPr lang="en-US" sz="2800" dirty="0"/>
              <a:t>One </a:t>
            </a:r>
            <a:r>
              <a:rPr lang="en-US" sz="2800" dirty="0" smtClean="0"/>
              <a:t>marshmallow </a:t>
            </a:r>
            <a:r>
              <a:rPr lang="en-US" sz="2800" dirty="0"/>
              <a:t>(7 g) contains ~</a:t>
            </a:r>
            <a:r>
              <a:rPr lang="en-US" sz="2800" dirty="0" smtClean="0"/>
              <a:t>23 </a:t>
            </a:r>
            <a:r>
              <a:rPr lang="en-US" sz="2800" dirty="0"/>
              <a:t>kcal. </a:t>
            </a:r>
          </a:p>
        </p:txBody>
      </p:sp>
      <p:sp>
        <p:nvSpPr>
          <p:cNvPr id="5" name="Title 1"/>
          <p:cNvSpPr txBox="1">
            <a:spLocks/>
          </p:cNvSpPr>
          <p:nvPr/>
        </p:nvSpPr>
        <p:spPr>
          <a:xfrm>
            <a:off x="228600" y="274638"/>
            <a:ext cx="8610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FTO: From T2D to BMI to Eating</a:t>
            </a:r>
            <a:endParaRPr lang="en-US" dirty="0"/>
          </a:p>
        </p:txBody>
      </p:sp>
    </p:spTree>
    <p:extLst>
      <p:ext uri="{BB962C8B-B14F-4D97-AF65-F5344CB8AC3E}">
        <p14:creationId xmlns:p14="http://schemas.microsoft.com/office/powerpoint/2010/main" val="86923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8229600" cy="1143000"/>
          </a:xfrm>
        </p:spPr>
        <p:txBody>
          <a:bodyPr>
            <a:noAutofit/>
          </a:bodyPr>
          <a:lstStyle/>
          <a:p>
            <a:pPr eaLnBrk="1" hangingPunct="1"/>
            <a:r>
              <a:rPr lang="en-US" sz="4800" dirty="0" smtClean="0"/>
              <a:t>Health and Retirement Study (HRS) GWAS</a:t>
            </a:r>
          </a:p>
        </p:txBody>
      </p:sp>
      <p:sp>
        <p:nvSpPr>
          <p:cNvPr id="9219" name="Rectangle 3"/>
          <p:cNvSpPr>
            <a:spLocks noGrp="1" noChangeArrowheads="1"/>
          </p:cNvSpPr>
          <p:nvPr>
            <p:ph idx="1"/>
          </p:nvPr>
        </p:nvSpPr>
        <p:spPr>
          <a:xfrm>
            <a:off x="457200" y="1676400"/>
            <a:ext cx="8229600" cy="4724400"/>
          </a:xfrm>
        </p:spPr>
        <p:txBody>
          <a:bodyPr>
            <a:noAutofit/>
          </a:bodyPr>
          <a:lstStyle/>
          <a:p>
            <a:pPr eaLnBrk="1" hangingPunct="1">
              <a:spcAft>
                <a:spcPts val="600"/>
              </a:spcAft>
            </a:pPr>
            <a:r>
              <a:rPr lang="en-US" sz="2200" dirty="0" smtClean="0"/>
              <a:t>Nationally representative, population based sample of those 50+ (and spouses) beginning in 1992 </a:t>
            </a:r>
            <a:r>
              <a:rPr lang="en-US" sz="2200" dirty="0" smtClean="0"/>
              <a:t>measured</a:t>
            </a:r>
            <a:r>
              <a:rPr lang="en-US" sz="2200" dirty="0" smtClean="0"/>
              <a:t> </a:t>
            </a:r>
            <a:r>
              <a:rPr lang="en-US" sz="2200" dirty="0" smtClean="0"/>
              <a:t>biennially. </a:t>
            </a:r>
          </a:p>
          <a:p>
            <a:pPr eaLnBrk="1" hangingPunct="1">
              <a:spcAft>
                <a:spcPts val="600"/>
              </a:spcAft>
            </a:pPr>
            <a:r>
              <a:rPr lang="en-US" sz="2200" dirty="0" smtClean="0"/>
              <a:t>Very rich data on </a:t>
            </a:r>
            <a:r>
              <a:rPr lang="en-US" sz="2200" i="1" dirty="0" smtClean="0"/>
              <a:t>longitudinal </a:t>
            </a:r>
            <a:r>
              <a:rPr lang="en-US" sz="2200" dirty="0" smtClean="0"/>
              <a:t>behavioral and social variables, plus administrative linkages to SSA and CMS data.</a:t>
            </a:r>
          </a:p>
          <a:p>
            <a:pPr eaLnBrk="1" hangingPunct="1">
              <a:spcAft>
                <a:spcPts val="600"/>
              </a:spcAft>
            </a:pPr>
            <a:r>
              <a:rPr lang="en-US" sz="2200" b="1" dirty="0" smtClean="0"/>
              <a:t>Genotyping of 12,507 participants for 2.5M SNPs available at </a:t>
            </a:r>
            <a:r>
              <a:rPr lang="en-US" sz="2200" b="1" dirty="0" err="1" smtClean="0"/>
              <a:t>dbGaP</a:t>
            </a:r>
            <a:r>
              <a:rPr lang="en-US" sz="2200" b="1" dirty="0" smtClean="0"/>
              <a:t> now; data from ~7,000 additional participants and </a:t>
            </a:r>
            <a:r>
              <a:rPr lang="en-US" sz="2200" b="1" dirty="0" err="1" smtClean="0"/>
              <a:t>Illumina</a:t>
            </a:r>
            <a:r>
              <a:rPr lang="en-US" sz="2200" b="1" dirty="0" smtClean="0"/>
              <a:t> exome chip data on the whole sample by the end of </a:t>
            </a:r>
            <a:r>
              <a:rPr lang="en-US" sz="2200" b="1" dirty="0" smtClean="0"/>
              <a:t>2014.</a:t>
            </a:r>
            <a:endParaRPr lang="en-US" sz="2200" b="1" dirty="0" smtClean="0"/>
          </a:p>
          <a:p>
            <a:pPr eaLnBrk="1" hangingPunct="1"/>
            <a:r>
              <a:rPr lang="en-US" sz="2200" dirty="0" smtClean="0"/>
              <a:t>HRS GWAS data can be used not only in the context of larger consortia for discovery and replication, but also for determination of heritability of traits in the US population (see Yang et al. 2010), studies requiring selection by genotype, and studies that can exploit the full genetic diversity of the US population.</a:t>
            </a:r>
          </a:p>
        </p:txBody>
      </p:sp>
    </p:spTree>
    <p:extLst>
      <p:ext uri="{BB962C8B-B14F-4D97-AF65-F5344CB8AC3E}">
        <p14:creationId xmlns:p14="http://schemas.microsoft.com/office/powerpoint/2010/main" val="368816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11" y="152400"/>
            <a:ext cx="8229600" cy="1143000"/>
          </a:xfrm>
        </p:spPr>
        <p:txBody>
          <a:bodyPr>
            <a:normAutofit fontScale="90000"/>
          </a:bodyPr>
          <a:lstStyle/>
          <a:p>
            <a:r>
              <a:rPr lang="en-US" dirty="0" smtClean="0"/>
              <a:t>Population Structure of the US (50+)</a:t>
            </a:r>
            <a:br>
              <a:rPr lang="en-US" dirty="0" smtClean="0"/>
            </a:br>
            <a:r>
              <a:rPr lang="en-US" sz="3200" dirty="0" smtClean="0"/>
              <a:t>(Scatter plot of first two principal components)</a:t>
            </a:r>
            <a:endParaRPr lang="en-US" dirty="0"/>
          </a:p>
        </p:txBody>
      </p:sp>
      <p:grpSp>
        <p:nvGrpSpPr>
          <p:cNvPr id="5" name="Group 4"/>
          <p:cNvGrpSpPr/>
          <p:nvPr/>
        </p:nvGrpSpPr>
        <p:grpSpPr>
          <a:xfrm>
            <a:off x="38660" y="1371600"/>
            <a:ext cx="4295775" cy="4190464"/>
            <a:chOff x="38660" y="1624828"/>
            <a:chExt cx="4295775" cy="4190464"/>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0" y="2024342"/>
              <a:ext cx="42957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624828"/>
              <a:ext cx="3599255" cy="461665"/>
            </a:xfrm>
            <a:prstGeom prst="rect">
              <a:avLst/>
            </a:prstGeom>
            <a:noFill/>
          </p:spPr>
          <p:txBody>
            <a:bodyPr wrap="none" rtlCol="0">
              <a:spAutoFit/>
            </a:bodyPr>
            <a:lstStyle/>
            <a:p>
              <a:r>
                <a:rPr lang="en-US" sz="2400" dirty="0" err="1" smtClean="0"/>
                <a:t>HapMap</a:t>
              </a:r>
              <a:r>
                <a:rPr lang="en-US" sz="2400" dirty="0" smtClean="0"/>
                <a:t> Controls (N=1230)</a:t>
              </a:r>
              <a:endParaRPr lang="en-US" sz="2400" dirty="0"/>
            </a:p>
          </p:txBody>
        </p:sp>
      </p:grpSp>
      <p:grpSp>
        <p:nvGrpSpPr>
          <p:cNvPr id="6" name="Group 5"/>
          <p:cNvGrpSpPr/>
          <p:nvPr/>
        </p:nvGrpSpPr>
        <p:grpSpPr>
          <a:xfrm>
            <a:off x="4343400" y="1371600"/>
            <a:ext cx="4480931" cy="4210105"/>
            <a:chOff x="4343400" y="1605187"/>
            <a:chExt cx="4480931" cy="421010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480931" cy="38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953000" y="1605187"/>
              <a:ext cx="3683316" cy="461665"/>
            </a:xfrm>
            <a:prstGeom prst="rect">
              <a:avLst/>
            </a:prstGeom>
            <a:noFill/>
          </p:spPr>
          <p:txBody>
            <a:bodyPr wrap="none" rtlCol="0">
              <a:spAutoFit/>
            </a:bodyPr>
            <a:lstStyle/>
            <a:p>
              <a:r>
                <a:rPr lang="en-US" sz="2400" dirty="0" smtClean="0"/>
                <a:t>HRS Participants (N=12,507)</a:t>
              </a:r>
              <a:endParaRPr lang="en-US" sz="2400" dirty="0"/>
            </a:p>
          </p:txBody>
        </p:sp>
      </p:grpSp>
      <p:sp>
        <p:nvSpPr>
          <p:cNvPr id="3" name="TextBox 2"/>
          <p:cNvSpPr txBox="1"/>
          <p:nvPr/>
        </p:nvSpPr>
        <p:spPr>
          <a:xfrm>
            <a:off x="486505" y="5620901"/>
            <a:ext cx="8261626" cy="1015663"/>
          </a:xfrm>
          <a:prstGeom prst="rect">
            <a:avLst/>
          </a:prstGeom>
          <a:noFill/>
        </p:spPr>
        <p:txBody>
          <a:bodyPr wrap="square" rtlCol="0">
            <a:spAutoFit/>
          </a:bodyPr>
          <a:lstStyle/>
          <a:p>
            <a:r>
              <a:rPr lang="en-US" sz="2000" dirty="0" smtClean="0"/>
              <a:t>HRS GWAS data will help us better understand the contribution of genetic variation to health and well-being in a truly representative sample. Advances in analytical techniques may be required to exploit this resource to its fullest.</a:t>
            </a:r>
            <a:endParaRPr lang="en-US" sz="2000" dirty="0"/>
          </a:p>
        </p:txBody>
      </p:sp>
    </p:spTree>
    <p:extLst>
      <p:ext uri="{BB962C8B-B14F-4D97-AF65-F5344CB8AC3E}">
        <p14:creationId xmlns:p14="http://schemas.microsoft.com/office/powerpoint/2010/main" val="32098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Measures in </a:t>
            </a:r>
            <a:r>
              <a:rPr lang="en-US" dirty="0" smtClean="0"/>
              <a:t>HRS that </a:t>
            </a:r>
            <a:r>
              <a:rPr lang="en-US" dirty="0"/>
              <a:t>M</a:t>
            </a:r>
            <a:r>
              <a:rPr lang="en-US" dirty="0" smtClean="0"/>
              <a:t>atter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Mental Status:</a:t>
            </a:r>
          </a:p>
          <a:p>
            <a:pPr marL="0" indent="0">
              <a:buNone/>
            </a:pPr>
            <a:r>
              <a:rPr lang="en-US" dirty="0" smtClean="0"/>
              <a:t>	What is today’s date?</a:t>
            </a:r>
          </a:p>
          <a:p>
            <a:pPr marL="0" indent="0">
              <a:buNone/>
            </a:pPr>
            <a:r>
              <a:rPr lang="en-US" dirty="0" smtClean="0"/>
              <a:t>	Backwards Counting from 20</a:t>
            </a:r>
          </a:p>
          <a:p>
            <a:pPr marL="0" indent="0">
              <a:buNone/>
            </a:pPr>
            <a:r>
              <a:rPr lang="en-US" dirty="0" smtClean="0"/>
              <a:t>	Serial 7s (subtract 7 from 100…repeat 4 times)</a:t>
            </a:r>
          </a:p>
          <a:p>
            <a:pPr marL="0" indent="0">
              <a:buNone/>
            </a:pPr>
            <a:r>
              <a:rPr lang="en-US" dirty="0" smtClean="0"/>
              <a:t>	“What do you usually use to cut paper?</a:t>
            </a:r>
          </a:p>
          <a:p>
            <a:pPr marL="0" indent="0">
              <a:buNone/>
            </a:pPr>
            <a:r>
              <a:rPr lang="en-US" dirty="0" smtClean="0"/>
              <a:t>	“What do you call the kind of prickly plant that</a:t>
            </a:r>
          </a:p>
          <a:p>
            <a:pPr marL="0" indent="0">
              <a:buNone/>
            </a:pPr>
            <a:r>
              <a:rPr lang="en-US" dirty="0" smtClean="0"/>
              <a:t>	grows in the desert?”</a:t>
            </a:r>
          </a:p>
          <a:p>
            <a:pPr marL="0" indent="0">
              <a:buNone/>
            </a:pPr>
            <a:r>
              <a:rPr lang="en-US" dirty="0" smtClean="0"/>
              <a:t>	“Name the current president”</a:t>
            </a:r>
            <a:br>
              <a:rPr lang="en-US" dirty="0" smtClean="0"/>
            </a:br>
            <a:r>
              <a:rPr lang="en-US" dirty="0" smtClean="0"/>
              <a:t/>
            </a:r>
            <a:br>
              <a:rPr lang="en-US" dirty="0" smtClean="0"/>
            </a:br>
            <a:r>
              <a:rPr lang="en-US" b="1" dirty="0" smtClean="0"/>
              <a:t>Episodic Memory:</a:t>
            </a:r>
            <a:endParaRPr lang="en-US" dirty="0" smtClean="0"/>
          </a:p>
          <a:p>
            <a:pPr marL="0" indent="0">
              <a:buNone/>
            </a:pPr>
            <a:r>
              <a:rPr lang="en-US" dirty="0" smtClean="0"/>
              <a:t>	Immediate recall (10 word list)</a:t>
            </a:r>
          </a:p>
          <a:p>
            <a:pPr marL="0" indent="0">
              <a:buNone/>
            </a:pPr>
            <a:r>
              <a:rPr lang="en-US" dirty="0" smtClean="0"/>
              <a:t>	Delayed recall (same 10 word list)</a:t>
            </a:r>
            <a:endParaRPr lang="en-US" dirty="0"/>
          </a:p>
        </p:txBody>
      </p:sp>
    </p:spTree>
    <p:extLst>
      <p:ext uri="{BB962C8B-B14F-4D97-AF65-F5344CB8AC3E}">
        <p14:creationId xmlns:p14="http://schemas.microsoft.com/office/powerpoint/2010/main" val="337951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 Episodic Memory Total</a:t>
            </a:r>
            <a:endParaRPr lang="en-US" dirty="0"/>
          </a:p>
        </p:txBody>
      </p:sp>
      <p:pic>
        <p:nvPicPr>
          <p:cNvPr id="1026" name="Picture 2" descr="http://www.ncbi.nlm.nih.gov/projects/gap/cgi-bin/ValueDistributionByConsent.cgi?vid=phv00167518.v1.p1&amp;sid=phs428.v1&amp;plot=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10028"/>
            <a:ext cx="6648450" cy="5343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3544" y="5991888"/>
            <a:ext cx="4774962" cy="461665"/>
          </a:xfrm>
          <a:prstGeom prst="rect">
            <a:avLst/>
          </a:prstGeom>
          <a:noFill/>
        </p:spPr>
        <p:txBody>
          <a:bodyPr wrap="none" rtlCol="0">
            <a:spAutoFit/>
          </a:bodyPr>
          <a:lstStyle/>
          <a:p>
            <a:r>
              <a:rPr lang="en-US" sz="2400" dirty="0" smtClean="0"/>
              <a:t>N= 12,507; as retrieved from </a:t>
            </a:r>
            <a:r>
              <a:rPr lang="en-US" sz="2400" dirty="0" err="1" smtClean="0"/>
              <a:t>dbGaP</a:t>
            </a:r>
            <a:endParaRPr lang="en-US" sz="2400" dirty="0"/>
          </a:p>
        </p:txBody>
      </p:sp>
    </p:spTree>
    <p:extLst>
      <p:ext uri="{BB962C8B-B14F-4D97-AF65-F5344CB8AC3E}">
        <p14:creationId xmlns:p14="http://schemas.microsoft.com/office/powerpoint/2010/main" val="134051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Mental Retirement?</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628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4800600" y="6096000"/>
            <a:ext cx="314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Rohwedder and Willis (2010)</a:t>
            </a:r>
          </a:p>
        </p:txBody>
      </p:sp>
    </p:spTree>
    <p:extLst>
      <p:ext uri="{BB962C8B-B14F-4D97-AF65-F5344CB8AC3E}">
        <p14:creationId xmlns:p14="http://schemas.microsoft.com/office/powerpoint/2010/main" val="216392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1976</Words>
  <Application>Microsoft Office PowerPoint</Application>
  <PresentationFormat>On-screen Show (4:3)</PresentationFormat>
  <Paragraphs>168</Paragraphs>
  <Slides>34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Microsoft Excel 97-2003 Worksheet</vt:lpstr>
      <vt:lpstr>How to Measure All the Things …and So Much Less</vt:lpstr>
      <vt:lpstr>What is Self-regulation?</vt:lpstr>
      <vt:lpstr>Varieties of Self-Regulation</vt:lpstr>
      <vt:lpstr>PowerPoint Presentation</vt:lpstr>
      <vt:lpstr>Health and Retirement Study (HRS) GWAS</vt:lpstr>
      <vt:lpstr>Population Structure of the US (50+) (Scatter plot of first two principal components)</vt:lpstr>
      <vt:lpstr>Cognitive Measures in HRS that Matter</vt:lpstr>
      <vt:lpstr>HRS Episodic Memory Total</vt:lpstr>
      <vt:lpstr>Mental Retirement?</vt:lpstr>
      <vt:lpstr>UK BioBank “Pairs” Memory Data (number of errors)</vt:lpstr>
      <vt:lpstr>Carroll Three Stratum Model of Cognition</vt:lpstr>
      <vt:lpstr>BioBank Fluid Intelligence</vt:lpstr>
      <vt:lpstr> HRS Number Series task now uses 6 (and not 47) items.</vt:lpstr>
      <vt:lpstr>9th Grade Information Data  (N=103,893 Ninth graders; N=1173 Schools)</vt:lpstr>
      <vt:lpstr>Gc: Information / Vocabulary</vt:lpstr>
      <vt:lpstr>(Endo)phenotypes (From genetic epidemiology of psychiatric disorders) </vt:lpstr>
      <vt:lpstr>Local Cortical Surface Area (Data from VETSA twins)</vt:lpstr>
      <vt:lpstr>Intermediate Phenotypes (Emphasizing the “latent” nature of the phenotype)</vt:lpstr>
      <vt:lpstr>Towards Measuring Self-Regulation</vt:lpstr>
      <vt:lpstr>Example: Measuring Dementia</vt:lpstr>
      <vt:lpstr>PowerPoint Presentation</vt:lpstr>
      <vt:lpstr>PowerPoint Presentation</vt:lpstr>
      <vt:lpstr>Ongoing Work with Financial Decision-making</vt:lpstr>
      <vt:lpstr>(Financial) Decision-Making and Aging</vt:lpstr>
      <vt:lpstr>Loss Aversion and Temporal Discounting Are Associated with Financial Knowledge</vt:lpstr>
      <vt:lpstr>…and Gain and Loss Learning are related to Assets and Debts</vt:lpstr>
      <vt:lpstr>Decision Effects that Do/Don’t Correlate with Cognitive Ability</vt:lpstr>
      <vt:lpstr>Transdermal Alcohol Detection</vt:lpstr>
      <vt:lpstr>Early Life Self-Regulation is a Predictor of Later Life Outcomes </vt:lpstr>
      <vt:lpstr>Deliberation vs. Rumination</vt:lpstr>
      <vt:lpstr>Effective self-regulation may include passionate and purposeful action </vt:lpstr>
      <vt:lpstr>Developing Attentional Assays and Verifying Target Engagement </vt:lpstr>
      <vt:lpstr>Activity Graphs from In-home Monitoring</vt:lpstr>
      <vt:lpstr>PowerPoint Presentation</vt:lpstr>
    </vt:vector>
  </TitlesOfParts>
  <Company>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Jonathan (NIH/NIA/ERP) [E]</dc:creator>
  <cp:lastModifiedBy>King, Jonathan (NIH/NIA/ERP) [E]</cp:lastModifiedBy>
  <cp:revision>13</cp:revision>
  <dcterms:created xsi:type="dcterms:W3CDTF">2014-04-19T03:05:23Z</dcterms:created>
  <dcterms:modified xsi:type="dcterms:W3CDTF">2014-04-19T12:19:31Z</dcterms:modified>
</cp:coreProperties>
</file>