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66" r:id="rId4"/>
    <p:sldId id="267" r:id="rId5"/>
    <p:sldId id="268" r:id="rId6"/>
    <p:sldId id="269" r:id="rId7"/>
    <p:sldId id="263" r:id="rId8"/>
    <p:sldId id="270" r:id="rId9"/>
    <p:sldId id="276" r:id="rId10"/>
    <p:sldId id="277" r:id="rId11"/>
    <p:sldId id="278" r:id="rId12"/>
    <p:sldId id="279" r:id="rId13"/>
    <p:sldId id="259" r:id="rId14"/>
    <p:sldId id="260" r:id="rId15"/>
    <p:sldId id="275" r:id="rId16"/>
    <p:sldId id="28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varScale="1">
        <p:scale>
          <a:sx n="46" d="100"/>
          <a:sy n="46" d="100"/>
        </p:scale>
        <p:origin x="-619" y="-9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F:\GrpMean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sz="1800" b="1" dirty="0"/>
              <a:t>Difference</a:t>
            </a:r>
            <a:r>
              <a:rPr lang="en-GB" sz="1800" b="1" baseline="0" dirty="0"/>
              <a:t>s in Parental IQ</a:t>
            </a:r>
          </a:p>
          <a:p>
            <a:pPr>
              <a:defRPr/>
            </a:pPr>
            <a:r>
              <a:rPr lang="en-GB" sz="1800" b="1" baseline="0" dirty="0"/>
              <a:t>by Level of </a:t>
            </a:r>
            <a:r>
              <a:rPr lang="en-GB" sz="1800" b="1" baseline="0" dirty="0" smtClean="0"/>
              <a:t>Higher-Parent </a:t>
            </a:r>
            <a:r>
              <a:rPr lang="en-GB" sz="1800" b="1" baseline="0" dirty="0"/>
              <a:t>IQ</a:t>
            </a:r>
            <a:endParaRPr lang="en-GB" sz="1800" b="1" dirty="0"/>
          </a:p>
        </c:rich>
      </c:tx>
      <c:layout>
        <c:manualLayout>
          <c:xMode val="edge"/>
          <c:yMode val="edge"/>
          <c:x val="0.28255933952528378"/>
          <c:y val="3.6364572781515295E-2"/>
        </c:manualLayout>
      </c:layout>
      <c:overlay val="0"/>
    </c:title>
    <c:autoTitleDeleted val="0"/>
    <c:plotArea>
      <c:layout/>
      <c:lineChart>
        <c:grouping val="standard"/>
        <c:varyColors val="0"/>
        <c:ser>
          <c:idx val="0"/>
          <c:order val="0"/>
          <c:tx>
            <c:strRef>
              <c:f>Sheet1!$D$23</c:f>
              <c:strCache>
                <c:ptCount val="1"/>
                <c:pt idx="0">
                  <c:v>Mean 17</c:v>
                </c:pt>
              </c:strCache>
            </c:strRef>
          </c:tx>
          <c:spPr>
            <a:ln w="38100"/>
          </c:spPr>
          <c:marker>
            <c:symbol val="none"/>
          </c:marker>
          <c:val>
            <c:numRef>
              <c:f>Sheet1!$B$6:$K$6</c:f>
              <c:numCache>
                <c:formatCode>####.00</c:formatCode>
                <c:ptCount val="10"/>
                <c:pt idx="0">
                  <c:v>4.7073170731707306</c:v>
                </c:pt>
                <c:pt idx="1">
                  <c:v>6.561403508771928</c:v>
                </c:pt>
                <c:pt idx="2">
                  <c:v>7.3684210526315788</c:v>
                </c:pt>
                <c:pt idx="3">
                  <c:v>7.8103448275861913</c:v>
                </c:pt>
                <c:pt idx="4">
                  <c:v>12.111111111111079</c:v>
                </c:pt>
                <c:pt idx="5">
                  <c:v>11.474576271186473</c:v>
                </c:pt>
                <c:pt idx="6">
                  <c:v>13.346938775510205</c:v>
                </c:pt>
                <c:pt idx="7">
                  <c:v>16.437500000000007</c:v>
                </c:pt>
                <c:pt idx="8">
                  <c:v>16.81034482758621</c:v>
                </c:pt>
                <c:pt idx="9">
                  <c:v>26.029850746268707</c:v>
                </c:pt>
              </c:numCache>
            </c:numRef>
          </c:val>
          <c:smooth val="0"/>
        </c:ser>
        <c:ser>
          <c:idx val="1"/>
          <c:order val="1"/>
          <c:tx>
            <c:strRef>
              <c:f>Sheet1!$D$22</c:f>
              <c:strCache>
                <c:ptCount val="1"/>
                <c:pt idx="0">
                  <c:v>Mean 11</c:v>
                </c:pt>
              </c:strCache>
            </c:strRef>
          </c:tx>
          <c:spPr>
            <a:ln w="38100"/>
          </c:spPr>
          <c:marker>
            <c:symbol val="none"/>
          </c:marker>
          <c:val>
            <c:numRef>
              <c:f>Sheet1!$B$15:$K$15</c:f>
              <c:numCache>
                <c:formatCode>####.0000</c:formatCode>
                <c:ptCount val="10"/>
                <c:pt idx="0">
                  <c:v>4.86885245901638</c:v>
                </c:pt>
                <c:pt idx="1">
                  <c:v>7.5064935064935074</c:v>
                </c:pt>
                <c:pt idx="2">
                  <c:v>8.5789473684210478</c:v>
                </c:pt>
                <c:pt idx="3">
                  <c:v>10.423913043478258</c:v>
                </c:pt>
                <c:pt idx="4">
                  <c:v>9.3981481481481488</c:v>
                </c:pt>
                <c:pt idx="5">
                  <c:v>12.974137931034486</c:v>
                </c:pt>
                <c:pt idx="6">
                  <c:v>15.234693877551017</c:v>
                </c:pt>
                <c:pt idx="7">
                  <c:v>16.476635514018692</c:v>
                </c:pt>
                <c:pt idx="8">
                  <c:v>18.359374999999993</c:v>
                </c:pt>
                <c:pt idx="9">
                  <c:v>22.651515151515191</c:v>
                </c:pt>
              </c:numCache>
            </c:numRef>
          </c:val>
          <c:smooth val="0"/>
        </c:ser>
        <c:ser>
          <c:idx val="2"/>
          <c:order val="2"/>
          <c:tx>
            <c:strRef>
              <c:f>Sheet1!$D$25</c:f>
              <c:strCache>
                <c:ptCount val="1"/>
                <c:pt idx="0">
                  <c:v>SD 17</c:v>
                </c:pt>
              </c:strCache>
            </c:strRef>
          </c:tx>
          <c:spPr>
            <a:ln w="28575"/>
          </c:spPr>
          <c:marker>
            <c:symbol val="none"/>
          </c:marker>
          <c:val>
            <c:numRef>
              <c:f>Sheet1!$L$6:$U$6</c:f>
              <c:numCache>
                <c:formatCode>####.000</c:formatCode>
                <c:ptCount val="10"/>
                <c:pt idx="0">
                  <c:v>3.5933542995300671</c:v>
                </c:pt>
                <c:pt idx="1">
                  <c:v>4.6560925672700444</c:v>
                </c:pt>
                <c:pt idx="2">
                  <c:v>5.3905723885958281</c:v>
                </c:pt>
                <c:pt idx="3">
                  <c:v>6.1314744414680797</c:v>
                </c:pt>
                <c:pt idx="4">
                  <c:v>6.8663283235266794</c:v>
                </c:pt>
                <c:pt idx="5">
                  <c:v>6.8086049312955215</c:v>
                </c:pt>
                <c:pt idx="6">
                  <c:v>7.2530195447831813</c:v>
                </c:pt>
                <c:pt idx="7">
                  <c:v>8.4343872859199962</c:v>
                </c:pt>
                <c:pt idx="8">
                  <c:v>11.419369350810751</c:v>
                </c:pt>
                <c:pt idx="9">
                  <c:v>13.574675786355213</c:v>
                </c:pt>
              </c:numCache>
            </c:numRef>
          </c:val>
          <c:smooth val="0"/>
        </c:ser>
        <c:ser>
          <c:idx val="3"/>
          <c:order val="3"/>
          <c:tx>
            <c:strRef>
              <c:f>Sheet1!$D$24</c:f>
              <c:strCache>
                <c:ptCount val="1"/>
                <c:pt idx="0">
                  <c:v>SD 11</c:v>
                </c:pt>
              </c:strCache>
            </c:strRef>
          </c:tx>
          <c:spPr>
            <a:ln w="38100">
              <a:solidFill>
                <a:schemeClr val="accent6"/>
              </a:solidFill>
            </a:ln>
          </c:spPr>
          <c:marker>
            <c:symbol val="none"/>
          </c:marker>
          <c:val>
            <c:numRef>
              <c:f>Sheet1!$L$15:$U$15</c:f>
              <c:numCache>
                <c:formatCode>####.00000</c:formatCode>
                <c:ptCount val="10"/>
                <c:pt idx="0">
                  <c:v>4.4181272343656515</c:v>
                </c:pt>
                <c:pt idx="1">
                  <c:v>5.3909228395562208</c:v>
                </c:pt>
                <c:pt idx="2">
                  <c:v>6.5036887333322184</c:v>
                </c:pt>
                <c:pt idx="3">
                  <c:v>7.2913358204818737</c:v>
                </c:pt>
                <c:pt idx="4">
                  <c:v>6.2011849052509955</c:v>
                </c:pt>
                <c:pt idx="5">
                  <c:v>8.8170056140511015</c:v>
                </c:pt>
                <c:pt idx="6">
                  <c:v>8.429254333792354</c:v>
                </c:pt>
                <c:pt idx="7">
                  <c:v>9.7203583797535398</c:v>
                </c:pt>
                <c:pt idx="8">
                  <c:v>10.856449695918139</c:v>
                </c:pt>
                <c:pt idx="9">
                  <c:v>12.801488060178889</c:v>
                </c:pt>
              </c:numCache>
            </c:numRef>
          </c:val>
          <c:smooth val="0"/>
        </c:ser>
        <c:dLbls>
          <c:showLegendKey val="0"/>
          <c:showVal val="0"/>
          <c:showCatName val="0"/>
          <c:showSerName val="0"/>
          <c:showPercent val="0"/>
          <c:showBubbleSize val="0"/>
        </c:dLbls>
        <c:marker val="1"/>
        <c:smooth val="0"/>
        <c:axId val="83729024"/>
        <c:axId val="83743488"/>
      </c:lineChart>
      <c:catAx>
        <c:axId val="83729024"/>
        <c:scaling>
          <c:orientation val="minMax"/>
        </c:scaling>
        <c:delete val="0"/>
        <c:axPos val="b"/>
        <c:title>
          <c:tx>
            <c:rich>
              <a:bodyPr/>
              <a:lstStyle/>
              <a:p>
                <a:pPr>
                  <a:defRPr b="1"/>
                </a:pPr>
                <a:r>
                  <a:rPr lang="en-GB" sz="1400" b="1" dirty="0" err="1"/>
                  <a:t>Decile</a:t>
                </a:r>
                <a:r>
                  <a:rPr lang="en-GB" sz="1400" b="1" baseline="0" dirty="0"/>
                  <a:t> of </a:t>
                </a:r>
                <a:r>
                  <a:rPr lang="en-GB" sz="1400" b="1" baseline="0" dirty="0" smtClean="0"/>
                  <a:t>Higher-Parent </a:t>
                </a:r>
                <a:r>
                  <a:rPr lang="en-GB" sz="1400" b="1" baseline="0" dirty="0"/>
                  <a:t>IQ</a:t>
                </a:r>
                <a:endParaRPr lang="en-GB" sz="1400" b="1" dirty="0"/>
              </a:p>
            </c:rich>
          </c:tx>
          <c:layout/>
          <c:overlay val="0"/>
        </c:title>
        <c:majorTickMark val="out"/>
        <c:minorTickMark val="none"/>
        <c:tickLblPos val="nextTo"/>
        <c:txPr>
          <a:bodyPr/>
          <a:lstStyle/>
          <a:p>
            <a:pPr>
              <a:defRPr sz="1100" b="1"/>
            </a:pPr>
            <a:endParaRPr lang="en-US"/>
          </a:p>
        </c:txPr>
        <c:crossAx val="83743488"/>
        <c:crosses val="autoZero"/>
        <c:auto val="1"/>
        <c:lblAlgn val="ctr"/>
        <c:lblOffset val="100"/>
        <c:noMultiLvlLbl val="0"/>
      </c:catAx>
      <c:valAx>
        <c:axId val="83743488"/>
        <c:scaling>
          <c:orientation val="minMax"/>
        </c:scaling>
        <c:delete val="0"/>
        <c:axPos val="l"/>
        <c:majorGridlines/>
        <c:title>
          <c:tx>
            <c:rich>
              <a:bodyPr rot="-5400000" vert="horz"/>
              <a:lstStyle/>
              <a:p>
                <a:pPr>
                  <a:defRPr/>
                </a:pPr>
                <a:r>
                  <a:rPr lang="en-GB" sz="1400"/>
                  <a:t>IQ</a:t>
                </a:r>
                <a:r>
                  <a:rPr lang="en-GB" sz="1400" baseline="0"/>
                  <a:t> Difference</a:t>
                </a:r>
                <a:endParaRPr lang="en-GB" sz="1400"/>
              </a:p>
            </c:rich>
          </c:tx>
          <c:layout/>
          <c:overlay val="0"/>
        </c:title>
        <c:numFmt formatCode="####" sourceLinked="0"/>
        <c:majorTickMark val="out"/>
        <c:minorTickMark val="none"/>
        <c:tickLblPos val="nextTo"/>
        <c:txPr>
          <a:bodyPr/>
          <a:lstStyle/>
          <a:p>
            <a:pPr>
              <a:defRPr sz="1100" b="1"/>
            </a:pPr>
            <a:endParaRPr lang="en-US"/>
          </a:p>
        </c:txPr>
        <c:crossAx val="83729024"/>
        <c:crosses val="autoZero"/>
        <c:crossBetween val="between"/>
      </c:valAx>
    </c:plotArea>
    <c:legend>
      <c:legendPos val="r"/>
      <c:layout/>
      <c:overlay val="0"/>
      <c:txPr>
        <a:bodyPr/>
        <a:lstStyle/>
        <a:p>
          <a:pPr>
            <a:defRPr sz="1100" b="1"/>
          </a:pPr>
          <a:endParaRPr lang="en-US"/>
        </a:p>
      </c:txPr>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CE4235-068A-45E4-9B01-94DB794BDFC4}" type="datetimeFigureOut">
              <a:rPr lang="en-GB" smtClean="0"/>
              <a:pPr/>
              <a:t>19/04/2014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BEFED3-07C2-49EF-812B-C3F5700C9F24}" type="slidenum">
              <a:rPr lang="en-GB" smtClean="0"/>
              <a:pPr/>
              <a:t>‹#›</a:t>
            </a:fld>
            <a:endParaRPr lang="en-GB"/>
          </a:p>
        </p:txBody>
      </p:sp>
    </p:spTree>
    <p:extLst>
      <p:ext uri="{BB962C8B-B14F-4D97-AF65-F5344CB8AC3E}">
        <p14:creationId xmlns:p14="http://schemas.microsoft.com/office/powerpoint/2010/main" val="1289274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Source doesn’t matter for consequences though.</a:t>
            </a:r>
            <a:endParaRPr lang="en-GB" dirty="0"/>
          </a:p>
        </p:txBody>
      </p:sp>
      <p:sp>
        <p:nvSpPr>
          <p:cNvPr id="4" name="Slide Number Placeholder 3"/>
          <p:cNvSpPr>
            <a:spLocks noGrp="1"/>
          </p:cNvSpPr>
          <p:nvPr>
            <p:ph type="sldNum" sz="quarter" idx="10"/>
          </p:nvPr>
        </p:nvSpPr>
        <p:spPr/>
        <p:txBody>
          <a:bodyPr/>
          <a:lstStyle/>
          <a:p>
            <a:fld id="{89BEFED3-07C2-49EF-812B-C3F5700C9F24}" type="slidenum">
              <a:rPr lang="en-GB" smtClean="0"/>
              <a:pPr/>
              <a:t>3</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Typical</a:t>
            </a:r>
            <a:r>
              <a:rPr lang="en-GB" baseline="0" dirty="0" smtClean="0"/>
              <a:t> citations assuming the SES environment is modifying expression of genes so that genes for higher IQ that are ‘there’ are prevented from being expressed in low SES environments. But if the kind of </a:t>
            </a:r>
            <a:r>
              <a:rPr lang="en-GB" baseline="0" dirty="0" err="1" smtClean="0"/>
              <a:t>assortative</a:t>
            </a:r>
            <a:r>
              <a:rPr lang="en-GB" baseline="0" dirty="0" smtClean="0"/>
              <a:t> mating patterns in MTFS are typical and SES is related to IQ as it is in MTFS, this kind of effect on overall variance doesn’t have to be an effect of SES on gene expression. It could, even should, just be the old-fashioned kind of deterministic additive genetic variance that is impervious (independent) of the environment. How might we know? I don’t think we have the technology to tell yet. GCTA can’t parse this, for example.</a:t>
            </a:r>
            <a:endParaRPr lang="en-GB" dirty="0"/>
          </a:p>
        </p:txBody>
      </p:sp>
      <p:sp>
        <p:nvSpPr>
          <p:cNvPr id="4" name="Slide Number Placeholder 3"/>
          <p:cNvSpPr>
            <a:spLocks noGrp="1"/>
          </p:cNvSpPr>
          <p:nvPr>
            <p:ph type="sldNum" sz="quarter" idx="10"/>
          </p:nvPr>
        </p:nvSpPr>
        <p:spPr/>
        <p:txBody>
          <a:bodyPr/>
          <a:lstStyle/>
          <a:p>
            <a:fld id="{89BEFED3-07C2-49EF-812B-C3F5700C9F24}" type="slidenum">
              <a:rPr lang="en-GB" smtClean="0"/>
              <a:pPr/>
              <a:t>14</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 is</a:t>
            </a:r>
            <a:r>
              <a:rPr lang="en-GB" baseline="0" dirty="0" smtClean="0"/>
              <a:t> the model everyone uses, and it’s incomplete. That is, not all the variance in IQ is decomposed. I’ve circled the relevant part that’s missing.  Any variance shared by SES and IQ is caught up inside the circle. If there are genetic influences on SES, and most studies show that there are and that it’s shared with genetic variance on IQ, then that genetic variance, as well as whatever shared and </a:t>
            </a:r>
            <a:r>
              <a:rPr lang="en-GB" baseline="0" dirty="0" err="1" smtClean="0"/>
              <a:t>nonshared</a:t>
            </a:r>
            <a:r>
              <a:rPr lang="en-GB" baseline="0" dirty="0" smtClean="0"/>
              <a:t> environmental variance is also common to SES and IQ in the PARENTS but transmitted to the KIDS is in there too.  This is gene-environment correlation and we don’t know what it’s doing to the overall magnitudes of variance across the range of SES.</a:t>
            </a:r>
            <a:endParaRPr lang="en-GB" dirty="0"/>
          </a:p>
        </p:txBody>
      </p:sp>
      <p:sp>
        <p:nvSpPr>
          <p:cNvPr id="4" name="Slide Number Placeholder 3"/>
          <p:cNvSpPr>
            <a:spLocks noGrp="1"/>
          </p:cNvSpPr>
          <p:nvPr>
            <p:ph type="sldNum" sz="quarter" idx="10"/>
          </p:nvPr>
        </p:nvSpPr>
        <p:spPr/>
        <p:txBody>
          <a:bodyPr/>
          <a:lstStyle/>
          <a:p>
            <a:fld id="{89BEFED3-07C2-49EF-812B-C3F5700C9F24}" type="slidenum">
              <a:rPr lang="en-GB" smtClean="0"/>
              <a:pPr/>
              <a:t>15</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smtClean="0"/>
          </a:p>
        </p:txBody>
      </p:sp>
      <p:sp>
        <p:nvSpPr>
          <p:cNvPr id="4" name="Slide Number Placeholder 3"/>
          <p:cNvSpPr>
            <a:spLocks noGrp="1"/>
          </p:cNvSpPr>
          <p:nvPr>
            <p:ph type="sldNum" sz="quarter" idx="5"/>
          </p:nvPr>
        </p:nvSpPr>
        <p:spPr/>
        <p:txBody>
          <a:bodyPr/>
          <a:lstStyle/>
          <a:p>
            <a:pPr>
              <a:defRPr/>
            </a:pPr>
            <a:fld id="{2F7B37DF-BE3E-45DC-8BD7-046B024B8247}" type="slidenum">
              <a:rPr lang="en-US" smtClean="0"/>
              <a:pPr>
                <a:defRPr/>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These</a:t>
            </a:r>
            <a:r>
              <a:rPr lang="en-GB" baseline="0" dirty="0" smtClean="0"/>
              <a:t> correlations are all very typical, replicated piles of times. Note the SES-related ones. If you correlate mid-twin with parent’s anything, the correlations just go up – 3-4 points.</a:t>
            </a:r>
            <a:endParaRPr lang="en-GB" dirty="0"/>
          </a:p>
        </p:txBody>
      </p:sp>
      <p:sp>
        <p:nvSpPr>
          <p:cNvPr id="4" name="Slide Number Placeholder 3"/>
          <p:cNvSpPr>
            <a:spLocks noGrp="1"/>
          </p:cNvSpPr>
          <p:nvPr>
            <p:ph type="sldNum" sz="quarter" idx="10"/>
          </p:nvPr>
        </p:nvSpPr>
        <p:spPr/>
        <p:txBody>
          <a:bodyPr/>
          <a:lstStyle/>
          <a:p>
            <a:fld id="{89BEFED3-07C2-49EF-812B-C3F5700C9F24}" type="slidenum">
              <a:rPr lang="en-GB" smtClean="0"/>
              <a:pPr/>
              <a:t>5</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In 17-yo,</a:t>
            </a:r>
            <a:r>
              <a:rPr lang="en-GB" baseline="0" dirty="0" smtClean="0"/>
              <a:t> when dad is high, </a:t>
            </a:r>
            <a:r>
              <a:rPr lang="en-GB" baseline="0" dirty="0" err="1" smtClean="0"/>
              <a:t>corr</a:t>
            </a:r>
            <a:r>
              <a:rPr lang="en-GB" baseline="0" dirty="0" smtClean="0"/>
              <a:t> is .675, when mom is high, it’s .483.  In 11-yo, when dad is high, </a:t>
            </a:r>
            <a:r>
              <a:rPr lang="en-GB" baseline="0" dirty="0" err="1" smtClean="0"/>
              <a:t>corr</a:t>
            </a:r>
            <a:r>
              <a:rPr lang="en-GB" baseline="0" dirty="0" smtClean="0"/>
              <a:t> is .560, when mom is high, it’s .425.</a:t>
            </a:r>
          </a:p>
          <a:p>
            <a:r>
              <a:rPr lang="en-GB" baseline="0" dirty="0" smtClean="0"/>
              <a:t>The examples are straight off the top and bottom of </a:t>
            </a:r>
            <a:r>
              <a:rPr lang="en-GB" baseline="0" dirty="0" err="1" smtClean="0"/>
              <a:t>hipar</a:t>
            </a:r>
            <a:r>
              <a:rPr lang="en-GB" baseline="0" smtClean="0"/>
              <a:t> sort from 11-yo.</a:t>
            </a:r>
            <a:endParaRPr lang="en-GB" dirty="0"/>
          </a:p>
        </p:txBody>
      </p:sp>
      <p:sp>
        <p:nvSpPr>
          <p:cNvPr id="4" name="Slide Number Placeholder 3"/>
          <p:cNvSpPr>
            <a:spLocks noGrp="1"/>
          </p:cNvSpPr>
          <p:nvPr>
            <p:ph type="sldNum" sz="quarter" idx="10"/>
          </p:nvPr>
        </p:nvSpPr>
        <p:spPr/>
        <p:txBody>
          <a:bodyPr/>
          <a:lstStyle/>
          <a:p>
            <a:fld id="{89BEFED3-07C2-49EF-812B-C3F5700C9F24}" type="slidenum">
              <a:rPr lang="en-GB" smtClean="0"/>
              <a:pPr/>
              <a:t>6</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 indicates that the correlations really are reflecting a pretty linear</a:t>
            </a:r>
            <a:r>
              <a:rPr lang="en-GB" baseline="0" dirty="0" smtClean="0"/>
              <a:t> and steady association, not something that applies to only part of the range or is heavily dependent on a few leverage points.</a:t>
            </a:r>
            <a:endParaRPr lang="en-GB" dirty="0"/>
          </a:p>
        </p:txBody>
      </p:sp>
      <p:sp>
        <p:nvSpPr>
          <p:cNvPr id="4" name="Slide Number Placeholder 3"/>
          <p:cNvSpPr>
            <a:spLocks noGrp="1"/>
          </p:cNvSpPr>
          <p:nvPr>
            <p:ph type="sldNum" sz="quarter" idx="10"/>
          </p:nvPr>
        </p:nvSpPr>
        <p:spPr/>
        <p:txBody>
          <a:bodyPr/>
          <a:lstStyle/>
          <a:p>
            <a:fld id="{89BEFED3-07C2-49EF-812B-C3F5700C9F24}" type="slidenum">
              <a:rPr lang="en-GB" smtClean="0"/>
              <a:pPr/>
              <a:t>7</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In MTFS, high IQ extends up over 3 standard deviations, but down at most 2.</a:t>
            </a:r>
            <a:endParaRPr lang="en-GB" dirty="0"/>
          </a:p>
        </p:txBody>
      </p:sp>
      <p:sp>
        <p:nvSpPr>
          <p:cNvPr id="4" name="Slide Number Placeholder 3"/>
          <p:cNvSpPr>
            <a:spLocks noGrp="1"/>
          </p:cNvSpPr>
          <p:nvPr>
            <p:ph type="sldNum" sz="quarter" idx="10"/>
          </p:nvPr>
        </p:nvSpPr>
        <p:spPr/>
        <p:txBody>
          <a:bodyPr/>
          <a:lstStyle/>
          <a:p>
            <a:fld id="{89BEFED3-07C2-49EF-812B-C3F5700C9F24}" type="slidenum">
              <a:rPr lang="en-GB" smtClean="0"/>
              <a:pPr/>
              <a:t>8</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 makes the point that kids have lower correlation between their IQs</a:t>
            </a:r>
            <a:r>
              <a:rPr lang="en-GB" baseline="0" dirty="0" smtClean="0"/>
              <a:t> and parental SES, but as they move into the working world themselves, they select their environments so that once they’re on their own, their correlation between IQ and SES is as high as their parents’ was, if not higher!</a:t>
            </a:r>
          </a:p>
          <a:p>
            <a:endParaRPr lang="en-GB" baseline="0" dirty="0" smtClean="0"/>
          </a:p>
          <a:p>
            <a:r>
              <a:rPr lang="en-GB" baseline="0" dirty="0" smtClean="0"/>
              <a:t>This doesn’t tell us where IQ comes from – genetic or environmental, but it does tell us it’s ‘sticky.’</a:t>
            </a:r>
            <a:endParaRPr lang="en-GB" dirty="0"/>
          </a:p>
        </p:txBody>
      </p:sp>
      <p:sp>
        <p:nvSpPr>
          <p:cNvPr id="4" name="Slide Number Placeholder 3"/>
          <p:cNvSpPr>
            <a:spLocks noGrp="1"/>
          </p:cNvSpPr>
          <p:nvPr>
            <p:ph type="sldNum" sz="quarter" idx="10"/>
          </p:nvPr>
        </p:nvSpPr>
        <p:spPr/>
        <p:txBody>
          <a:bodyPr/>
          <a:lstStyle/>
          <a:p>
            <a:fld id="{89BEFED3-07C2-49EF-812B-C3F5700C9F24}" type="slidenum">
              <a:rPr lang="en-GB" smtClean="0"/>
              <a:pPr/>
              <a:t>9</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 shows the effects</a:t>
            </a:r>
            <a:r>
              <a:rPr lang="en-GB" baseline="0" dirty="0" smtClean="0"/>
              <a:t> of selection into working environments over time, with respect to income.</a:t>
            </a:r>
          </a:p>
          <a:p>
            <a:endParaRPr lang="en-GB" baseline="0" dirty="0" smtClean="0"/>
          </a:p>
          <a:p>
            <a:r>
              <a:rPr lang="en-GB" baseline="0" dirty="0" smtClean="0"/>
              <a:t>This doesn’t tell us where IQ comes from – genetic or environmental, but it does tell us it’s ‘sticky.’</a:t>
            </a:r>
            <a:endParaRPr lang="en-GB" dirty="0"/>
          </a:p>
        </p:txBody>
      </p:sp>
      <p:sp>
        <p:nvSpPr>
          <p:cNvPr id="4" name="Slide Number Placeholder 3"/>
          <p:cNvSpPr>
            <a:spLocks noGrp="1"/>
          </p:cNvSpPr>
          <p:nvPr>
            <p:ph type="sldNum" sz="quarter" idx="10"/>
          </p:nvPr>
        </p:nvSpPr>
        <p:spPr/>
        <p:txBody>
          <a:bodyPr/>
          <a:lstStyle/>
          <a:p>
            <a:fld id="{89BEFED3-07C2-49EF-812B-C3F5700C9F24}" type="slidenum">
              <a:rPr lang="en-GB" smtClean="0"/>
              <a:pPr/>
              <a:t>10</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There</a:t>
            </a:r>
            <a:r>
              <a:rPr lang="en-GB" baseline="0" dirty="0" smtClean="0"/>
              <a:t> are all siblings of people with IQs between in the 90-109 range. So they grew up together and had the same social opportunities, whatever those were.</a:t>
            </a:r>
          </a:p>
          <a:p>
            <a:endParaRPr lang="en-GB" baseline="0" dirty="0" smtClean="0"/>
          </a:p>
          <a:p>
            <a:r>
              <a:rPr lang="en-GB" baseline="0" dirty="0" smtClean="0"/>
              <a:t>This doesn’t tell us where IQ comes from – genetic or environmental, but it does tell us it’s ‘sticky.’</a:t>
            </a:r>
            <a:endParaRPr lang="en-GB" dirty="0"/>
          </a:p>
        </p:txBody>
      </p:sp>
      <p:sp>
        <p:nvSpPr>
          <p:cNvPr id="4" name="Slide Number Placeholder 3"/>
          <p:cNvSpPr>
            <a:spLocks noGrp="1"/>
          </p:cNvSpPr>
          <p:nvPr>
            <p:ph type="sldNum" sz="quarter" idx="10"/>
          </p:nvPr>
        </p:nvSpPr>
        <p:spPr/>
        <p:txBody>
          <a:bodyPr/>
          <a:lstStyle/>
          <a:p>
            <a:fld id="{89BEFED3-07C2-49EF-812B-C3F5700C9F24}" type="slidenum">
              <a:rPr lang="en-GB" smtClean="0"/>
              <a:pPr/>
              <a:t>11</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ones for difference in parents-mid-twin in 11-yo DZ make no</a:t>
            </a:r>
            <a:r>
              <a:rPr lang="en-GB" baseline="0" dirty="0" smtClean="0"/>
              <a:t> sense. The others all do. They’re small, but they tend to grow with age, and they matter at the </a:t>
            </a:r>
            <a:r>
              <a:rPr lang="en-GB" baseline="0" smtClean="0"/>
              <a:t>population level.</a:t>
            </a:r>
            <a:endParaRPr lang="en-GB"/>
          </a:p>
        </p:txBody>
      </p:sp>
      <p:sp>
        <p:nvSpPr>
          <p:cNvPr id="4" name="Slide Number Placeholder 3"/>
          <p:cNvSpPr>
            <a:spLocks noGrp="1"/>
          </p:cNvSpPr>
          <p:nvPr>
            <p:ph type="sldNum" sz="quarter" idx="10"/>
          </p:nvPr>
        </p:nvSpPr>
        <p:spPr/>
        <p:txBody>
          <a:bodyPr/>
          <a:lstStyle/>
          <a:p>
            <a:fld id="{89BEFED3-07C2-49EF-812B-C3F5700C9F24}" type="slidenum">
              <a:rPr lang="en-GB" smtClean="0"/>
              <a:pPr/>
              <a:t>12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C0FF221-7C42-498B-9C2B-865D1D13A834}" type="datetimeFigureOut">
              <a:rPr lang="en-GB" smtClean="0"/>
              <a:pPr/>
              <a:t>19/04/2014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ED447E-87E8-42EA-AAAF-320C835701A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0FF221-7C42-498B-9C2B-865D1D13A834}" type="datetimeFigureOut">
              <a:rPr lang="en-GB" smtClean="0"/>
              <a:pPr/>
              <a:t>19/04/2014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ED447E-87E8-42EA-AAAF-320C835701A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0FF221-7C42-498B-9C2B-865D1D13A834}" type="datetimeFigureOut">
              <a:rPr lang="en-GB" smtClean="0"/>
              <a:pPr/>
              <a:t>19/04/2014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ED447E-87E8-42EA-AAAF-320C835701A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0FF221-7C42-498B-9C2B-865D1D13A834}" type="datetimeFigureOut">
              <a:rPr lang="en-GB" smtClean="0"/>
              <a:pPr/>
              <a:t>19/04/2014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ED447E-87E8-42EA-AAAF-320C835701A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0FF221-7C42-498B-9C2B-865D1D13A834}" type="datetimeFigureOut">
              <a:rPr lang="en-GB" smtClean="0"/>
              <a:pPr/>
              <a:t>19/04/2014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ED447E-87E8-42EA-AAAF-320C835701A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C0FF221-7C42-498B-9C2B-865D1D13A834}" type="datetimeFigureOut">
              <a:rPr lang="en-GB" smtClean="0"/>
              <a:pPr/>
              <a:t>19/04/2014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ED447E-87E8-42EA-AAAF-320C835701A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C0FF221-7C42-498B-9C2B-865D1D13A834}" type="datetimeFigureOut">
              <a:rPr lang="en-GB" smtClean="0"/>
              <a:pPr/>
              <a:t>19/04/2014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9ED447E-87E8-42EA-AAAF-320C835701A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C0FF221-7C42-498B-9C2B-865D1D13A834}" type="datetimeFigureOut">
              <a:rPr lang="en-GB" smtClean="0"/>
              <a:pPr/>
              <a:t>19/04/2014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9ED447E-87E8-42EA-AAAF-320C835701A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0FF221-7C42-498B-9C2B-865D1D13A834}" type="datetimeFigureOut">
              <a:rPr lang="en-GB" smtClean="0"/>
              <a:pPr/>
              <a:t>19/04/2014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9ED447E-87E8-42EA-AAAF-320C835701A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0FF221-7C42-498B-9C2B-865D1D13A834}" type="datetimeFigureOut">
              <a:rPr lang="en-GB" smtClean="0"/>
              <a:pPr/>
              <a:t>19/04/2014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ED447E-87E8-42EA-AAAF-320C835701A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0FF221-7C42-498B-9C2B-865D1D13A834}" type="datetimeFigureOut">
              <a:rPr lang="en-GB" smtClean="0"/>
              <a:pPr/>
              <a:t>19/04/2014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ED447E-87E8-42EA-AAAF-320C835701A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0FF221-7C42-498B-9C2B-865D1D13A834}" type="datetimeFigureOut">
              <a:rPr lang="en-GB" smtClean="0"/>
              <a:pPr/>
              <a:t>19/04/2014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ED447E-87E8-42EA-AAAF-320C835701A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apps.webofknowledge.com/CitingArticles.do?product=UA&amp;SID=4A8cgHa5Ham4mOh@cA6&amp;search_mode=CitingArticles&amp;parentProduct=UA&amp;parentQid=1&amp;parentDoc=4&amp;REFID=827663&amp;betterCount=302" TargetMode="External"/><Relationship Id="rId2" Type="http://schemas.openxmlformats.org/officeDocument/2006/relationships/hyperlink" Target="http://apps.webofknowledge.com/full_record.do?product=UA&amp;search_mode=GeneralSearch&amp;qid=1&amp;SID=4A8cgHa5Ham4mOh@cA6&amp;page=1&amp;doc=4"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hyperlink" Target="http://apps.webofknowledge.com/OneClickSearch.do?product=UA&amp;search_mode=OneClickSearch&amp;colName=WOS&amp;SID=4A8cgHa5Ham4mOh@cA6&amp;field=AU&amp;value=Keltner,%20D" TargetMode="External"/><Relationship Id="rId13" Type="http://schemas.openxmlformats.org/officeDocument/2006/relationships/hyperlink" Target="http://apps.webofknowledge.com/CitedRefList.do?product=UA&amp;search_mode=CitedRefList&amp;SID=4A8cgHa5Ham4mOh@cA6&amp;colName=WOS&amp;parentProduct=UA&amp;parentQid=6&amp;parentDoc=3&amp;recid=WOS:000307726800002&amp;UT=WOS:000307726800002&amp;sortBy=PY.D&amp;recordId=WOS:000307726800002" TargetMode="External"/><Relationship Id="rId3" Type="http://schemas.openxmlformats.org/officeDocument/2006/relationships/hyperlink" Target="http://apps.webofknowledge.com/OneClickSearch.do?product=UA&amp;search_mode=OneClickSearch&amp;colName=WOS&amp;SID=4A8cgHa5Ham4mOh@cA6&amp;field=AU&amp;value=Kraus,%20MW" TargetMode="External"/><Relationship Id="rId7" Type="http://schemas.openxmlformats.org/officeDocument/2006/relationships/hyperlink" Target="http://apps.webofknowledge.com/OneClickSearch.do?product=UA&amp;search_mode=OneClickSearch&amp;colName=WOS&amp;SID=4A8cgHa5Ham4mOh@cA6&amp;field=AU&amp;value=Rheinschmidt,%20ML" TargetMode="External"/><Relationship Id="rId12" Type="http://schemas.openxmlformats.org/officeDocument/2006/relationships/hyperlink" Target="http://apps.webofknowledge.com/OneClickSearch.do?product=UA&amp;search_mode=OneClickSearch&amp;colName=WOS&amp;SID=4A8cgHa5Ham4mOh@cA6&amp;field=AU&amp;value=Sternberg,%20RJ"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hyperlink" Target="http://apps.webofknowledge.com/OneClickSearch.do?product=UA&amp;search_mode=OneClickSearch&amp;colName=WOS&amp;SID=4A8cgHa5Ham4mOh@cA6&amp;field=AU&amp;value=Mendoza-Denton,%20R" TargetMode="External"/><Relationship Id="rId11" Type="http://schemas.openxmlformats.org/officeDocument/2006/relationships/image" Target="../media/image6.gif"/><Relationship Id="rId5" Type="http://schemas.openxmlformats.org/officeDocument/2006/relationships/hyperlink" Target="http://apps.webofknowledge.com/OneClickSearch.do?product=UA&amp;search_mode=OneClickSearch&amp;colName=WOS&amp;SID=4A8cgHa5Ham4mOh@cA6&amp;field=AU&amp;value=Piff,%20PK" TargetMode="External"/><Relationship Id="rId10" Type="http://schemas.openxmlformats.org/officeDocument/2006/relationships/hyperlink" Target="http://apps.webofknowledge.com/Related.do?UT=WOS:000306029300006&amp;refColName=FASTRDB&amp;parentProduct=UA&amp;parentQid=5&amp;product=UA&amp;search_mode=RelatedRecords&amp;SID=4A8cgHa5Ham4mOh@cA6&amp;colName=WOS&amp;parentDoc=4&amp;recordId=WOS:000306029300006" TargetMode="External"/><Relationship Id="rId4" Type="http://schemas.openxmlformats.org/officeDocument/2006/relationships/hyperlink" Target="http://apps.webofknowledge.com/full_record.do?product=UA&amp;search_mode=CitingArticles&amp;qid=5&amp;SID=4A8cgHa5Ham4mOh@cA6&amp;page=1&amp;doc=4" TargetMode="External"/><Relationship Id="rId9" Type="http://schemas.openxmlformats.org/officeDocument/2006/relationships/hyperlink" Target="http://apps.webofknowledge.com/CitedRefList.do?product=UA&amp;search_mode=CitedRefList&amp;SID=4A8cgHa5Ham4mOh@cA6&amp;colName=WOS&amp;parentProduct=UA&amp;parentQid=5&amp;parentDoc=4&amp;recid=WOS:000306029300006&amp;UT=WOS:000306029300006&amp;sortBy=PY.D&amp;recordId=WOS:000306029300006" TargetMode="External"/><Relationship Id="rId14" Type="http://schemas.openxmlformats.org/officeDocument/2006/relationships/hyperlink" Target="http://apps.webofknowledge.com/Related.do?UT=WOS:000307726800002&amp;refColName=FASTRDB&amp;parentProduct=UA&amp;parentQid=6&amp;product=UA&amp;search_mode=RelatedRecords&amp;SID=4A8cgHa5Ham4mOh@cA6&amp;colName=WOS&amp;parentDoc=3&amp;recordId=WOS:000307726800002"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8.wmf"/></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340768"/>
            <a:ext cx="7772400" cy="1470025"/>
          </a:xfrm>
        </p:spPr>
        <p:txBody>
          <a:bodyPr>
            <a:normAutofit fontScale="90000"/>
          </a:bodyPr>
          <a:lstStyle/>
          <a:p>
            <a:r>
              <a:rPr lang="en-GB" dirty="0" smtClean="0"/>
              <a:t>Do </a:t>
            </a:r>
            <a:r>
              <a:rPr lang="en-GB" dirty="0" err="1" smtClean="0"/>
              <a:t>Assortative</a:t>
            </a:r>
            <a:r>
              <a:rPr lang="en-GB" dirty="0" smtClean="0"/>
              <a:t> Mating Patterns for IQ Block </a:t>
            </a:r>
            <a:r>
              <a:rPr lang="en-GB" smtClean="0"/>
              <a:t>Upward Social Mobility?</a:t>
            </a:r>
            <a:endParaRPr lang="en-GB" dirty="0"/>
          </a:p>
        </p:txBody>
      </p:sp>
      <p:sp>
        <p:nvSpPr>
          <p:cNvPr id="3" name="Subtitle 2"/>
          <p:cNvSpPr>
            <a:spLocks noGrp="1"/>
          </p:cNvSpPr>
          <p:nvPr>
            <p:ph type="subTitle" idx="1"/>
          </p:nvPr>
        </p:nvSpPr>
        <p:spPr>
          <a:xfrm>
            <a:off x="1403648" y="4005064"/>
            <a:ext cx="6400800" cy="2065784"/>
          </a:xfrm>
        </p:spPr>
        <p:txBody>
          <a:bodyPr>
            <a:normAutofit fontScale="77500" lnSpcReduction="20000"/>
          </a:bodyPr>
          <a:lstStyle/>
          <a:p>
            <a:r>
              <a:rPr lang="en-GB" dirty="0" smtClean="0"/>
              <a:t>Wendy Johnson</a:t>
            </a:r>
          </a:p>
          <a:p>
            <a:r>
              <a:rPr lang="en-GB" dirty="0" smtClean="0"/>
              <a:t>University of Edinburgh</a:t>
            </a:r>
          </a:p>
          <a:p>
            <a:r>
              <a:rPr lang="en-GB" dirty="0" smtClean="0"/>
              <a:t>William G. </a:t>
            </a:r>
            <a:r>
              <a:rPr lang="en-GB" dirty="0" err="1" smtClean="0"/>
              <a:t>Iacono</a:t>
            </a:r>
            <a:r>
              <a:rPr lang="en-GB" dirty="0" smtClean="0"/>
              <a:t> and Matt </a:t>
            </a:r>
            <a:r>
              <a:rPr lang="en-GB" dirty="0" err="1" smtClean="0"/>
              <a:t>McGue</a:t>
            </a:r>
            <a:endParaRPr lang="en-GB" dirty="0" smtClean="0"/>
          </a:p>
          <a:p>
            <a:r>
              <a:rPr lang="en-GB" dirty="0" smtClean="0"/>
              <a:t>University of Minnesota</a:t>
            </a:r>
          </a:p>
          <a:p>
            <a:r>
              <a:rPr lang="en-GB" dirty="0" smtClean="0"/>
              <a:t>April 19, 2014</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IQ and Earnings</a:t>
            </a:r>
            <a:endParaRPr lang="en-GB" dirty="0"/>
          </a:p>
        </p:txBody>
      </p:sp>
      <p:pic>
        <p:nvPicPr>
          <p:cNvPr id="2050" name="Picture 2"/>
          <p:cNvPicPr>
            <a:picLocks noChangeAspect="1" noChangeArrowheads="1"/>
          </p:cNvPicPr>
          <p:nvPr/>
        </p:nvPicPr>
        <p:blipFill>
          <a:blip r:embed="rId3" cstate="print"/>
          <a:srcRect/>
          <a:stretch>
            <a:fillRect/>
          </a:stretch>
        </p:blipFill>
        <p:spPr bwMode="auto">
          <a:xfrm>
            <a:off x="179512" y="1268760"/>
            <a:ext cx="8784976" cy="4896544"/>
          </a:xfrm>
          <a:prstGeom prst="rect">
            <a:avLst/>
          </a:prstGeom>
          <a:noFill/>
          <a:ln w="9525">
            <a:noFill/>
            <a:miter lim="800000"/>
            <a:headEnd/>
            <a:tailEnd/>
          </a:ln>
        </p:spPr>
      </p:pic>
      <p:sp>
        <p:nvSpPr>
          <p:cNvPr id="5" name="TextBox 4"/>
          <p:cNvSpPr txBox="1"/>
          <p:nvPr/>
        </p:nvSpPr>
        <p:spPr>
          <a:xfrm>
            <a:off x="1547664" y="6309320"/>
            <a:ext cx="5896358" cy="369332"/>
          </a:xfrm>
          <a:prstGeom prst="rect">
            <a:avLst/>
          </a:prstGeom>
          <a:noFill/>
        </p:spPr>
        <p:txBody>
          <a:bodyPr wrap="none" rtlCol="0">
            <a:spAutoFit/>
          </a:bodyPr>
          <a:lstStyle/>
          <a:p>
            <a:r>
              <a:rPr lang="en-GB" dirty="0" smtClean="0"/>
              <a:t>Murray, C. (1997).  </a:t>
            </a:r>
            <a:r>
              <a:rPr lang="en-GB" i="1" dirty="0" smtClean="0"/>
              <a:t>Public Interest, 28, </a:t>
            </a:r>
            <a:r>
              <a:rPr lang="en-GB" dirty="0" smtClean="0"/>
              <a:t>p. 23. Data from NLSY.</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Social Mobility?</a:t>
            </a:r>
            <a:endParaRPr lang="en-GB" dirty="0"/>
          </a:p>
        </p:txBody>
      </p:sp>
      <p:pic>
        <p:nvPicPr>
          <p:cNvPr id="3074" name="Picture 2"/>
          <p:cNvPicPr>
            <a:picLocks noChangeAspect="1" noChangeArrowheads="1"/>
          </p:cNvPicPr>
          <p:nvPr/>
        </p:nvPicPr>
        <p:blipFill>
          <a:blip r:embed="rId3" cstate="print"/>
          <a:srcRect/>
          <a:stretch>
            <a:fillRect/>
          </a:stretch>
        </p:blipFill>
        <p:spPr bwMode="auto">
          <a:xfrm>
            <a:off x="539552" y="1412776"/>
            <a:ext cx="7992888" cy="4680520"/>
          </a:xfrm>
          <a:prstGeom prst="rect">
            <a:avLst/>
          </a:prstGeom>
          <a:noFill/>
          <a:ln w="9525">
            <a:noFill/>
            <a:miter lim="800000"/>
            <a:headEnd/>
            <a:tailEnd/>
          </a:ln>
        </p:spPr>
      </p:pic>
      <p:sp>
        <p:nvSpPr>
          <p:cNvPr id="4" name="TextBox 3"/>
          <p:cNvSpPr txBox="1"/>
          <p:nvPr/>
        </p:nvSpPr>
        <p:spPr>
          <a:xfrm>
            <a:off x="4139952" y="6165304"/>
            <a:ext cx="1431930" cy="369332"/>
          </a:xfrm>
          <a:prstGeom prst="rect">
            <a:avLst/>
          </a:prstGeom>
          <a:noFill/>
        </p:spPr>
        <p:txBody>
          <a:bodyPr wrap="none" rtlCol="0">
            <a:spAutoFit/>
          </a:bodyPr>
          <a:lstStyle/>
          <a:p>
            <a:r>
              <a:rPr lang="en-GB" dirty="0" smtClean="0"/>
              <a:t>Murray, 1997</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 Correlations</a:t>
            </a:r>
            <a:endParaRPr lang="en-GB" dirty="0"/>
          </a:p>
        </p:txBody>
      </p:sp>
      <p:pic>
        <p:nvPicPr>
          <p:cNvPr id="4099" name="Picture 3"/>
          <p:cNvPicPr>
            <a:picLocks noGrp="1" noChangeAspect="1" noChangeArrowheads="1"/>
          </p:cNvPicPr>
          <p:nvPr>
            <p:ph idx="1"/>
          </p:nvPr>
        </p:nvPicPr>
        <p:blipFill>
          <a:blip r:embed="rId3" cstate="print"/>
          <a:srcRect/>
          <a:stretch>
            <a:fillRect/>
          </a:stretch>
        </p:blipFill>
        <p:spPr bwMode="auto">
          <a:xfrm>
            <a:off x="467544" y="1340768"/>
            <a:ext cx="8136903" cy="5112568"/>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1720" y="2060848"/>
            <a:ext cx="4968552" cy="2308324"/>
          </a:xfrm>
          <a:prstGeom prst="rect">
            <a:avLst/>
          </a:prstGeom>
        </p:spPr>
        <p:txBody>
          <a:bodyPr wrap="square">
            <a:spAutoFit/>
          </a:bodyPr>
          <a:lstStyle/>
          <a:p>
            <a:r>
              <a:rPr lang="en-GB" dirty="0" smtClean="0">
                <a:hlinkClick r:id="rId2"/>
              </a:rPr>
              <a:t>Socioeconomic status modifies heritability of IQ in young children </a:t>
            </a:r>
            <a:endParaRPr lang="en-GB" dirty="0" smtClean="0"/>
          </a:p>
          <a:p>
            <a:r>
              <a:rPr lang="en-GB" dirty="0" smtClean="0"/>
              <a:t>Author(s): </a:t>
            </a:r>
            <a:r>
              <a:rPr lang="en-GB" dirty="0" err="1" smtClean="0"/>
              <a:t>Turkheimer</a:t>
            </a:r>
            <a:r>
              <a:rPr lang="en-GB" dirty="0" smtClean="0"/>
              <a:t>, E; Haley, A; Waldron, M; et al.</a:t>
            </a:r>
          </a:p>
          <a:p>
            <a:r>
              <a:rPr lang="en-GB" dirty="0" smtClean="0"/>
              <a:t>Source: PSYCHOLOGICAL SCIENCE  Volume: 14   Issue: 6   Pages: 623-628   DOI: 10.1046/j.0956-7976.2003.psci_1475.x   Published: NOV 2003 Times Cited: </a:t>
            </a:r>
            <a:r>
              <a:rPr lang="en-GB" dirty="0" smtClean="0">
                <a:hlinkClick r:id="rId3" tooltip="View all of the articles that cite this one"/>
              </a:rPr>
              <a:t>302</a:t>
            </a:r>
            <a:r>
              <a:rPr lang="en-GB" dirty="0" smtClean="0"/>
              <a:t> (from All Databases) </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899592" y="476673"/>
          <a:ext cx="7416824" cy="2770370"/>
        </p:xfrm>
        <a:graphic>
          <a:graphicData uri="http://schemas.openxmlformats.org/drawingml/2006/table">
            <a:tbl>
              <a:tblPr/>
              <a:tblGrid>
                <a:gridCol w="7416824"/>
              </a:tblGrid>
              <a:tr h="196434">
                <a:tc>
                  <a:txBody>
                    <a:bodyPr/>
                    <a:lstStyle/>
                    <a:p>
                      <a:r>
                        <a:rPr lang="en-GB" sz="1000" dirty="0"/>
                        <a:t>Social Class, Solipsism, and </a:t>
                      </a:r>
                      <a:r>
                        <a:rPr lang="en-GB" sz="1000" dirty="0" err="1"/>
                        <a:t>Contextualism</a:t>
                      </a:r>
                      <a:r>
                        <a:rPr lang="en-GB" sz="1000" dirty="0"/>
                        <a:t>: How the Rich Are Different From the Poor </a:t>
                      </a:r>
                    </a:p>
                  </a:txBody>
                  <a:tcPr marL="0" marR="0" marT="0" marB="0" anchor="ctr">
                    <a:lnL>
                      <a:noFill/>
                    </a:lnL>
                    <a:lnR>
                      <a:noFill/>
                    </a:lnR>
                    <a:lnT>
                      <a:noFill/>
                    </a:lnT>
                    <a:lnB>
                      <a:noFill/>
                    </a:lnB>
                  </a:tcPr>
                </a:tc>
              </a:tr>
              <a:tr h="294651">
                <a:tc>
                  <a:txBody>
                    <a:bodyPr/>
                    <a:lstStyle/>
                    <a:p>
                      <a:r>
                        <a:rPr lang="en-GB" sz="1000"/>
                        <a:t>Author(s): </a:t>
                      </a:r>
                      <a:r>
                        <a:rPr lang="en-GB" sz="1000">
                          <a:hlinkClick r:id="rId3" tooltip="Find more records by this author"/>
                        </a:rPr>
                        <a:t>Kraus, MW </a:t>
                      </a:r>
                      <a:r>
                        <a:rPr lang="en-GB" sz="1000"/>
                        <a:t>(Kraus, Michael W.)</a:t>
                      </a:r>
                      <a:r>
                        <a:rPr lang="en-GB" sz="1000" baseline="30000">
                          <a:hlinkClick r:id="rId4"/>
                        </a:rPr>
                        <a:t>1</a:t>
                      </a:r>
                      <a:r>
                        <a:rPr lang="en-GB" sz="1000"/>
                        <a:t>; </a:t>
                      </a:r>
                      <a:r>
                        <a:rPr lang="en-GB" sz="1000">
                          <a:hlinkClick r:id="rId5" tooltip="Find more records by this author"/>
                        </a:rPr>
                        <a:t>Piff, PK </a:t>
                      </a:r>
                      <a:r>
                        <a:rPr lang="en-GB" sz="1000"/>
                        <a:t>(Piff, Paul K.)</a:t>
                      </a:r>
                      <a:r>
                        <a:rPr lang="en-GB" sz="1000" baseline="30000">
                          <a:hlinkClick r:id="rId4"/>
                        </a:rPr>
                        <a:t>2</a:t>
                      </a:r>
                      <a:r>
                        <a:rPr lang="en-GB" sz="1000"/>
                        <a:t>; </a:t>
                      </a:r>
                      <a:r>
                        <a:rPr lang="en-GB" sz="1000">
                          <a:hlinkClick r:id="rId6" tooltip="Find more records by this author"/>
                        </a:rPr>
                        <a:t>Mendoza-Denton, R </a:t>
                      </a:r>
                      <a:r>
                        <a:rPr lang="en-GB" sz="1000"/>
                        <a:t>(Mendoza-Denton, Rodolfo)</a:t>
                      </a:r>
                      <a:r>
                        <a:rPr lang="en-GB" sz="1000" baseline="30000">
                          <a:hlinkClick r:id="rId4"/>
                        </a:rPr>
                        <a:t>2</a:t>
                      </a:r>
                      <a:r>
                        <a:rPr lang="en-GB" sz="1000"/>
                        <a:t>; </a:t>
                      </a:r>
                      <a:r>
                        <a:rPr lang="en-GB" sz="1000">
                          <a:hlinkClick r:id="rId7" tooltip="Find more records by this author"/>
                        </a:rPr>
                        <a:t>Rheinschmidt, ML </a:t>
                      </a:r>
                      <a:r>
                        <a:rPr lang="en-GB" sz="1000"/>
                        <a:t>(Rheinschmidt, Michelle L.)</a:t>
                      </a:r>
                      <a:r>
                        <a:rPr lang="en-GB" sz="1000" baseline="30000">
                          <a:hlinkClick r:id="rId4"/>
                        </a:rPr>
                        <a:t>2</a:t>
                      </a:r>
                      <a:r>
                        <a:rPr lang="en-GB" sz="1000"/>
                        <a:t>; </a:t>
                      </a:r>
                      <a:r>
                        <a:rPr lang="en-GB" sz="1000">
                          <a:hlinkClick r:id="rId8" tooltip="Find more records by this author"/>
                        </a:rPr>
                        <a:t>Keltner, D </a:t>
                      </a:r>
                      <a:r>
                        <a:rPr lang="en-GB" sz="1000"/>
                        <a:t>(Keltner, Dacher)</a:t>
                      </a:r>
                      <a:r>
                        <a:rPr lang="en-GB" sz="1000" baseline="30000">
                          <a:hlinkClick r:id="rId4"/>
                        </a:rPr>
                        <a:t>2</a:t>
                      </a:r>
                      <a:r>
                        <a:rPr lang="en-GB" sz="1000"/>
                        <a:t> </a:t>
                      </a:r>
                    </a:p>
                  </a:txBody>
                  <a:tcPr marL="0" marR="0" marT="0" marB="0" anchor="ctr">
                    <a:lnL>
                      <a:noFill/>
                    </a:lnL>
                    <a:lnR>
                      <a:noFill/>
                    </a:lnR>
                    <a:lnT>
                      <a:noFill/>
                    </a:lnT>
                    <a:lnB>
                      <a:noFill/>
                    </a:lnB>
                  </a:tcPr>
                </a:tc>
              </a:tr>
              <a:tr h="196434">
                <a:tc>
                  <a:txBody>
                    <a:bodyPr/>
                    <a:lstStyle/>
                    <a:p>
                      <a:r>
                        <a:rPr lang="en-GB" sz="1000"/>
                        <a:t>Source: PSYCHOLOGICAL REVIEW  Volume: 119   Issue: 3   Pages: 546-572   DOI: 10.1037/a0028756   Published: JUL 2012 </a:t>
                      </a:r>
                    </a:p>
                  </a:txBody>
                  <a:tcPr marL="0" marR="0" marT="0" marB="0" anchor="ctr">
                    <a:lnL>
                      <a:noFill/>
                    </a:lnL>
                    <a:lnR>
                      <a:noFill/>
                    </a:lnR>
                    <a:lnT>
                      <a:noFill/>
                    </a:lnT>
                    <a:lnB>
                      <a:noFill/>
                    </a:lnB>
                  </a:tcPr>
                </a:tc>
              </a:tr>
              <a:tr h="140442">
                <a:tc>
                  <a:txBody>
                    <a:bodyPr/>
                    <a:lstStyle/>
                    <a:p>
                      <a:r>
                        <a:rPr lang="en-GB" sz="1000"/>
                        <a:t>Times Cited: 0 (from Web of Science) </a:t>
                      </a:r>
                    </a:p>
                  </a:txBody>
                  <a:tcPr marL="0" marR="0" marT="0" marB="0" anchor="ctr">
                    <a:lnL>
                      <a:noFill/>
                    </a:lnL>
                    <a:lnR>
                      <a:noFill/>
                    </a:lnR>
                    <a:lnT>
                      <a:noFill/>
                    </a:lnT>
                    <a:lnB>
                      <a:noFill/>
                    </a:lnB>
                  </a:tcPr>
                </a:tc>
              </a:tr>
              <a:tr h="140442">
                <a:tc>
                  <a:txBody>
                    <a:bodyPr/>
                    <a:lstStyle/>
                    <a:p>
                      <a:r>
                        <a:rPr lang="en-GB" sz="1000"/>
                        <a:t>Cited References: </a:t>
                      </a:r>
                      <a:r>
                        <a:rPr lang="en-GB" sz="1000">
                          <a:hlinkClick r:id="rId9" tooltip="View this record's bibliography"/>
                        </a:rPr>
                        <a:t>234</a:t>
                      </a:r>
                      <a:r>
                        <a:rPr lang="en-GB" sz="1000"/>
                        <a:t> [ </a:t>
                      </a:r>
                      <a:r>
                        <a:rPr lang="en-GB" sz="1000">
                          <a:hlinkClick r:id="rId10" tooltip="View other records that share references with this one"/>
                        </a:rPr>
                        <a:t>view related records</a:t>
                      </a:r>
                      <a:r>
                        <a:rPr lang="en-GB" sz="1000"/>
                        <a:t> ]     </a:t>
                      </a:r>
                      <a:r>
                        <a:rPr lang="en-GB" sz="1000" b="1"/>
                        <a:t>Citation Map</a:t>
                      </a:r>
                      <a:r>
                        <a:rPr lang="en-GB" sz="1000"/>
                        <a:t>     </a:t>
                      </a:r>
                    </a:p>
                  </a:txBody>
                  <a:tcPr marL="0" marR="0" marT="0" marB="0" anchor="ctr">
                    <a:lnL>
                      <a:noFill/>
                    </a:lnL>
                    <a:lnR>
                      <a:noFill/>
                    </a:lnR>
                    <a:lnT>
                      <a:noFill/>
                    </a:lnT>
                    <a:lnB>
                      <a:noFill/>
                    </a:lnB>
                  </a:tcPr>
                </a:tc>
              </a:tr>
              <a:tr h="1767902">
                <a:tc>
                  <a:txBody>
                    <a:bodyPr/>
                    <a:lstStyle/>
                    <a:p>
                      <a:r>
                        <a:rPr lang="en-GB" sz="1000" dirty="0"/>
                        <a:t>Abstract: Social class is shaped by an individual's material resources as well as perceptions of rank </a:t>
                      </a:r>
                      <a:r>
                        <a:rPr lang="en-GB" sz="1000" dirty="0" err="1"/>
                        <a:t>vis</a:t>
                      </a:r>
                      <a:r>
                        <a:rPr lang="en-GB" sz="1000" dirty="0"/>
                        <a:t>-a-</a:t>
                      </a:r>
                      <a:r>
                        <a:rPr lang="en-GB" sz="1000" dirty="0" err="1"/>
                        <a:t>vis</a:t>
                      </a:r>
                      <a:r>
                        <a:rPr lang="en-GB" sz="1000" dirty="0"/>
                        <a:t> others in society, and in this article, we examine how class influences </a:t>
                      </a:r>
                      <a:r>
                        <a:rPr lang="en-GB" sz="1000" dirty="0" err="1"/>
                        <a:t>behavior</a:t>
                      </a:r>
                      <a:r>
                        <a:rPr lang="en-GB" sz="1000" dirty="0"/>
                        <a:t>. Diminished resources and lower rank create contexts that constrain social outcomes for lower-class individuals and enhance </a:t>
                      </a:r>
                      <a:r>
                        <a:rPr lang="en-GB" sz="1000" dirty="0" err="1"/>
                        <a:t>contextualist</a:t>
                      </a:r>
                      <a:r>
                        <a:rPr lang="en-GB" sz="1000" dirty="0"/>
                        <a:t> tendencies that is, a focus on external, uncontrollable social forces and other individuals who influence one's life outcomes. In contrast, abundant resources and elevated rank create contexts that enhance the personal freedoms of upper-class individuals and give rise to solipsistic social cognitive tendencies that is, an individualistic focus on one's own internal states, goals, motivations, and emotions. Guided by this framework, we detail 9 hypotheses and relevant empirical evidence concerning how class-based </a:t>
                      </a:r>
                      <a:r>
                        <a:rPr lang="en-GB" sz="1000" dirty="0" err="1"/>
                        <a:t>contextualist</a:t>
                      </a:r>
                      <a:r>
                        <a:rPr lang="en-GB" sz="1000" dirty="0"/>
                        <a:t> and solipsistic tendencies shape the self, perceptions of the social environment, and relationships to other individuals. Novel predictions and implications for research in other socio-political contexts are considered. </a:t>
                      </a:r>
                    </a:p>
                  </a:txBody>
                  <a:tcPr marL="0" marR="0" marT="0" marB="0" anchor="ctr">
                    <a:lnL>
                      <a:noFill/>
                    </a:lnL>
                    <a:lnR>
                      <a:noFill/>
                    </a:lnR>
                    <a:lnT>
                      <a:noFill/>
                    </a:lnT>
                    <a:lnB>
                      <a:noFill/>
                    </a:lnB>
                  </a:tcPr>
                </a:tc>
              </a:tr>
            </a:tbl>
          </a:graphicData>
        </a:graphic>
      </p:graphicFrame>
      <p:pic>
        <p:nvPicPr>
          <p:cNvPr id="15361" name="Picture 1" descr="Citation Map"/>
          <p:cNvPicPr>
            <a:picLocks noChangeAspect="1" noChangeArrowheads="1"/>
          </p:cNvPicPr>
          <p:nvPr/>
        </p:nvPicPr>
        <p:blipFill>
          <a:blip r:embed="rId11" cstate="print"/>
          <a:srcRect/>
          <a:stretch>
            <a:fillRect/>
          </a:stretch>
        </p:blipFill>
        <p:spPr bwMode="auto">
          <a:xfrm>
            <a:off x="0" y="0"/>
            <a:ext cx="171450" cy="114300"/>
          </a:xfrm>
          <a:prstGeom prst="rect">
            <a:avLst/>
          </a:prstGeom>
          <a:noFill/>
        </p:spPr>
      </p:pic>
      <p:graphicFrame>
        <p:nvGraphicFramePr>
          <p:cNvPr id="4" name="Table 3"/>
          <p:cNvGraphicFramePr>
            <a:graphicFrameLocks noGrp="1"/>
          </p:cNvGraphicFramePr>
          <p:nvPr/>
        </p:nvGraphicFramePr>
        <p:xfrm>
          <a:off x="971600" y="3789040"/>
          <a:ext cx="7344816" cy="2574031"/>
        </p:xfrm>
        <a:graphic>
          <a:graphicData uri="http://schemas.openxmlformats.org/drawingml/2006/table">
            <a:tbl>
              <a:tblPr/>
              <a:tblGrid>
                <a:gridCol w="7344816"/>
              </a:tblGrid>
              <a:tr h="171602">
                <a:tc>
                  <a:txBody>
                    <a:bodyPr/>
                    <a:lstStyle/>
                    <a:p>
                      <a:r>
                        <a:rPr lang="en-GB" sz="1000" dirty="0"/>
                        <a:t>Intelligence </a:t>
                      </a:r>
                    </a:p>
                  </a:txBody>
                  <a:tcPr marL="0" marR="0" marT="0" marB="0" anchor="ctr">
                    <a:lnL>
                      <a:noFill/>
                    </a:lnL>
                    <a:lnR>
                      <a:noFill/>
                    </a:lnR>
                    <a:lnT>
                      <a:noFill/>
                    </a:lnT>
                    <a:lnB>
                      <a:noFill/>
                    </a:lnB>
                  </a:tcPr>
                </a:tc>
              </a:tr>
              <a:tr h="171602">
                <a:tc>
                  <a:txBody>
                    <a:bodyPr/>
                    <a:lstStyle/>
                    <a:p>
                      <a:r>
                        <a:rPr lang="de-DE" sz="1000"/>
                        <a:t>Author(s): </a:t>
                      </a:r>
                      <a:r>
                        <a:rPr lang="de-DE" sz="1000">
                          <a:hlinkClick r:id="rId12" tooltip="Find more records by this author"/>
                        </a:rPr>
                        <a:t>Sternberg, RJ </a:t>
                      </a:r>
                      <a:r>
                        <a:rPr lang="de-DE" sz="1000"/>
                        <a:t>(Sternberg, Robert J.) </a:t>
                      </a:r>
                    </a:p>
                  </a:txBody>
                  <a:tcPr marL="0" marR="0" marT="0" marB="0" anchor="ctr">
                    <a:lnL>
                      <a:noFill/>
                    </a:lnL>
                    <a:lnR>
                      <a:noFill/>
                    </a:lnR>
                    <a:lnT>
                      <a:noFill/>
                    </a:lnT>
                    <a:lnB>
                      <a:noFill/>
                    </a:lnB>
                  </a:tcPr>
                </a:tc>
              </a:tr>
              <a:tr h="343204">
                <a:tc>
                  <a:txBody>
                    <a:bodyPr/>
                    <a:lstStyle/>
                    <a:p>
                      <a:r>
                        <a:rPr lang="en-GB" sz="1000" dirty="0"/>
                        <a:t>Source: WILEY INTERDISCIPLINARY REVIEWS-COGNITIVE SCIENCE  Volume: 3   Issue: 5   Pages: 501-511   DOI: 10.1002/wcs.1193   Published: SEP-OCT 2012 </a:t>
                      </a:r>
                    </a:p>
                  </a:txBody>
                  <a:tcPr marL="0" marR="0" marT="0" marB="0" anchor="ctr">
                    <a:lnL>
                      <a:noFill/>
                    </a:lnL>
                    <a:lnR>
                      <a:noFill/>
                    </a:lnR>
                    <a:lnT>
                      <a:noFill/>
                    </a:lnT>
                    <a:lnB>
                      <a:noFill/>
                    </a:lnB>
                  </a:tcPr>
                </a:tc>
              </a:tr>
              <a:tr h="171602">
                <a:tc>
                  <a:txBody>
                    <a:bodyPr/>
                    <a:lstStyle/>
                    <a:p>
                      <a:r>
                        <a:rPr lang="en-GB" sz="1000" dirty="0"/>
                        <a:t>Times Cited: 0 (from Web of Science) </a:t>
                      </a:r>
                    </a:p>
                  </a:txBody>
                  <a:tcPr marL="0" marR="0" marT="0" marB="0" anchor="ctr">
                    <a:lnL>
                      <a:noFill/>
                    </a:lnL>
                    <a:lnR>
                      <a:noFill/>
                    </a:lnR>
                    <a:lnT>
                      <a:noFill/>
                    </a:lnT>
                    <a:lnB>
                      <a:noFill/>
                    </a:lnB>
                  </a:tcPr>
                </a:tc>
              </a:tr>
              <a:tr h="171602">
                <a:tc>
                  <a:txBody>
                    <a:bodyPr/>
                    <a:lstStyle/>
                    <a:p>
                      <a:r>
                        <a:rPr lang="en-GB" sz="1000" dirty="0"/>
                        <a:t>Cited References: </a:t>
                      </a:r>
                      <a:r>
                        <a:rPr lang="en-GB" sz="1000" dirty="0">
                          <a:hlinkClick r:id="rId13" tooltip="View this record's bibliography"/>
                        </a:rPr>
                        <a:t>72</a:t>
                      </a:r>
                      <a:r>
                        <a:rPr lang="en-GB" sz="1000" dirty="0"/>
                        <a:t> [ </a:t>
                      </a:r>
                      <a:r>
                        <a:rPr lang="en-GB" sz="1000" dirty="0">
                          <a:hlinkClick r:id="rId14" tooltip="View other records that share references with this one"/>
                        </a:rPr>
                        <a:t>view related records</a:t>
                      </a:r>
                      <a:r>
                        <a:rPr lang="en-GB" sz="1000" dirty="0"/>
                        <a:t> ]     </a:t>
                      </a:r>
                      <a:r>
                        <a:rPr lang="en-GB" sz="1000" b="1" dirty="0"/>
                        <a:t>Citation Map</a:t>
                      </a:r>
                      <a:r>
                        <a:rPr lang="en-GB" sz="1000" dirty="0"/>
                        <a:t>     </a:t>
                      </a:r>
                    </a:p>
                  </a:txBody>
                  <a:tcPr marL="0" marR="0" marT="0" marB="0" anchor="ctr">
                    <a:lnL>
                      <a:noFill/>
                    </a:lnL>
                    <a:lnR>
                      <a:noFill/>
                    </a:lnR>
                    <a:lnT>
                      <a:noFill/>
                    </a:lnT>
                    <a:lnB>
                      <a:noFill/>
                    </a:lnB>
                  </a:tcPr>
                </a:tc>
              </a:tr>
              <a:tr h="1544419">
                <a:tc>
                  <a:txBody>
                    <a:bodyPr/>
                    <a:lstStyle/>
                    <a:p>
                      <a:r>
                        <a:rPr lang="en-GB" sz="1000" dirty="0"/>
                        <a:t>Abstract: Intelligence is the ability to learn from past experience and, in general, to adapt to, shape, and select environments. Aspects of intelligence are measured by standardized tests of intelligence. Average raw (number-correct) scores on such tests vary across the life span and also across generations, as well as across ethnic and socioeconomic groups. Intelligence can be understood in part in terms of the biology of the </a:t>
                      </a:r>
                      <a:r>
                        <a:rPr lang="en-GB" sz="1000" dirty="0" err="1"/>
                        <a:t>brainespecially</a:t>
                      </a:r>
                      <a:r>
                        <a:rPr lang="en-GB" sz="1000" dirty="0"/>
                        <a:t> with regard to the functioning in the prefrontal cortex. Measured values correlate with brain size, at least within humans. The heritability coefficient (ratio of genetic to phenotypic variation) is between 0.4 and 0.8. But genes always express themselves through environment. Heritability varies as a function of a number of factors, including socioeconomic status and range of environments. Racial-group differences in measured intelligence have been reported, but race is a socially constructed rather than biological variable. As a result, these differences are difficult to interpret. Different cultures have different conceptions of the nature of intelligence, and also require different skills in order to express intelligence in the environment. </a:t>
                      </a:r>
                    </a:p>
                  </a:txBody>
                  <a:tcPr marL="0" marR="0" marT="0" marB="0" anchor="ctr">
                    <a:lnL>
                      <a:noFill/>
                    </a:lnL>
                    <a:lnR>
                      <a:noFill/>
                    </a:lnR>
                    <a:lnT>
                      <a:noFill/>
                    </a:lnT>
                    <a:lnB>
                      <a:noFill/>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3" cstate="print"/>
          <a:srcRect/>
          <a:stretch>
            <a:fillRect/>
          </a:stretch>
        </p:blipFill>
        <p:spPr bwMode="auto">
          <a:xfrm>
            <a:off x="395536" y="908720"/>
            <a:ext cx="7992888" cy="5544616"/>
          </a:xfrm>
          <a:prstGeom prst="rect">
            <a:avLst/>
          </a:prstGeom>
          <a:noFill/>
          <a:ln w="9525">
            <a:noFill/>
            <a:miter lim="800000"/>
            <a:headEnd/>
            <a:tailEnd/>
          </a:ln>
        </p:spPr>
      </p:pic>
      <p:sp>
        <p:nvSpPr>
          <p:cNvPr id="3" name="Oval 2"/>
          <p:cNvSpPr/>
          <p:nvPr/>
        </p:nvSpPr>
        <p:spPr>
          <a:xfrm>
            <a:off x="755576" y="4553832"/>
            <a:ext cx="5472608" cy="201622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395536" y="4437112"/>
            <a:ext cx="6192688" cy="2232248"/>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3" descr="C:\Users\wendy\AppData\Local\Microsoft\Windows\Temporary Internet Files\Content.IE5\300IS0LT\MC900215479[1].wmf"/>
          <p:cNvPicPr>
            <a:picLocks noChangeAspect="1" noChangeArrowheads="1"/>
          </p:cNvPicPr>
          <p:nvPr/>
        </p:nvPicPr>
        <p:blipFill>
          <a:blip r:embed="rId4" cstate="print"/>
          <a:srcRect/>
          <a:stretch>
            <a:fillRect/>
          </a:stretch>
        </p:blipFill>
        <p:spPr bwMode="auto">
          <a:xfrm>
            <a:off x="6732240" y="5346071"/>
            <a:ext cx="1519473" cy="1511929"/>
          </a:xfrm>
          <a:prstGeom prst="rect">
            <a:avLst/>
          </a:prstGeom>
          <a:noFill/>
        </p:spPr>
      </p:pic>
      <p:sp>
        <p:nvSpPr>
          <p:cNvPr id="8" name="Oval 7"/>
          <p:cNvSpPr/>
          <p:nvPr/>
        </p:nvSpPr>
        <p:spPr>
          <a:xfrm>
            <a:off x="5940152" y="5085184"/>
            <a:ext cx="432048" cy="432048"/>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152400"/>
            <a:ext cx="8229600" cy="868363"/>
          </a:xfrm>
        </p:spPr>
        <p:txBody>
          <a:bodyPr/>
          <a:lstStyle/>
          <a:p>
            <a:pPr eaLnBrk="1" hangingPunct="1"/>
            <a:r>
              <a:rPr lang="en-GB" altLang="en-US" sz="3600" dirty="0" smtClean="0"/>
              <a:t>100 Generations of Corn Breeding</a:t>
            </a:r>
            <a:endParaRPr lang="en-US" altLang="en-US" sz="3600" dirty="0" smtClean="0"/>
          </a:p>
        </p:txBody>
      </p:sp>
      <p:pic>
        <p:nvPicPr>
          <p:cNvPr id="2253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l="16074" t="23747" r="24829" b="20984"/>
          <a:stretch>
            <a:fillRect/>
          </a:stretch>
        </p:blipFill>
        <p:spPr bwMode="auto">
          <a:xfrm>
            <a:off x="1143000" y="1066800"/>
            <a:ext cx="68580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Rectangle 3"/>
          <p:cNvSpPr>
            <a:spLocks noChangeArrowheads="1"/>
          </p:cNvSpPr>
          <p:nvPr/>
        </p:nvSpPr>
        <p:spPr bwMode="auto">
          <a:xfrm>
            <a:off x="2123728" y="6119336"/>
            <a:ext cx="50292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200" dirty="0"/>
              <a:t>Hill, W. G</a:t>
            </a:r>
            <a:r>
              <a:rPr lang="en-US" altLang="en-US" sz="1200" dirty="0" smtClean="0"/>
              <a:t>. </a:t>
            </a:r>
            <a:r>
              <a:rPr lang="en-US" altLang="en-US" sz="1200" dirty="0"/>
              <a:t>(2005). </a:t>
            </a:r>
            <a:r>
              <a:rPr lang="en-US" altLang="en-US" sz="1200" i="1" dirty="0"/>
              <a:t>Science, 307,</a:t>
            </a:r>
            <a:r>
              <a:rPr lang="en-US" altLang="en-US" sz="1200" dirty="0"/>
              <a:t> 683 </a:t>
            </a:r>
            <a:r>
              <a:rPr lang="en-US" altLang="en-US" sz="1200" dirty="0" smtClean="0"/>
              <a:t>– 684, adapted from Dudley, J. W., &amp; Lambert, R. J. (2004). </a:t>
            </a:r>
            <a:r>
              <a:rPr lang="en-US" altLang="en-US" sz="1200" i="1" dirty="0" smtClean="0"/>
              <a:t>Plant Breeding Reviews, 24, </a:t>
            </a:r>
            <a:r>
              <a:rPr lang="en-US" altLang="en-US" sz="1200" dirty="0" smtClean="0"/>
              <a:t>Part 1, 79.</a:t>
            </a:r>
            <a:r>
              <a:rPr lang="en-US" altLang="en-US" dirty="0"/>
              <a:t/>
            </a:r>
            <a:br>
              <a:rPr lang="en-US" altLang="en-US" dirty="0"/>
            </a:br>
            <a:endParaRPr lang="en-US" altLang="en-US" dirty="0"/>
          </a:p>
        </p:txBody>
      </p:sp>
    </p:spTree>
    <p:extLst>
      <p:ext uri="{BB962C8B-B14F-4D97-AF65-F5344CB8AC3E}">
        <p14:creationId xmlns:p14="http://schemas.microsoft.com/office/powerpoint/2010/main" val="1145837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oman to man in restaurant after he proposed marriage.   &#10;“You want only happiness, Douglas. I want wealth, power, fame, and happiness.”  --  Issue Publication Date: 02/26/1996"/>
          <p:cNvPicPr>
            <a:picLocks noChangeAspect="1" noChangeArrowheads="1"/>
          </p:cNvPicPr>
          <p:nvPr/>
        </p:nvPicPr>
        <p:blipFill>
          <a:blip r:embed="rId2" cstate="print"/>
          <a:srcRect t="3846"/>
          <a:stretch>
            <a:fillRect/>
          </a:stretch>
        </p:blipFill>
        <p:spPr bwMode="auto">
          <a:xfrm>
            <a:off x="827584" y="692696"/>
            <a:ext cx="7488832" cy="561662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Assortative</a:t>
            </a:r>
            <a:r>
              <a:rPr lang="en-GB" dirty="0" smtClean="0"/>
              <a:t> Mating for IQ</a:t>
            </a:r>
            <a:endParaRPr lang="en-GB" dirty="0"/>
          </a:p>
        </p:txBody>
      </p:sp>
      <p:sp>
        <p:nvSpPr>
          <p:cNvPr id="3" name="Content Placeholder 2"/>
          <p:cNvSpPr>
            <a:spLocks noGrp="1"/>
          </p:cNvSpPr>
          <p:nvPr>
            <p:ph idx="1"/>
          </p:nvPr>
        </p:nvSpPr>
        <p:spPr/>
        <p:txBody>
          <a:bodyPr>
            <a:normAutofit lnSpcReduction="10000"/>
          </a:bodyPr>
          <a:lstStyle/>
          <a:p>
            <a:r>
              <a:rPr lang="en-GB" dirty="0" smtClean="0"/>
              <a:t>Generally runs .3 to .4</a:t>
            </a:r>
          </a:p>
          <a:p>
            <a:r>
              <a:rPr lang="en-GB" dirty="0" smtClean="0"/>
              <a:t>Source is most likely educational assortment</a:t>
            </a:r>
          </a:p>
          <a:p>
            <a:pPr lvl="1"/>
            <a:r>
              <a:rPr lang="en-GB" dirty="0" smtClean="0"/>
              <a:t>Rather than IQ directly</a:t>
            </a:r>
          </a:p>
          <a:p>
            <a:pPr lvl="1"/>
            <a:r>
              <a:rPr lang="en-GB" dirty="0" smtClean="0"/>
              <a:t>Increases genetic variance and population stratification</a:t>
            </a:r>
          </a:p>
          <a:p>
            <a:r>
              <a:rPr lang="en-GB" dirty="0" smtClean="0"/>
              <a:t>Generally assumed to be stable across the range of IQ, but what if not?</a:t>
            </a:r>
          </a:p>
          <a:p>
            <a:pPr lvl="1"/>
            <a:r>
              <a:rPr lang="en-GB" dirty="0" smtClean="0"/>
              <a:t>Interesting social phenomenon in own right</a:t>
            </a:r>
          </a:p>
          <a:p>
            <a:pPr lvl="1"/>
            <a:r>
              <a:rPr lang="en-GB" dirty="0" smtClean="0"/>
              <a:t>Would especially stratify population where highest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Minnesota Twin Family Study</a:t>
            </a:r>
            <a:endParaRPr lang="en-GB" dirty="0"/>
          </a:p>
        </p:txBody>
      </p:sp>
      <p:sp>
        <p:nvSpPr>
          <p:cNvPr id="3" name="Content Placeholder 2"/>
          <p:cNvSpPr>
            <a:spLocks noGrp="1"/>
          </p:cNvSpPr>
          <p:nvPr>
            <p:ph idx="1"/>
          </p:nvPr>
        </p:nvSpPr>
        <p:spPr/>
        <p:txBody>
          <a:bodyPr/>
          <a:lstStyle/>
          <a:p>
            <a:r>
              <a:rPr lang="en-GB" dirty="0" smtClean="0"/>
              <a:t>Longitudinal study of two cohorts of twins</a:t>
            </a:r>
          </a:p>
          <a:p>
            <a:pPr lvl="1"/>
            <a:r>
              <a:rPr lang="en-GB" dirty="0" smtClean="0"/>
              <a:t>One recruited age 11 (1260 pairs), one age 17 (635 pairs)</a:t>
            </a:r>
          </a:p>
          <a:p>
            <a:pPr lvl="1"/>
            <a:r>
              <a:rPr lang="en-GB" dirty="0" smtClean="0"/>
              <a:t>Return basically every 3 years</a:t>
            </a:r>
          </a:p>
          <a:p>
            <a:pPr lvl="1"/>
            <a:r>
              <a:rPr lang="en-GB" dirty="0" smtClean="0"/>
              <a:t>IQ assessed (abbreviated WAIS/WISC) ages 11, 17, 25 in twins, intake in parents</a:t>
            </a:r>
          </a:p>
          <a:p>
            <a:pPr lvl="1"/>
            <a:r>
              <a:rPr lang="en-GB" dirty="0" smtClean="0"/>
              <a:t>Very population-representative; recruited from population records with ~80% participation, high retention over time</a:t>
            </a:r>
          </a:p>
          <a:p>
            <a:pPr lvl="1"/>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778098"/>
          </a:xfrm>
        </p:spPr>
        <p:txBody>
          <a:bodyPr/>
          <a:lstStyle/>
          <a:p>
            <a:r>
              <a:rPr lang="en-GB" dirty="0" smtClean="0"/>
              <a:t>Correlations</a:t>
            </a:r>
            <a:endParaRPr lang="en-GB" dirty="0"/>
          </a:p>
        </p:txBody>
      </p:sp>
      <p:sp>
        <p:nvSpPr>
          <p:cNvPr id="7" name="Oval 6"/>
          <p:cNvSpPr/>
          <p:nvPr/>
        </p:nvSpPr>
        <p:spPr>
          <a:xfrm>
            <a:off x="1115616" y="6381328"/>
            <a:ext cx="6696744"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8" name="Table 7"/>
          <p:cNvGraphicFramePr>
            <a:graphicFrameLocks noGrp="1"/>
          </p:cNvGraphicFramePr>
          <p:nvPr/>
        </p:nvGraphicFramePr>
        <p:xfrm>
          <a:off x="1979712" y="980722"/>
          <a:ext cx="5040561" cy="5688648"/>
        </p:xfrm>
        <a:graphic>
          <a:graphicData uri="http://schemas.openxmlformats.org/drawingml/2006/table">
            <a:tbl>
              <a:tblPr/>
              <a:tblGrid>
                <a:gridCol w="2486067"/>
                <a:gridCol w="1049167"/>
                <a:gridCol w="456160"/>
                <a:gridCol w="1049167"/>
              </a:tblGrid>
              <a:tr h="203166">
                <a:tc>
                  <a:txBody>
                    <a:bodyPr/>
                    <a:lstStyle/>
                    <a:p>
                      <a:pPr algn="l" fontAlgn="b"/>
                      <a:endParaRPr lang="en-GB" sz="1200" b="1" i="0" u="none" strike="noStrike" dirty="0">
                        <a:latin typeface="Arial"/>
                      </a:endParaRPr>
                    </a:p>
                  </a:txBody>
                  <a:tcPr marL="0" marR="0" marT="0" marB="0" anchor="b">
                    <a:lnL>
                      <a:noFill/>
                    </a:lnL>
                    <a:lnR>
                      <a:noFill/>
                    </a:lnR>
                    <a:lnT>
                      <a:noFill/>
                    </a:lnT>
                    <a:lnB>
                      <a:noFill/>
                    </a:lnB>
                  </a:tcPr>
                </a:tc>
                <a:tc>
                  <a:txBody>
                    <a:bodyPr/>
                    <a:lstStyle/>
                    <a:p>
                      <a:pPr algn="ctr" fontAlgn="b"/>
                      <a:r>
                        <a:rPr lang="en-GB" sz="1200" b="1" i="0" u="sng" strike="noStrike" dirty="0">
                          <a:latin typeface="Arial"/>
                        </a:rPr>
                        <a:t>11-yo</a:t>
                      </a:r>
                    </a:p>
                  </a:txBody>
                  <a:tcPr marL="0" marR="0" marT="0" marB="0" anchor="b">
                    <a:lnL>
                      <a:noFill/>
                    </a:lnL>
                    <a:lnR>
                      <a:noFill/>
                    </a:lnR>
                    <a:lnT>
                      <a:noFill/>
                    </a:lnT>
                    <a:lnB>
                      <a:noFill/>
                    </a:lnB>
                  </a:tcPr>
                </a:tc>
                <a:tc>
                  <a:txBody>
                    <a:bodyPr/>
                    <a:lstStyle/>
                    <a:p>
                      <a:pPr algn="ctr" fontAlgn="b"/>
                      <a:endParaRPr lang="en-GB" sz="1200" b="1" i="0" u="sng" strike="noStrike" dirty="0">
                        <a:latin typeface="Arial"/>
                      </a:endParaRPr>
                    </a:p>
                  </a:txBody>
                  <a:tcPr marL="0" marR="0" marT="0" marB="0" anchor="b">
                    <a:lnL>
                      <a:noFill/>
                    </a:lnL>
                    <a:lnR>
                      <a:noFill/>
                    </a:lnR>
                    <a:lnT>
                      <a:noFill/>
                    </a:lnT>
                    <a:lnB>
                      <a:noFill/>
                    </a:lnB>
                  </a:tcPr>
                </a:tc>
                <a:tc>
                  <a:txBody>
                    <a:bodyPr/>
                    <a:lstStyle/>
                    <a:p>
                      <a:pPr algn="ctr" fontAlgn="b"/>
                      <a:r>
                        <a:rPr lang="en-GB" sz="1200" b="1" i="0" u="sng" strike="noStrike" dirty="0">
                          <a:latin typeface="Arial"/>
                        </a:rPr>
                        <a:t>17-yo</a:t>
                      </a:r>
                    </a:p>
                  </a:txBody>
                  <a:tcPr marL="0" marR="0" marT="0" marB="0" anchor="b">
                    <a:lnL>
                      <a:noFill/>
                    </a:lnL>
                    <a:lnR>
                      <a:noFill/>
                    </a:lnR>
                    <a:lnT>
                      <a:noFill/>
                    </a:lnT>
                    <a:lnB>
                      <a:noFill/>
                    </a:lnB>
                  </a:tcPr>
                </a:tc>
              </a:tr>
              <a:tr h="203166">
                <a:tc>
                  <a:txBody>
                    <a:bodyPr/>
                    <a:lstStyle/>
                    <a:p>
                      <a:pPr algn="l" fontAlgn="b"/>
                      <a:r>
                        <a:rPr lang="en-GB" sz="1200" b="1" i="0" u="none" strike="noStrike" dirty="0" err="1">
                          <a:latin typeface="Arial"/>
                        </a:rPr>
                        <a:t>Midparent</a:t>
                      </a:r>
                      <a:r>
                        <a:rPr lang="en-GB" sz="1200" b="1" i="0" u="none" strike="noStrike" dirty="0">
                          <a:latin typeface="Arial"/>
                        </a:rPr>
                        <a:t>-twins IQ</a:t>
                      </a:r>
                    </a:p>
                  </a:txBody>
                  <a:tcPr marL="0" marR="0" marT="0" marB="0" anchor="b">
                    <a:lnL>
                      <a:noFill/>
                    </a:lnL>
                    <a:lnR>
                      <a:noFill/>
                    </a:lnR>
                    <a:lnT>
                      <a:noFill/>
                    </a:lnT>
                    <a:lnB>
                      <a:noFill/>
                    </a:lnB>
                  </a:tcPr>
                </a:tc>
                <a:tc>
                  <a:txBody>
                    <a:bodyPr/>
                    <a:lstStyle/>
                    <a:p>
                      <a:pPr algn="ctr" fontAlgn="b"/>
                      <a:endParaRPr lang="en-GB" sz="1200" b="1" i="0" u="none" strike="noStrike">
                        <a:latin typeface="Arial"/>
                      </a:endParaRPr>
                    </a:p>
                  </a:txBody>
                  <a:tcPr marL="0" marR="0" marT="0" marB="0" anchor="b">
                    <a:lnL>
                      <a:noFill/>
                    </a:lnL>
                    <a:lnR>
                      <a:noFill/>
                    </a:lnR>
                    <a:lnT>
                      <a:noFill/>
                    </a:lnT>
                    <a:lnB>
                      <a:noFill/>
                    </a:lnB>
                  </a:tcPr>
                </a:tc>
                <a:tc>
                  <a:txBody>
                    <a:bodyPr/>
                    <a:lstStyle/>
                    <a:p>
                      <a:pPr algn="ctr" fontAlgn="b"/>
                      <a:endParaRPr lang="en-GB" sz="1200" b="1" i="0" u="none" strike="noStrike">
                        <a:latin typeface="Arial"/>
                      </a:endParaRPr>
                    </a:p>
                  </a:txBody>
                  <a:tcPr marL="0" marR="0" marT="0" marB="0" anchor="b">
                    <a:lnL>
                      <a:noFill/>
                    </a:lnL>
                    <a:lnR>
                      <a:noFill/>
                    </a:lnR>
                    <a:lnT>
                      <a:noFill/>
                    </a:lnT>
                    <a:lnB>
                      <a:noFill/>
                    </a:lnB>
                  </a:tcPr>
                </a:tc>
                <a:tc>
                  <a:txBody>
                    <a:bodyPr/>
                    <a:lstStyle/>
                    <a:p>
                      <a:pPr algn="ctr" fontAlgn="b"/>
                      <a:endParaRPr lang="en-GB" sz="1200" b="1" i="0" u="none" strike="noStrike" dirty="0">
                        <a:latin typeface="Arial"/>
                      </a:endParaRPr>
                    </a:p>
                  </a:txBody>
                  <a:tcPr marL="0" marR="0" marT="0" marB="0" anchor="b">
                    <a:lnL>
                      <a:noFill/>
                    </a:lnL>
                    <a:lnR>
                      <a:noFill/>
                    </a:lnR>
                    <a:lnT>
                      <a:noFill/>
                    </a:lnT>
                    <a:lnB>
                      <a:noFill/>
                    </a:lnB>
                  </a:tcPr>
                </a:tc>
              </a:tr>
              <a:tr h="203166">
                <a:tc>
                  <a:txBody>
                    <a:bodyPr/>
                    <a:lstStyle/>
                    <a:p>
                      <a:pPr algn="l" fontAlgn="b"/>
                      <a:r>
                        <a:rPr lang="en-GB" sz="1200" b="1" i="0" u="none" strike="noStrike" dirty="0">
                          <a:latin typeface="Arial"/>
                        </a:rPr>
                        <a:t>   At 11</a:t>
                      </a:r>
                    </a:p>
                  </a:txBody>
                  <a:tcPr marL="0" marR="0" marT="0" marB="0" anchor="b">
                    <a:lnL>
                      <a:noFill/>
                    </a:lnL>
                    <a:lnR>
                      <a:noFill/>
                    </a:lnR>
                    <a:lnT>
                      <a:noFill/>
                    </a:lnT>
                    <a:lnB>
                      <a:noFill/>
                    </a:lnB>
                  </a:tcPr>
                </a:tc>
                <a:tc>
                  <a:txBody>
                    <a:bodyPr/>
                    <a:lstStyle/>
                    <a:p>
                      <a:pPr algn="ctr" fontAlgn="b"/>
                      <a:r>
                        <a:rPr lang="en-GB" sz="1200" b="1" i="0" u="none" strike="noStrike">
                          <a:latin typeface="Arial"/>
                        </a:rPr>
                        <a:t>.480</a:t>
                      </a:r>
                    </a:p>
                  </a:txBody>
                  <a:tcPr marL="0" marR="0" marT="0" marB="0" anchor="b">
                    <a:lnL>
                      <a:noFill/>
                    </a:lnL>
                    <a:lnR>
                      <a:noFill/>
                    </a:lnR>
                    <a:lnT>
                      <a:noFill/>
                    </a:lnT>
                    <a:lnB>
                      <a:noFill/>
                    </a:lnB>
                  </a:tcPr>
                </a:tc>
                <a:tc>
                  <a:txBody>
                    <a:bodyPr/>
                    <a:lstStyle/>
                    <a:p>
                      <a:pPr algn="ctr" fontAlgn="b"/>
                      <a:endParaRPr lang="en-GB" sz="1200" b="1" i="0" u="none" strike="noStrike">
                        <a:latin typeface="Arial"/>
                      </a:endParaRPr>
                    </a:p>
                  </a:txBody>
                  <a:tcPr marL="0" marR="0" marT="0" marB="0" anchor="b">
                    <a:lnL>
                      <a:noFill/>
                    </a:lnL>
                    <a:lnR>
                      <a:noFill/>
                    </a:lnR>
                    <a:lnT>
                      <a:noFill/>
                    </a:lnT>
                    <a:lnB>
                      <a:noFill/>
                    </a:lnB>
                  </a:tcPr>
                </a:tc>
                <a:tc>
                  <a:txBody>
                    <a:bodyPr/>
                    <a:lstStyle/>
                    <a:p>
                      <a:pPr algn="ctr" fontAlgn="b"/>
                      <a:endParaRPr lang="en-GB" sz="1200" b="1" i="0" u="none" strike="noStrike" dirty="0">
                        <a:latin typeface="Arial"/>
                      </a:endParaRPr>
                    </a:p>
                  </a:txBody>
                  <a:tcPr marL="0" marR="0" marT="0" marB="0" anchor="b">
                    <a:lnL>
                      <a:noFill/>
                    </a:lnL>
                    <a:lnR>
                      <a:noFill/>
                    </a:lnR>
                    <a:lnT>
                      <a:noFill/>
                    </a:lnT>
                    <a:lnB>
                      <a:noFill/>
                    </a:lnB>
                  </a:tcPr>
                </a:tc>
              </a:tr>
              <a:tr h="203166">
                <a:tc>
                  <a:txBody>
                    <a:bodyPr/>
                    <a:lstStyle/>
                    <a:p>
                      <a:pPr algn="l" fontAlgn="b"/>
                      <a:r>
                        <a:rPr lang="en-GB" sz="1200" b="1" i="0" u="none" strike="noStrike">
                          <a:latin typeface="Arial"/>
                        </a:rPr>
                        <a:t>   At 17</a:t>
                      </a:r>
                    </a:p>
                  </a:txBody>
                  <a:tcPr marL="0" marR="0" marT="0" marB="0" anchor="b">
                    <a:lnL>
                      <a:noFill/>
                    </a:lnL>
                    <a:lnR>
                      <a:noFill/>
                    </a:lnR>
                    <a:lnT>
                      <a:noFill/>
                    </a:lnT>
                    <a:lnB>
                      <a:noFill/>
                    </a:lnB>
                  </a:tcPr>
                </a:tc>
                <a:tc>
                  <a:txBody>
                    <a:bodyPr/>
                    <a:lstStyle/>
                    <a:p>
                      <a:pPr algn="ctr" fontAlgn="b"/>
                      <a:r>
                        <a:rPr lang="en-GB" sz="1200" b="1" i="0" u="none" strike="noStrike">
                          <a:latin typeface="Arial"/>
                        </a:rPr>
                        <a:t>.527</a:t>
                      </a:r>
                    </a:p>
                  </a:txBody>
                  <a:tcPr marL="0" marR="0" marT="0" marB="0" anchor="b">
                    <a:lnL>
                      <a:noFill/>
                    </a:lnL>
                    <a:lnR>
                      <a:noFill/>
                    </a:lnR>
                    <a:lnT>
                      <a:noFill/>
                    </a:lnT>
                    <a:lnB>
                      <a:noFill/>
                    </a:lnB>
                  </a:tcPr>
                </a:tc>
                <a:tc>
                  <a:txBody>
                    <a:bodyPr/>
                    <a:lstStyle/>
                    <a:p>
                      <a:pPr algn="ctr" fontAlgn="b"/>
                      <a:endParaRPr lang="en-GB" sz="1200" b="1" i="0" u="none" strike="noStrike">
                        <a:latin typeface="Arial"/>
                      </a:endParaRPr>
                    </a:p>
                  </a:txBody>
                  <a:tcPr marL="0" marR="0" marT="0" marB="0" anchor="b">
                    <a:lnL>
                      <a:noFill/>
                    </a:lnL>
                    <a:lnR>
                      <a:noFill/>
                    </a:lnR>
                    <a:lnT>
                      <a:noFill/>
                    </a:lnT>
                    <a:lnB>
                      <a:noFill/>
                    </a:lnB>
                  </a:tcPr>
                </a:tc>
                <a:tc>
                  <a:txBody>
                    <a:bodyPr/>
                    <a:lstStyle/>
                    <a:p>
                      <a:pPr algn="ctr" fontAlgn="b"/>
                      <a:r>
                        <a:rPr lang="en-GB" sz="1200" b="1" i="0" u="none" strike="noStrike" dirty="0">
                          <a:latin typeface="Arial"/>
                        </a:rPr>
                        <a:t>.440</a:t>
                      </a:r>
                    </a:p>
                  </a:txBody>
                  <a:tcPr marL="0" marR="0" marT="0" marB="0" anchor="b">
                    <a:lnL>
                      <a:noFill/>
                    </a:lnL>
                    <a:lnR>
                      <a:noFill/>
                    </a:lnR>
                    <a:lnT>
                      <a:noFill/>
                    </a:lnT>
                    <a:lnB>
                      <a:noFill/>
                    </a:lnB>
                  </a:tcPr>
                </a:tc>
              </a:tr>
              <a:tr h="203166">
                <a:tc>
                  <a:txBody>
                    <a:bodyPr/>
                    <a:lstStyle/>
                    <a:p>
                      <a:pPr algn="l" fontAlgn="b"/>
                      <a:r>
                        <a:rPr lang="en-GB" sz="1200" b="1" i="0" u="none" strike="noStrike">
                          <a:latin typeface="Arial"/>
                        </a:rPr>
                        <a:t>   At 25</a:t>
                      </a:r>
                    </a:p>
                  </a:txBody>
                  <a:tcPr marL="0" marR="0" marT="0" marB="0" anchor="b">
                    <a:lnL>
                      <a:noFill/>
                    </a:lnL>
                    <a:lnR>
                      <a:noFill/>
                    </a:lnR>
                    <a:lnT>
                      <a:noFill/>
                    </a:lnT>
                    <a:lnB>
                      <a:noFill/>
                    </a:lnB>
                  </a:tcPr>
                </a:tc>
                <a:tc>
                  <a:txBody>
                    <a:bodyPr/>
                    <a:lstStyle/>
                    <a:p>
                      <a:pPr algn="ctr" fontAlgn="b"/>
                      <a:r>
                        <a:rPr lang="en-GB" sz="1200" b="1" i="0" u="none" strike="noStrike">
                          <a:latin typeface="Arial"/>
                        </a:rPr>
                        <a:t>.531</a:t>
                      </a:r>
                    </a:p>
                  </a:txBody>
                  <a:tcPr marL="0" marR="0" marT="0" marB="0" anchor="b">
                    <a:lnL>
                      <a:noFill/>
                    </a:lnL>
                    <a:lnR>
                      <a:noFill/>
                    </a:lnR>
                    <a:lnT>
                      <a:noFill/>
                    </a:lnT>
                    <a:lnB>
                      <a:noFill/>
                    </a:lnB>
                  </a:tcPr>
                </a:tc>
                <a:tc>
                  <a:txBody>
                    <a:bodyPr/>
                    <a:lstStyle/>
                    <a:p>
                      <a:pPr algn="ctr" fontAlgn="b"/>
                      <a:endParaRPr lang="en-GB" sz="1200" b="1" i="0" u="none" strike="noStrike">
                        <a:latin typeface="Arial"/>
                      </a:endParaRPr>
                    </a:p>
                  </a:txBody>
                  <a:tcPr marL="0" marR="0" marT="0" marB="0" anchor="b">
                    <a:lnL>
                      <a:noFill/>
                    </a:lnL>
                    <a:lnR>
                      <a:noFill/>
                    </a:lnR>
                    <a:lnT>
                      <a:noFill/>
                    </a:lnT>
                    <a:lnB>
                      <a:noFill/>
                    </a:lnB>
                  </a:tcPr>
                </a:tc>
                <a:tc>
                  <a:txBody>
                    <a:bodyPr/>
                    <a:lstStyle/>
                    <a:p>
                      <a:pPr algn="ctr" fontAlgn="b"/>
                      <a:endParaRPr lang="en-GB" sz="1200" b="1" i="0" u="none" strike="noStrike" dirty="0">
                        <a:latin typeface="Arial"/>
                      </a:endParaRPr>
                    </a:p>
                  </a:txBody>
                  <a:tcPr marL="0" marR="0" marT="0" marB="0" anchor="b">
                    <a:lnL>
                      <a:noFill/>
                    </a:lnL>
                    <a:lnR>
                      <a:noFill/>
                    </a:lnR>
                    <a:lnT>
                      <a:noFill/>
                    </a:lnT>
                    <a:lnB>
                      <a:noFill/>
                    </a:lnB>
                  </a:tcPr>
                </a:tc>
              </a:tr>
              <a:tr h="203166">
                <a:tc>
                  <a:txBody>
                    <a:bodyPr/>
                    <a:lstStyle/>
                    <a:p>
                      <a:pPr algn="l" fontAlgn="b"/>
                      <a:r>
                        <a:rPr lang="en-GB" sz="1200" b="1" i="0" u="none" strike="noStrike">
                          <a:latin typeface="Arial"/>
                        </a:rPr>
                        <a:t>Twins' IQ over time</a:t>
                      </a:r>
                    </a:p>
                  </a:txBody>
                  <a:tcPr marL="0" marR="0" marT="0" marB="0" anchor="b">
                    <a:lnL>
                      <a:noFill/>
                    </a:lnL>
                    <a:lnR>
                      <a:noFill/>
                    </a:lnR>
                    <a:lnT>
                      <a:noFill/>
                    </a:lnT>
                    <a:lnB>
                      <a:noFill/>
                    </a:lnB>
                  </a:tcPr>
                </a:tc>
                <a:tc>
                  <a:txBody>
                    <a:bodyPr/>
                    <a:lstStyle/>
                    <a:p>
                      <a:pPr algn="ctr" fontAlgn="b"/>
                      <a:endParaRPr lang="en-GB" sz="1200" b="1" i="0" u="none" strike="noStrike">
                        <a:latin typeface="Arial"/>
                      </a:endParaRPr>
                    </a:p>
                  </a:txBody>
                  <a:tcPr marL="0" marR="0" marT="0" marB="0" anchor="b">
                    <a:lnL>
                      <a:noFill/>
                    </a:lnL>
                    <a:lnR>
                      <a:noFill/>
                    </a:lnR>
                    <a:lnT>
                      <a:noFill/>
                    </a:lnT>
                    <a:lnB>
                      <a:noFill/>
                    </a:lnB>
                  </a:tcPr>
                </a:tc>
                <a:tc>
                  <a:txBody>
                    <a:bodyPr/>
                    <a:lstStyle/>
                    <a:p>
                      <a:pPr algn="ctr" fontAlgn="b"/>
                      <a:endParaRPr lang="en-GB" sz="1200" b="1" i="0" u="none" strike="noStrike">
                        <a:latin typeface="Arial"/>
                      </a:endParaRPr>
                    </a:p>
                  </a:txBody>
                  <a:tcPr marL="0" marR="0" marT="0" marB="0" anchor="b">
                    <a:lnL>
                      <a:noFill/>
                    </a:lnL>
                    <a:lnR>
                      <a:noFill/>
                    </a:lnR>
                    <a:lnT>
                      <a:noFill/>
                    </a:lnT>
                    <a:lnB>
                      <a:noFill/>
                    </a:lnB>
                  </a:tcPr>
                </a:tc>
                <a:tc>
                  <a:txBody>
                    <a:bodyPr/>
                    <a:lstStyle/>
                    <a:p>
                      <a:pPr algn="ctr" fontAlgn="b"/>
                      <a:endParaRPr lang="en-GB" sz="1200" b="1" i="0" u="none" strike="noStrike" dirty="0">
                        <a:latin typeface="Arial"/>
                      </a:endParaRPr>
                    </a:p>
                  </a:txBody>
                  <a:tcPr marL="0" marR="0" marT="0" marB="0" anchor="b">
                    <a:lnL>
                      <a:noFill/>
                    </a:lnL>
                    <a:lnR>
                      <a:noFill/>
                    </a:lnR>
                    <a:lnT>
                      <a:noFill/>
                    </a:lnT>
                    <a:lnB>
                      <a:noFill/>
                    </a:lnB>
                  </a:tcPr>
                </a:tc>
              </a:tr>
              <a:tr h="203166">
                <a:tc>
                  <a:txBody>
                    <a:bodyPr/>
                    <a:lstStyle/>
                    <a:p>
                      <a:pPr algn="l" fontAlgn="b"/>
                      <a:r>
                        <a:rPr lang="en-GB" sz="1200" b="1" i="0" u="none" strike="noStrike">
                          <a:latin typeface="Arial"/>
                        </a:rPr>
                        <a:t>   11-17</a:t>
                      </a:r>
                    </a:p>
                  </a:txBody>
                  <a:tcPr marL="0" marR="0" marT="0" marB="0" anchor="b">
                    <a:lnL>
                      <a:noFill/>
                    </a:lnL>
                    <a:lnR>
                      <a:noFill/>
                    </a:lnR>
                    <a:lnT>
                      <a:noFill/>
                    </a:lnT>
                    <a:lnB>
                      <a:noFill/>
                    </a:lnB>
                  </a:tcPr>
                </a:tc>
                <a:tc>
                  <a:txBody>
                    <a:bodyPr/>
                    <a:lstStyle/>
                    <a:p>
                      <a:pPr algn="ctr" fontAlgn="b"/>
                      <a:r>
                        <a:rPr lang="en-GB" sz="1200" b="1" i="0" u="none" strike="noStrike">
                          <a:latin typeface="Arial"/>
                        </a:rPr>
                        <a:t>.785</a:t>
                      </a:r>
                    </a:p>
                  </a:txBody>
                  <a:tcPr marL="0" marR="0" marT="0" marB="0" anchor="b">
                    <a:lnL>
                      <a:noFill/>
                    </a:lnL>
                    <a:lnR>
                      <a:noFill/>
                    </a:lnR>
                    <a:lnT>
                      <a:noFill/>
                    </a:lnT>
                    <a:lnB>
                      <a:noFill/>
                    </a:lnB>
                  </a:tcPr>
                </a:tc>
                <a:tc>
                  <a:txBody>
                    <a:bodyPr/>
                    <a:lstStyle/>
                    <a:p>
                      <a:pPr algn="ctr" fontAlgn="b"/>
                      <a:endParaRPr lang="en-GB" sz="1200" b="1" i="0" u="none" strike="noStrike">
                        <a:latin typeface="Arial"/>
                      </a:endParaRPr>
                    </a:p>
                  </a:txBody>
                  <a:tcPr marL="0" marR="0" marT="0" marB="0" anchor="b">
                    <a:lnL>
                      <a:noFill/>
                    </a:lnL>
                    <a:lnR>
                      <a:noFill/>
                    </a:lnR>
                    <a:lnT>
                      <a:noFill/>
                    </a:lnT>
                    <a:lnB>
                      <a:noFill/>
                    </a:lnB>
                  </a:tcPr>
                </a:tc>
                <a:tc>
                  <a:txBody>
                    <a:bodyPr/>
                    <a:lstStyle/>
                    <a:p>
                      <a:pPr algn="ctr" fontAlgn="b"/>
                      <a:endParaRPr lang="en-GB" sz="1200" b="1" i="0" u="none" strike="noStrike" dirty="0">
                        <a:latin typeface="Arial"/>
                      </a:endParaRPr>
                    </a:p>
                  </a:txBody>
                  <a:tcPr marL="0" marR="0" marT="0" marB="0" anchor="b">
                    <a:lnL>
                      <a:noFill/>
                    </a:lnL>
                    <a:lnR>
                      <a:noFill/>
                    </a:lnR>
                    <a:lnT>
                      <a:noFill/>
                    </a:lnT>
                    <a:lnB>
                      <a:noFill/>
                    </a:lnB>
                  </a:tcPr>
                </a:tc>
              </a:tr>
              <a:tr h="203166">
                <a:tc>
                  <a:txBody>
                    <a:bodyPr/>
                    <a:lstStyle/>
                    <a:p>
                      <a:pPr algn="l" fontAlgn="b"/>
                      <a:r>
                        <a:rPr lang="en-GB" sz="1200" b="1" i="0" u="none" strike="noStrike">
                          <a:latin typeface="Arial"/>
                        </a:rPr>
                        <a:t>   17-25</a:t>
                      </a:r>
                    </a:p>
                  </a:txBody>
                  <a:tcPr marL="0" marR="0" marT="0" marB="0" anchor="b">
                    <a:lnL>
                      <a:noFill/>
                    </a:lnL>
                    <a:lnR>
                      <a:noFill/>
                    </a:lnR>
                    <a:lnT>
                      <a:noFill/>
                    </a:lnT>
                    <a:lnB>
                      <a:noFill/>
                    </a:lnB>
                  </a:tcPr>
                </a:tc>
                <a:tc>
                  <a:txBody>
                    <a:bodyPr/>
                    <a:lstStyle/>
                    <a:p>
                      <a:pPr algn="ctr" fontAlgn="b"/>
                      <a:r>
                        <a:rPr lang="en-GB" sz="1200" b="1" i="0" u="none" strike="noStrike">
                          <a:latin typeface="Arial"/>
                        </a:rPr>
                        <a:t>.807</a:t>
                      </a:r>
                    </a:p>
                  </a:txBody>
                  <a:tcPr marL="0" marR="0" marT="0" marB="0" anchor="b">
                    <a:lnL>
                      <a:noFill/>
                    </a:lnL>
                    <a:lnR>
                      <a:noFill/>
                    </a:lnR>
                    <a:lnT>
                      <a:noFill/>
                    </a:lnT>
                    <a:lnB>
                      <a:noFill/>
                    </a:lnB>
                  </a:tcPr>
                </a:tc>
                <a:tc>
                  <a:txBody>
                    <a:bodyPr/>
                    <a:lstStyle/>
                    <a:p>
                      <a:pPr algn="ctr" fontAlgn="b"/>
                      <a:endParaRPr lang="en-GB" sz="1200" b="1" i="0" u="none" strike="noStrike">
                        <a:latin typeface="Arial"/>
                      </a:endParaRPr>
                    </a:p>
                  </a:txBody>
                  <a:tcPr marL="0" marR="0" marT="0" marB="0" anchor="b">
                    <a:lnL>
                      <a:noFill/>
                    </a:lnL>
                    <a:lnR>
                      <a:noFill/>
                    </a:lnR>
                    <a:lnT>
                      <a:noFill/>
                    </a:lnT>
                    <a:lnB>
                      <a:noFill/>
                    </a:lnB>
                  </a:tcPr>
                </a:tc>
                <a:tc>
                  <a:txBody>
                    <a:bodyPr/>
                    <a:lstStyle/>
                    <a:p>
                      <a:pPr algn="ctr" fontAlgn="b"/>
                      <a:endParaRPr lang="en-GB" sz="1200" b="1" i="0" u="none" strike="noStrike" dirty="0">
                        <a:latin typeface="Arial"/>
                      </a:endParaRPr>
                    </a:p>
                  </a:txBody>
                  <a:tcPr marL="0" marR="0" marT="0" marB="0" anchor="b">
                    <a:lnL>
                      <a:noFill/>
                    </a:lnL>
                    <a:lnR>
                      <a:noFill/>
                    </a:lnR>
                    <a:lnT>
                      <a:noFill/>
                    </a:lnT>
                    <a:lnB>
                      <a:noFill/>
                    </a:lnB>
                  </a:tcPr>
                </a:tc>
              </a:tr>
              <a:tr h="203166">
                <a:tc>
                  <a:txBody>
                    <a:bodyPr/>
                    <a:lstStyle/>
                    <a:p>
                      <a:pPr algn="l" fontAlgn="b"/>
                      <a:r>
                        <a:rPr lang="en-GB" sz="1200" b="1" i="0" u="none" strike="noStrike">
                          <a:latin typeface="Arial"/>
                        </a:rPr>
                        <a:t>   11-25</a:t>
                      </a:r>
                    </a:p>
                  </a:txBody>
                  <a:tcPr marL="0" marR="0" marT="0" marB="0" anchor="b">
                    <a:lnL>
                      <a:noFill/>
                    </a:lnL>
                    <a:lnR>
                      <a:noFill/>
                    </a:lnR>
                    <a:lnT>
                      <a:noFill/>
                    </a:lnT>
                    <a:lnB>
                      <a:noFill/>
                    </a:lnB>
                  </a:tcPr>
                </a:tc>
                <a:tc>
                  <a:txBody>
                    <a:bodyPr/>
                    <a:lstStyle/>
                    <a:p>
                      <a:pPr algn="ctr" fontAlgn="b"/>
                      <a:r>
                        <a:rPr lang="en-GB" sz="1200" b="1" i="0" u="none" strike="noStrike">
                          <a:latin typeface="Arial"/>
                        </a:rPr>
                        <a:t>.720</a:t>
                      </a:r>
                    </a:p>
                  </a:txBody>
                  <a:tcPr marL="0" marR="0" marT="0" marB="0" anchor="b">
                    <a:lnL>
                      <a:noFill/>
                    </a:lnL>
                    <a:lnR>
                      <a:noFill/>
                    </a:lnR>
                    <a:lnT>
                      <a:noFill/>
                    </a:lnT>
                    <a:lnB>
                      <a:noFill/>
                    </a:lnB>
                  </a:tcPr>
                </a:tc>
                <a:tc>
                  <a:txBody>
                    <a:bodyPr/>
                    <a:lstStyle/>
                    <a:p>
                      <a:pPr algn="ctr" fontAlgn="b"/>
                      <a:endParaRPr lang="en-GB" sz="1200" b="1" i="0" u="none" strike="noStrike">
                        <a:latin typeface="Arial"/>
                      </a:endParaRPr>
                    </a:p>
                  </a:txBody>
                  <a:tcPr marL="0" marR="0" marT="0" marB="0" anchor="b">
                    <a:lnL>
                      <a:noFill/>
                    </a:lnL>
                    <a:lnR>
                      <a:noFill/>
                    </a:lnR>
                    <a:lnT>
                      <a:noFill/>
                    </a:lnT>
                    <a:lnB>
                      <a:noFill/>
                    </a:lnB>
                  </a:tcPr>
                </a:tc>
                <a:tc>
                  <a:txBody>
                    <a:bodyPr/>
                    <a:lstStyle/>
                    <a:p>
                      <a:pPr algn="ctr" fontAlgn="b"/>
                      <a:endParaRPr lang="en-GB" sz="1200" b="1" i="0" u="none" strike="noStrike" dirty="0">
                        <a:latin typeface="Arial"/>
                      </a:endParaRPr>
                    </a:p>
                  </a:txBody>
                  <a:tcPr marL="0" marR="0" marT="0" marB="0" anchor="b">
                    <a:lnL>
                      <a:noFill/>
                    </a:lnL>
                    <a:lnR>
                      <a:noFill/>
                    </a:lnR>
                    <a:lnT>
                      <a:noFill/>
                    </a:lnT>
                    <a:lnB>
                      <a:noFill/>
                    </a:lnB>
                  </a:tcPr>
                </a:tc>
              </a:tr>
              <a:tr h="203166">
                <a:tc>
                  <a:txBody>
                    <a:bodyPr/>
                    <a:lstStyle/>
                    <a:p>
                      <a:pPr algn="l" fontAlgn="b"/>
                      <a:r>
                        <a:rPr lang="en-GB" sz="1200" b="1" i="0" u="none" strike="noStrike">
                          <a:latin typeface="Arial"/>
                        </a:rPr>
                        <a:t>Twins IQ by zygosity</a:t>
                      </a:r>
                    </a:p>
                  </a:txBody>
                  <a:tcPr marL="0" marR="0" marT="0" marB="0" anchor="b">
                    <a:lnL>
                      <a:noFill/>
                    </a:lnL>
                    <a:lnR>
                      <a:noFill/>
                    </a:lnR>
                    <a:lnT>
                      <a:noFill/>
                    </a:lnT>
                    <a:lnB>
                      <a:noFill/>
                    </a:lnB>
                  </a:tcPr>
                </a:tc>
                <a:tc>
                  <a:txBody>
                    <a:bodyPr/>
                    <a:lstStyle/>
                    <a:p>
                      <a:pPr algn="ctr" fontAlgn="b"/>
                      <a:endParaRPr lang="en-GB" sz="1200" b="1" i="0" u="none" strike="noStrike">
                        <a:latin typeface="Arial"/>
                      </a:endParaRPr>
                    </a:p>
                  </a:txBody>
                  <a:tcPr marL="0" marR="0" marT="0" marB="0" anchor="b">
                    <a:lnL>
                      <a:noFill/>
                    </a:lnL>
                    <a:lnR>
                      <a:noFill/>
                    </a:lnR>
                    <a:lnT>
                      <a:noFill/>
                    </a:lnT>
                    <a:lnB>
                      <a:noFill/>
                    </a:lnB>
                  </a:tcPr>
                </a:tc>
                <a:tc>
                  <a:txBody>
                    <a:bodyPr/>
                    <a:lstStyle/>
                    <a:p>
                      <a:pPr algn="ctr" fontAlgn="b"/>
                      <a:endParaRPr lang="en-GB" sz="1200" b="1" i="0" u="none" strike="noStrike">
                        <a:latin typeface="Arial"/>
                      </a:endParaRPr>
                    </a:p>
                  </a:txBody>
                  <a:tcPr marL="0" marR="0" marT="0" marB="0" anchor="b">
                    <a:lnL>
                      <a:noFill/>
                    </a:lnL>
                    <a:lnR>
                      <a:noFill/>
                    </a:lnR>
                    <a:lnT>
                      <a:noFill/>
                    </a:lnT>
                    <a:lnB>
                      <a:noFill/>
                    </a:lnB>
                  </a:tcPr>
                </a:tc>
                <a:tc>
                  <a:txBody>
                    <a:bodyPr/>
                    <a:lstStyle/>
                    <a:p>
                      <a:pPr algn="ctr" fontAlgn="b"/>
                      <a:endParaRPr lang="en-GB" sz="1200" b="1" i="0" u="none" strike="noStrike" dirty="0">
                        <a:latin typeface="Arial"/>
                      </a:endParaRPr>
                    </a:p>
                  </a:txBody>
                  <a:tcPr marL="0" marR="0" marT="0" marB="0" anchor="b">
                    <a:lnL>
                      <a:noFill/>
                    </a:lnL>
                    <a:lnR>
                      <a:noFill/>
                    </a:lnR>
                    <a:lnT>
                      <a:noFill/>
                    </a:lnT>
                    <a:lnB>
                      <a:noFill/>
                    </a:lnB>
                  </a:tcPr>
                </a:tc>
              </a:tr>
              <a:tr h="203166">
                <a:tc>
                  <a:txBody>
                    <a:bodyPr/>
                    <a:lstStyle/>
                    <a:p>
                      <a:pPr algn="l" fontAlgn="b"/>
                      <a:r>
                        <a:rPr lang="en-GB" sz="1200" b="1" i="0" u="none" strike="noStrike">
                          <a:latin typeface="Arial"/>
                        </a:rPr>
                        <a:t>   MZ at 11</a:t>
                      </a:r>
                    </a:p>
                  </a:txBody>
                  <a:tcPr marL="0" marR="0" marT="0" marB="0" anchor="b">
                    <a:lnL>
                      <a:noFill/>
                    </a:lnL>
                    <a:lnR>
                      <a:noFill/>
                    </a:lnR>
                    <a:lnT>
                      <a:noFill/>
                    </a:lnT>
                    <a:lnB>
                      <a:noFill/>
                    </a:lnB>
                  </a:tcPr>
                </a:tc>
                <a:tc>
                  <a:txBody>
                    <a:bodyPr/>
                    <a:lstStyle/>
                    <a:p>
                      <a:pPr algn="ctr" fontAlgn="b"/>
                      <a:r>
                        <a:rPr lang="en-GB" sz="1200" b="1" i="0" u="none" strike="noStrike">
                          <a:latin typeface="Arial"/>
                        </a:rPr>
                        <a:t>.750</a:t>
                      </a:r>
                    </a:p>
                  </a:txBody>
                  <a:tcPr marL="0" marR="0" marT="0" marB="0" anchor="b">
                    <a:lnL>
                      <a:noFill/>
                    </a:lnL>
                    <a:lnR>
                      <a:noFill/>
                    </a:lnR>
                    <a:lnT>
                      <a:noFill/>
                    </a:lnT>
                    <a:lnB>
                      <a:noFill/>
                    </a:lnB>
                  </a:tcPr>
                </a:tc>
                <a:tc>
                  <a:txBody>
                    <a:bodyPr/>
                    <a:lstStyle/>
                    <a:p>
                      <a:pPr algn="ctr" fontAlgn="b"/>
                      <a:endParaRPr lang="en-GB" sz="1200" b="1" i="0" u="none" strike="noStrike">
                        <a:latin typeface="Arial"/>
                      </a:endParaRPr>
                    </a:p>
                  </a:txBody>
                  <a:tcPr marL="0" marR="0" marT="0" marB="0" anchor="b">
                    <a:lnL>
                      <a:noFill/>
                    </a:lnL>
                    <a:lnR>
                      <a:noFill/>
                    </a:lnR>
                    <a:lnT>
                      <a:noFill/>
                    </a:lnT>
                    <a:lnB>
                      <a:noFill/>
                    </a:lnB>
                  </a:tcPr>
                </a:tc>
                <a:tc>
                  <a:txBody>
                    <a:bodyPr/>
                    <a:lstStyle/>
                    <a:p>
                      <a:pPr algn="ctr" fontAlgn="b"/>
                      <a:endParaRPr lang="en-GB" sz="1200" b="1" i="0" u="none" strike="noStrike" dirty="0">
                        <a:latin typeface="Arial"/>
                      </a:endParaRPr>
                    </a:p>
                  </a:txBody>
                  <a:tcPr marL="0" marR="0" marT="0" marB="0" anchor="b">
                    <a:lnL>
                      <a:noFill/>
                    </a:lnL>
                    <a:lnR>
                      <a:noFill/>
                    </a:lnR>
                    <a:lnT>
                      <a:noFill/>
                    </a:lnT>
                    <a:lnB>
                      <a:noFill/>
                    </a:lnB>
                  </a:tcPr>
                </a:tc>
              </a:tr>
              <a:tr h="203166">
                <a:tc>
                  <a:txBody>
                    <a:bodyPr/>
                    <a:lstStyle/>
                    <a:p>
                      <a:pPr algn="l" fontAlgn="b"/>
                      <a:r>
                        <a:rPr lang="en-GB" sz="1200" b="1" i="0" u="none" strike="noStrike">
                          <a:latin typeface="Arial"/>
                        </a:rPr>
                        <a:t>   DZ at 11</a:t>
                      </a:r>
                    </a:p>
                  </a:txBody>
                  <a:tcPr marL="0" marR="0" marT="0" marB="0" anchor="b">
                    <a:lnL>
                      <a:noFill/>
                    </a:lnL>
                    <a:lnR>
                      <a:noFill/>
                    </a:lnR>
                    <a:lnT>
                      <a:noFill/>
                    </a:lnT>
                    <a:lnB>
                      <a:noFill/>
                    </a:lnB>
                  </a:tcPr>
                </a:tc>
                <a:tc>
                  <a:txBody>
                    <a:bodyPr/>
                    <a:lstStyle/>
                    <a:p>
                      <a:pPr algn="ctr" fontAlgn="b"/>
                      <a:r>
                        <a:rPr lang="en-GB" sz="1200" b="1" i="0" u="none" strike="noStrike">
                          <a:latin typeface="Arial"/>
                        </a:rPr>
                        <a:t>.504</a:t>
                      </a:r>
                    </a:p>
                  </a:txBody>
                  <a:tcPr marL="0" marR="0" marT="0" marB="0" anchor="b">
                    <a:lnL>
                      <a:noFill/>
                    </a:lnL>
                    <a:lnR>
                      <a:noFill/>
                    </a:lnR>
                    <a:lnT>
                      <a:noFill/>
                    </a:lnT>
                    <a:lnB>
                      <a:noFill/>
                    </a:lnB>
                  </a:tcPr>
                </a:tc>
                <a:tc>
                  <a:txBody>
                    <a:bodyPr/>
                    <a:lstStyle/>
                    <a:p>
                      <a:pPr algn="ctr" fontAlgn="b"/>
                      <a:endParaRPr lang="en-GB" sz="1200" b="1" i="0" u="none" strike="noStrike">
                        <a:latin typeface="Arial"/>
                      </a:endParaRPr>
                    </a:p>
                  </a:txBody>
                  <a:tcPr marL="0" marR="0" marT="0" marB="0" anchor="b">
                    <a:lnL>
                      <a:noFill/>
                    </a:lnL>
                    <a:lnR>
                      <a:noFill/>
                    </a:lnR>
                    <a:lnT>
                      <a:noFill/>
                    </a:lnT>
                    <a:lnB>
                      <a:noFill/>
                    </a:lnB>
                  </a:tcPr>
                </a:tc>
                <a:tc>
                  <a:txBody>
                    <a:bodyPr/>
                    <a:lstStyle/>
                    <a:p>
                      <a:pPr algn="ctr" fontAlgn="b"/>
                      <a:endParaRPr lang="en-GB" sz="1200" b="1" i="0" u="none" strike="noStrike" dirty="0">
                        <a:latin typeface="Arial"/>
                      </a:endParaRPr>
                    </a:p>
                  </a:txBody>
                  <a:tcPr marL="0" marR="0" marT="0" marB="0" anchor="b">
                    <a:lnL>
                      <a:noFill/>
                    </a:lnL>
                    <a:lnR>
                      <a:noFill/>
                    </a:lnR>
                    <a:lnT>
                      <a:noFill/>
                    </a:lnT>
                    <a:lnB>
                      <a:noFill/>
                    </a:lnB>
                  </a:tcPr>
                </a:tc>
              </a:tr>
              <a:tr h="203166">
                <a:tc>
                  <a:txBody>
                    <a:bodyPr/>
                    <a:lstStyle/>
                    <a:p>
                      <a:pPr algn="l" fontAlgn="b"/>
                      <a:r>
                        <a:rPr lang="en-GB" sz="1200" b="1" i="0" u="none" strike="noStrike">
                          <a:latin typeface="Arial"/>
                        </a:rPr>
                        <a:t>   MZ at 17</a:t>
                      </a:r>
                    </a:p>
                  </a:txBody>
                  <a:tcPr marL="0" marR="0" marT="0" marB="0" anchor="b">
                    <a:lnL>
                      <a:noFill/>
                    </a:lnL>
                    <a:lnR>
                      <a:noFill/>
                    </a:lnR>
                    <a:lnT>
                      <a:noFill/>
                    </a:lnT>
                    <a:lnB>
                      <a:noFill/>
                    </a:lnB>
                  </a:tcPr>
                </a:tc>
                <a:tc>
                  <a:txBody>
                    <a:bodyPr/>
                    <a:lstStyle/>
                    <a:p>
                      <a:pPr algn="ctr" fontAlgn="b"/>
                      <a:r>
                        <a:rPr lang="en-GB" sz="1200" b="1" i="0" u="none" strike="noStrike">
                          <a:latin typeface="Arial"/>
                        </a:rPr>
                        <a:t>.829</a:t>
                      </a:r>
                    </a:p>
                  </a:txBody>
                  <a:tcPr marL="0" marR="0" marT="0" marB="0" anchor="b">
                    <a:lnL>
                      <a:noFill/>
                    </a:lnL>
                    <a:lnR>
                      <a:noFill/>
                    </a:lnR>
                    <a:lnT>
                      <a:noFill/>
                    </a:lnT>
                    <a:lnB>
                      <a:noFill/>
                    </a:lnB>
                  </a:tcPr>
                </a:tc>
                <a:tc>
                  <a:txBody>
                    <a:bodyPr/>
                    <a:lstStyle/>
                    <a:p>
                      <a:pPr algn="ctr" fontAlgn="b"/>
                      <a:endParaRPr lang="en-GB" sz="1200" b="1" i="0" u="none" strike="noStrike">
                        <a:latin typeface="Arial"/>
                      </a:endParaRPr>
                    </a:p>
                  </a:txBody>
                  <a:tcPr marL="0" marR="0" marT="0" marB="0" anchor="b">
                    <a:lnL>
                      <a:noFill/>
                    </a:lnL>
                    <a:lnR>
                      <a:noFill/>
                    </a:lnR>
                    <a:lnT>
                      <a:noFill/>
                    </a:lnT>
                    <a:lnB>
                      <a:noFill/>
                    </a:lnB>
                  </a:tcPr>
                </a:tc>
                <a:tc>
                  <a:txBody>
                    <a:bodyPr/>
                    <a:lstStyle/>
                    <a:p>
                      <a:pPr algn="ctr" fontAlgn="b"/>
                      <a:r>
                        <a:rPr lang="en-GB" sz="1200" b="1" i="0" u="none" strike="noStrike" dirty="0">
                          <a:latin typeface="Arial"/>
                        </a:rPr>
                        <a:t>.809</a:t>
                      </a:r>
                    </a:p>
                  </a:txBody>
                  <a:tcPr marL="0" marR="0" marT="0" marB="0" anchor="b">
                    <a:lnL>
                      <a:noFill/>
                    </a:lnL>
                    <a:lnR>
                      <a:noFill/>
                    </a:lnR>
                    <a:lnT>
                      <a:noFill/>
                    </a:lnT>
                    <a:lnB>
                      <a:noFill/>
                    </a:lnB>
                  </a:tcPr>
                </a:tc>
              </a:tr>
              <a:tr h="203166">
                <a:tc>
                  <a:txBody>
                    <a:bodyPr/>
                    <a:lstStyle/>
                    <a:p>
                      <a:pPr algn="l" fontAlgn="b"/>
                      <a:r>
                        <a:rPr lang="en-GB" sz="1200" b="1" i="0" u="none" strike="noStrike">
                          <a:latin typeface="Arial"/>
                        </a:rPr>
                        <a:t>   DZ at 17</a:t>
                      </a:r>
                    </a:p>
                  </a:txBody>
                  <a:tcPr marL="0" marR="0" marT="0" marB="0" anchor="b">
                    <a:lnL>
                      <a:noFill/>
                    </a:lnL>
                    <a:lnR>
                      <a:noFill/>
                    </a:lnR>
                    <a:lnT>
                      <a:noFill/>
                    </a:lnT>
                    <a:lnB>
                      <a:noFill/>
                    </a:lnB>
                  </a:tcPr>
                </a:tc>
                <a:tc>
                  <a:txBody>
                    <a:bodyPr/>
                    <a:lstStyle/>
                    <a:p>
                      <a:pPr algn="ctr" fontAlgn="b"/>
                      <a:r>
                        <a:rPr lang="en-GB" sz="1200" b="1" i="0" u="none" strike="noStrike">
                          <a:latin typeface="Arial"/>
                        </a:rPr>
                        <a:t>.517</a:t>
                      </a:r>
                    </a:p>
                  </a:txBody>
                  <a:tcPr marL="0" marR="0" marT="0" marB="0" anchor="b">
                    <a:lnL>
                      <a:noFill/>
                    </a:lnL>
                    <a:lnR>
                      <a:noFill/>
                    </a:lnR>
                    <a:lnT>
                      <a:noFill/>
                    </a:lnT>
                    <a:lnB>
                      <a:noFill/>
                    </a:lnB>
                  </a:tcPr>
                </a:tc>
                <a:tc>
                  <a:txBody>
                    <a:bodyPr/>
                    <a:lstStyle/>
                    <a:p>
                      <a:pPr algn="ctr" fontAlgn="b"/>
                      <a:endParaRPr lang="en-GB" sz="1200" b="1" i="0" u="none" strike="noStrike">
                        <a:latin typeface="Arial"/>
                      </a:endParaRPr>
                    </a:p>
                  </a:txBody>
                  <a:tcPr marL="0" marR="0" marT="0" marB="0" anchor="b">
                    <a:lnL>
                      <a:noFill/>
                    </a:lnL>
                    <a:lnR>
                      <a:noFill/>
                    </a:lnR>
                    <a:lnT>
                      <a:noFill/>
                    </a:lnT>
                    <a:lnB>
                      <a:noFill/>
                    </a:lnB>
                  </a:tcPr>
                </a:tc>
                <a:tc>
                  <a:txBody>
                    <a:bodyPr/>
                    <a:lstStyle/>
                    <a:p>
                      <a:pPr algn="ctr" fontAlgn="b"/>
                      <a:r>
                        <a:rPr lang="en-GB" sz="1200" b="1" i="0" u="none" strike="noStrike" dirty="0">
                          <a:latin typeface="Arial"/>
                        </a:rPr>
                        <a:t>.505</a:t>
                      </a:r>
                    </a:p>
                  </a:txBody>
                  <a:tcPr marL="0" marR="0" marT="0" marB="0" anchor="b">
                    <a:lnL>
                      <a:noFill/>
                    </a:lnL>
                    <a:lnR>
                      <a:noFill/>
                    </a:lnR>
                    <a:lnT>
                      <a:noFill/>
                    </a:lnT>
                    <a:lnB>
                      <a:noFill/>
                    </a:lnB>
                  </a:tcPr>
                </a:tc>
              </a:tr>
              <a:tr h="203166">
                <a:tc>
                  <a:txBody>
                    <a:bodyPr/>
                    <a:lstStyle/>
                    <a:p>
                      <a:pPr algn="l" fontAlgn="b"/>
                      <a:r>
                        <a:rPr lang="en-GB" sz="1200" b="1" i="0" u="none" strike="noStrike">
                          <a:latin typeface="Arial"/>
                        </a:rPr>
                        <a:t>   MZ at 25</a:t>
                      </a:r>
                    </a:p>
                  </a:txBody>
                  <a:tcPr marL="0" marR="0" marT="0" marB="0" anchor="b">
                    <a:lnL>
                      <a:noFill/>
                    </a:lnL>
                    <a:lnR>
                      <a:noFill/>
                    </a:lnR>
                    <a:lnT>
                      <a:noFill/>
                    </a:lnT>
                    <a:lnB>
                      <a:noFill/>
                    </a:lnB>
                  </a:tcPr>
                </a:tc>
                <a:tc>
                  <a:txBody>
                    <a:bodyPr/>
                    <a:lstStyle/>
                    <a:p>
                      <a:pPr algn="ctr" fontAlgn="b"/>
                      <a:r>
                        <a:rPr lang="en-GB" sz="1200" b="1" i="0" u="none" strike="noStrike">
                          <a:latin typeface="Arial"/>
                        </a:rPr>
                        <a:t>.778</a:t>
                      </a:r>
                    </a:p>
                  </a:txBody>
                  <a:tcPr marL="0" marR="0" marT="0" marB="0" anchor="b">
                    <a:lnL>
                      <a:noFill/>
                    </a:lnL>
                    <a:lnR>
                      <a:noFill/>
                    </a:lnR>
                    <a:lnT>
                      <a:noFill/>
                    </a:lnT>
                    <a:lnB>
                      <a:noFill/>
                    </a:lnB>
                  </a:tcPr>
                </a:tc>
                <a:tc>
                  <a:txBody>
                    <a:bodyPr/>
                    <a:lstStyle/>
                    <a:p>
                      <a:pPr algn="ctr" fontAlgn="b"/>
                      <a:endParaRPr lang="en-GB" sz="1200" b="1" i="0" u="none" strike="noStrike">
                        <a:latin typeface="Arial"/>
                      </a:endParaRPr>
                    </a:p>
                  </a:txBody>
                  <a:tcPr marL="0" marR="0" marT="0" marB="0" anchor="b">
                    <a:lnL>
                      <a:noFill/>
                    </a:lnL>
                    <a:lnR>
                      <a:noFill/>
                    </a:lnR>
                    <a:lnT>
                      <a:noFill/>
                    </a:lnT>
                    <a:lnB>
                      <a:noFill/>
                    </a:lnB>
                  </a:tcPr>
                </a:tc>
                <a:tc>
                  <a:txBody>
                    <a:bodyPr/>
                    <a:lstStyle/>
                    <a:p>
                      <a:pPr algn="ctr" fontAlgn="b"/>
                      <a:endParaRPr lang="en-GB" sz="1200" b="1" i="0" u="none" strike="noStrike" dirty="0">
                        <a:latin typeface="Arial"/>
                      </a:endParaRPr>
                    </a:p>
                  </a:txBody>
                  <a:tcPr marL="0" marR="0" marT="0" marB="0" anchor="b">
                    <a:lnL>
                      <a:noFill/>
                    </a:lnL>
                    <a:lnR>
                      <a:noFill/>
                    </a:lnR>
                    <a:lnT>
                      <a:noFill/>
                    </a:lnT>
                    <a:lnB>
                      <a:noFill/>
                    </a:lnB>
                  </a:tcPr>
                </a:tc>
              </a:tr>
              <a:tr h="203166">
                <a:tc>
                  <a:txBody>
                    <a:bodyPr/>
                    <a:lstStyle/>
                    <a:p>
                      <a:pPr algn="l" fontAlgn="b"/>
                      <a:r>
                        <a:rPr lang="en-GB" sz="1200" b="1" i="0" u="none" strike="noStrike">
                          <a:latin typeface="Arial"/>
                        </a:rPr>
                        <a:t>   DZ at 25</a:t>
                      </a:r>
                    </a:p>
                  </a:txBody>
                  <a:tcPr marL="0" marR="0" marT="0" marB="0" anchor="b">
                    <a:lnL>
                      <a:noFill/>
                    </a:lnL>
                    <a:lnR>
                      <a:noFill/>
                    </a:lnR>
                    <a:lnT>
                      <a:noFill/>
                    </a:lnT>
                    <a:lnB>
                      <a:noFill/>
                    </a:lnB>
                  </a:tcPr>
                </a:tc>
                <a:tc>
                  <a:txBody>
                    <a:bodyPr/>
                    <a:lstStyle/>
                    <a:p>
                      <a:pPr algn="ctr" fontAlgn="b"/>
                      <a:r>
                        <a:rPr lang="en-GB" sz="1200" b="1" i="0" u="none" strike="noStrike">
                          <a:latin typeface="Arial"/>
                        </a:rPr>
                        <a:t>.480</a:t>
                      </a:r>
                    </a:p>
                  </a:txBody>
                  <a:tcPr marL="0" marR="0" marT="0" marB="0" anchor="b">
                    <a:lnL>
                      <a:noFill/>
                    </a:lnL>
                    <a:lnR>
                      <a:noFill/>
                    </a:lnR>
                    <a:lnT>
                      <a:noFill/>
                    </a:lnT>
                    <a:lnB>
                      <a:noFill/>
                    </a:lnB>
                  </a:tcPr>
                </a:tc>
                <a:tc>
                  <a:txBody>
                    <a:bodyPr/>
                    <a:lstStyle/>
                    <a:p>
                      <a:pPr algn="ctr" fontAlgn="b"/>
                      <a:endParaRPr lang="en-GB" sz="1200" b="1" i="0" u="none" strike="noStrike">
                        <a:latin typeface="Arial"/>
                      </a:endParaRPr>
                    </a:p>
                  </a:txBody>
                  <a:tcPr marL="0" marR="0" marT="0" marB="0" anchor="b">
                    <a:lnL>
                      <a:noFill/>
                    </a:lnL>
                    <a:lnR>
                      <a:noFill/>
                    </a:lnR>
                    <a:lnT>
                      <a:noFill/>
                    </a:lnT>
                    <a:lnB>
                      <a:noFill/>
                    </a:lnB>
                  </a:tcPr>
                </a:tc>
                <a:tc>
                  <a:txBody>
                    <a:bodyPr/>
                    <a:lstStyle/>
                    <a:p>
                      <a:pPr algn="ctr" fontAlgn="b"/>
                      <a:endParaRPr lang="en-GB" sz="1200" b="1" i="0" u="none" strike="noStrike" dirty="0">
                        <a:latin typeface="Arial"/>
                      </a:endParaRPr>
                    </a:p>
                  </a:txBody>
                  <a:tcPr marL="0" marR="0" marT="0" marB="0" anchor="b">
                    <a:lnL>
                      <a:noFill/>
                    </a:lnL>
                    <a:lnR>
                      <a:noFill/>
                    </a:lnR>
                    <a:lnT>
                      <a:noFill/>
                    </a:lnT>
                    <a:lnB>
                      <a:noFill/>
                    </a:lnB>
                  </a:tcPr>
                </a:tc>
              </a:tr>
              <a:tr h="203166">
                <a:tc>
                  <a:txBody>
                    <a:bodyPr/>
                    <a:lstStyle/>
                    <a:p>
                      <a:pPr algn="l" fontAlgn="b"/>
                      <a:r>
                        <a:rPr lang="en-GB" sz="1200" b="1" i="0" u="none" strike="noStrike">
                          <a:latin typeface="Arial"/>
                        </a:rPr>
                        <a:t>Midparent IQ-ed</a:t>
                      </a:r>
                    </a:p>
                  </a:txBody>
                  <a:tcPr marL="0" marR="0" marT="0" marB="0" anchor="b">
                    <a:lnL>
                      <a:noFill/>
                    </a:lnL>
                    <a:lnR>
                      <a:noFill/>
                    </a:lnR>
                    <a:lnT>
                      <a:noFill/>
                    </a:lnT>
                    <a:lnB>
                      <a:noFill/>
                    </a:lnB>
                  </a:tcPr>
                </a:tc>
                <a:tc>
                  <a:txBody>
                    <a:bodyPr/>
                    <a:lstStyle/>
                    <a:p>
                      <a:pPr algn="ctr" fontAlgn="b"/>
                      <a:r>
                        <a:rPr lang="en-GB" sz="1200" b="1" i="0" u="none" strike="noStrike">
                          <a:latin typeface="Arial"/>
                        </a:rPr>
                        <a:t>.578</a:t>
                      </a:r>
                    </a:p>
                  </a:txBody>
                  <a:tcPr marL="0" marR="0" marT="0" marB="0" anchor="b">
                    <a:lnL>
                      <a:noFill/>
                    </a:lnL>
                    <a:lnR>
                      <a:noFill/>
                    </a:lnR>
                    <a:lnT>
                      <a:noFill/>
                    </a:lnT>
                    <a:lnB>
                      <a:noFill/>
                    </a:lnB>
                  </a:tcPr>
                </a:tc>
                <a:tc>
                  <a:txBody>
                    <a:bodyPr/>
                    <a:lstStyle/>
                    <a:p>
                      <a:pPr algn="ctr" fontAlgn="b"/>
                      <a:endParaRPr lang="en-GB" sz="1200" b="1" i="0" u="none" strike="noStrike">
                        <a:latin typeface="Arial"/>
                      </a:endParaRPr>
                    </a:p>
                  </a:txBody>
                  <a:tcPr marL="0" marR="0" marT="0" marB="0" anchor="b">
                    <a:lnL>
                      <a:noFill/>
                    </a:lnL>
                    <a:lnR>
                      <a:noFill/>
                    </a:lnR>
                    <a:lnT>
                      <a:noFill/>
                    </a:lnT>
                    <a:lnB>
                      <a:noFill/>
                    </a:lnB>
                  </a:tcPr>
                </a:tc>
                <a:tc>
                  <a:txBody>
                    <a:bodyPr/>
                    <a:lstStyle/>
                    <a:p>
                      <a:pPr algn="ctr" fontAlgn="b"/>
                      <a:r>
                        <a:rPr lang="en-GB" sz="1200" b="1" i="0" u="none" strike="noStrike" dirty="0">
                          <a:latin typeface="Arial"/>
                        </a:rPr>
                        <a:t>.571</a:t>
                      </a:r>
                    </a:p>
                  </a:txBody>
                  <a:tcPr marL="0" marR="0" marT="0" marB="0" anchor="b">
                    <a:lnL>
                      <a:noFill/>
                    </a:lnL>
                    <a:lnR>
                      <a:noFill/>
                    </a:lnR>
                    <a:lnT>
                      <a:noFill/>
                    </a:lnT>
                    <a:lnB>
                      <a:noFill/>
                    </a:lnB>
                  </a:tcPr>
                </a:tc>
              </a:tr>
              <a:tr h="203166">
                <a:tc>
                  <a:txBody>
                    <a:bodyPr/>
                    <a:lstStyle/>
                    <a:p>
                      <a:pPr algn="l" fontAlgn="b"/>
                      <a:r>
                        <a:rPr lang="en-GB" sz="1200" b="1" i="0" u="none" strike="noStrike">
                          <a:latin typeface="Arial"/>
                        </a:rPr>
                        <a:t>Midparent IQ-SES</a:t>
                      </a:r>
                    </a:p>
                  </a:txBody>
                  <a:tcPr marL="0" marR="0" marT="0" marB="0" anchor="b">
                    <a:lnL>
                      <a:noFill/>
                    </a:lnL>
                    <a:lnR>
                      <a:noFill/>
                    </a:lnR>
                    <a:lnT>
                      <a:noFill/>
                    </a:lnT>
                    <a:lnB>
                      <a:noFill/>
                    </a:lnB>
                  </a:tcPr>
                </a:tc>
                <a:tc>
                  <a:txBody>
                    <a:bodyPr/>
                    <a:lstStyle/>
                    <a:p>
                      <a:pPr algn="ctr" fontAlgn="b"/>
                      <a:r>
                        <a:rPr lang="en-GB" sz="1200" b="1" i="0" u="none" strike="noStrike">
                          <a:latin typeface="Arial"/>
                        </a:rPr>
                        <a:t>.513</a:t>
                      </a:r>
                    </a:p>
                  </a:txBody>
                  <a:tcPr marL="0" marR="0" marT="0" marB="0" anchor="b">
                    <a:lnL>
                      <a:noFill/>
                    </a:lnL>
                    <a:lnR>
                      <a:noFill/>
                    </a:lnR>
                    <a:lnT>
                      <a:noFill/>
                    </a:lnT>
                    <a:lnB>
                      <a:noFill/>
                    </a:lnB>
                  </a:tcPr>
                </a:tc>
                <a:tc>
                  <a:txBody>
                    <a:bodyPr/>
                    <a:lstStyle/>
                    <a:p>
                      <a:pPr algn="ctr" fontAlgn="b"/>
                      <a:endParaRPr lang="en-GB" sz="1200" b="1" i="0" u="none" strike="noStrike">
                        <a:latin typeface="Arial"/>
                      </a:endParaRPr>
                    </a:p>
                  </a:txBody>
                  <a:tcPr marL="0" marR="0" marT="0" marB="0" anchor="b">
                    <a:lnL>
                      <a:noFill/>
                    </a:lnL>
                    <a:lnR>
                      <a:noFill/>
                    </a:lnR>
                    <a:lnT>
                      <a:noFill/>
                    </a:lnT>
                    <a:lnB>
                      <a:noFill/>
                    </a:lnB>
                  </a:tcPr>
                </a:tc>
                <a:tc>
                  <a:txBody>
                    <a:bodyPr/>
                    <a:lstStyle/>
                    <a:p>
                      <a:pPr algn="ctr" fontAlgn="b"/>
                      <a:r>
                        <a:rPr lang="en-GB" sz="1200" b="1" i="0" u="none" strike="noStrike" dirty="0">
                          <a:latin typeface="Arial"/>
                        </a:rPr>
                        <a:t>.520</a:t>
                      </a:r>
                    </a:p>
                  </a:txBody>
                  <a:tcPr marL="0" marR="0" marT="0" marB="0" anchor="b">
                    <a:lnL>
                      <a:noFill/>
                    </a:lnL>
                    <a:lnR>
                      <a:noFill/>
                    </a:lnR>
                    <a:lnT>
                      <a:noFill/>
                    </a:lnT>
                    <a:lnB>
                      <a:noFill/>
                    </a:lnB>
                  </a:tcPr>
                </a:tc>
              </a:tr>
              <a:tr h="203166">
                <a:tc>
                  <a:txBody>
                    <a:bodyPr/>
                    <a:lstStyle/>
                    <a:p>
                      <a:pPr algn="l" fontAlgn="b"/>
                      <a:r>
                        <a:rPr lang="en-GB" sz="1200" b="1" i="0" u="none" strike="noStrike">
                          <a:latin typeface="Arial"/>
                        </a:rPr>
                        <a:t>Midparent ed-SES</a:t>
                      </a:r>
                    </a:p>
                  </a:txBody>
                  <a:tcPr marL="0" marR="0" marT="0" marB="0" anchor="b">
                    <a:lnL>
                      <a:noFill/>
                    </a:lnL>
                    <a:lnR>
                      <a:noFill/>
                    </a:lnR>
                    <a:lnT>
                      <a:noFill/>
                    </a:lnT>
                    <a:lnB>
                      <a:noFill/>
                    </a:lnB>
                  </a:tcPr>
                </a:tc>
                <a:tc>
                  <a:txBody>
                    <a:bodyPr/>
                    <a:lstStyle/>
                    <a:p>
                      <a:pPr algn="ctr" fontAlgn="b"/>
                      <a:r>
                        <a:rPr lang="en-GB" sz="1200" b="1" i="0" u="none" strike="noStrike">
                          <a:latin typeface="Arial"/>
                        </a:rPr>
                        <a:t>.739</a:t>
                      </a:r>
                    </a:p>
                  </a:txBody>
                  <a:tcPr marL="0" marR="0" marT="0" marB="0" anchor="b">
                    <a:lnL>
                      <a:noFill/>
                    </a:lnL>
                    <a:lnR>
                      <a:noFill/>
                    </a:lnR>
                    <a:lnT>
                      <a:noFill/>
                    </a:lnT>
                    <a:lnB>
                      <a:noFill/>
                    </a:lnB>
                  </a:tcPr>
                </a:tc>
                <a:tc>
                  <a:txBody>
                    <a:bodyPr/>
                    <a:lstStyle/>
                    <a:p>
                      <a:pPr algn="ctr" fontAlgn="b"/>
                      <a:endParaRPr lang="en-GB" sz="1200" b="1" i="0" u="none" strike="noStrike">
                        <a:latin typeface="Arial"/>
                      </a:endParaRPr>
                    </a:p>
                  </a:txBody>
                  <a:tcPr marL="0" marR="0" marT="0" marB="0" anchor="b">
                    <a:lnL>
                      <a:noFill/>
                    </a:lnL>
                    <a:lnR>
                      <a:noFill/>
                    </a:lnR>
                    <a:lnT>
                      <a:noFill/>
                    </a:lnT>
                    <a:lnB>
                      <a:noFill/>
                    </a:lnB>
                  </a:tcPr>
                </a:tc>
                <a:tc>
                  <a:txBody>
                    <a:bodyPr/>
                    <a:lstStyle/>
                    <a:p>
                      <a:pPr algn="ctr" fontAlgn="b"/>
                      <a:r>
                        <a:rPr lang="en-GB" sz="1200" b="1" i="0" u="none" strike="noStrike" dirty="0">
                          <a:latin typeface="Arial"/>
                        </a:rPr>
                        <a:t>.773</a:t>
                      </a:r>
                    </a:p>
                  </a:txBody>
                  <a:tcPr marL="0" marR="0" marT="0" marB="0" anchor="b">
                    <a:lnL>
                      <a:noFill/>
                    </a:lnL>
                    <a:lnR>
                      <a:noFill/>
                    </a:lnR>
                    <a:lnT>
                      <a:noFill/>
                    </a:lnT>
                    <a:lnB>
                      <a:noFill/>
                    </a:lnB>
                  </a:tcPr>
                </a:tc>
              </a:tr>
              <a:tr h="203166">
                <a:tc>
                  <a:txBody>
                    <a:bodyPr/>
                    <a:lstStyle/>
                    <a:p>
                      <a:pPr algn="l" fontAlgn="b"/>
                      <a:r>
                        <a:rPr lang="en-GB" sz="1200" b="1" i="0" u="none" strike="noStrike">
                          <a:latin typeface="Arial"/>
                        </a:rPr>
                        <a:t>Twins' IQ-midparent ed</a:t>
                      </a:r>
                    </a:p>
                  </a:txBody>
                  <a:tcPr marL="0" marR="0" marT="0" marB="0" anchor="b">
                    <a:lnL>
                      <a:noFill/>
                    </a:lnL>
                    <a:lnR>
                      <a:noFill/>
                    </a:lnR>
                    <a:lnT>
                      <a:noFill/>
                    </a:lnT>
                    <a:lnB>
                      <a:noFill/>
                    </a:lnB>
                  </a:tcPr>
                </a:tc>
                <a:tc>
                  <a:txBody>
                    <a:bodyPr/>
                    <a:lstStyle/>
                    <a:p>
                      <a:pPr algn="ctr" fontAlgn="b"/>
                      <a:endParaRPr lang="en-GB" sz="1200" b="1" i="0" u="none" strike="noStrike">
                        <a:latin typeface="Arial"/>
                      </a:endParaRPr>
                    </a:p>
                  </a:txBody>
                  <a:tcPr marL="0" marR="0" marT="0" marB="0" anchor="b">
                    <a:lnL>
                      <a:noFill/>
                    </a:lnL>
                    <a:lnR>
                      <a:noFill/>
                    </a:lnR>
                    <a:lnT>
                      <a:noFill/>
                    </a:lnT>
                    <a:lnB>
                      <a:noFill/>
                    </a:lnB>
                  </a:tcPr>
                </a:tc>
                <a:tc>
                  <a:txBody>
                    <a:bodyPr/>
                    <a:lstStyle/>
                    <a:p>
                      <a:pPr algn="ctr" fontAlgn="b"/>
                      <a:endParaRPr lang="en-GB" sz="1200" b="1" i="0" u="none" strike="noStrike">
                        <a:latin typeface="Arial"/>
                      </a:endParaRPr>
                    </a:p>
                  </a:txBody>
                  <a:tcPr marL="0" marR="0" marT="0" marB="0" anchor="b">
                    <a:lnL>
                      <a:noFill/>
                    </a:lnL>
                    <a:lnR>
                      <a:noFill/>
                    </a:lnR>
                    <a:lnT>
                      <a:noFill/>
                    </a:lnT>
                    <a:lnB>
                      <a:noFill/>
                    </a:lnB>
                  </a:tcPr>
                </a:tc>
                <a:tc>
                  <a:txBody>
                    <a:bodyPr/>
                    <a:lstStyle/>
                    <a:p>
                      <a:pPr algn="ctr" fontAlgn="b"/>
                      <a:endParaRPr lang="en-GB" sz="1200" b="1" i="0" u="none" strike="noStrike" dirty="0">
                        <a:latin typeface="Arial"/>
                      </a:endParaRPr>
                    </a:p>
                  </a:txBody>
                  <a:tcPr marL="0" marR="0" marT="0" marB="0" anchor="b">
                    <a:lnL>
                      <a:noFill/>
                    </a:lnL>
                    <a:lnR>
                      <a:noFill/>
                    </a:lnR>
                    <a:lnT>
                      <a:noFill/>
                    </a:lnT>
                    <a:lnB>
                      <a:noFill/>
                    </a:lnB>
                  </a:tcPr>
                </a:tc>
              </a:tr>
              <a:tr h="203166">
                <a:tc>
                  <a:txBody>
                    <a:bodyPr/>
                    <a:lstStyle/>
                    <a:p>
                      <a:pPr algn="l" fontAlgn="b"/>
                      <a:r>
                        <a:rPr lang="en-GB" sz="1200" b="1" i="0" u="none" strike="noStrike">
                          <a:latin typeface="Arial"/>
                        </a:rPr>
                        <a:t>   At 11</a:t>
                      </a:r>
                    </a:p>
                  </a:txBody>
                  <a:tcPr marL="0" marR="0" marT="0" marB="0" anchor="b">
                    <a:lnL>
                      <a:noFill/>
                    </a:lnL>
                    <a:lnR>
                      <a:noFill/>
                    </a:lnR>
                    <a:lnT>
                      <a:noFill/>
                    </a:lnT>
                    <a:lnB>
                      <a:noFill/>
                    </a:lnB>
                  </a:tcPr>
                </a:tc>
                <a:tc>
                  <a:txBody>
                    <a:bodyPr/>
                    <a:lstStyle/>
                    <a:p>
                      <a:pPr algn="ctr" fontAlgn="b"/>
                      <a:r>
                        <a:rPr lang="en-GB" sz="1200" b="1" i="0" u="none" strike="noStrike">
                          <a:latin typeface="Arial"/>
                        </a:rPr>
                        <a:t>.316</a:t>
                      </a:r>
                    </a:p>
                  </a:txBody>
                  <a:tcPr marL="0" marR="0" marT="0" marB="0" anchor="b">
                    <a:lnL>
                      <a:noFill/>
                    </a:lnL>
                    <a:lnR>
                      <a:noFill/>
                    </a:lnR>
                    <a:lnT>
                      <a:noFill/>
                    </a:lnT>
                    <a:lnB>
                      <a:noFill/>
                    </a:lnB>
                  </a:tcPr>
                </a:tc>
                <a:tc>
                  <a:txBody>
                    <a:bodyPr/>
                    <a:lstStyle/>
                    <a:p>
                      <a:pPr algn="ctr" fontAlgn="b"/>
                      <a:endParaRPr lang="en-GB" sz="1200" b="1" i="0" u="none" strike="noStrike">
                        <a:latin typeface="Arial"/>
                      </a:endParaRPr>
                    </a:p>
                  </a:txBody>
                  <a:tcPr marL="0" marR="0" marT="0" marB="0" anchor="b">
                    <a:lnL>
                      <a:noFill/>
                    </a:lnL>
                    <a:lnR>
                      <a:noFill/>
                    </a:lnR>
                    <a:lnT>
                      <a:noFill/>
                    </a:lnT>
                    <a:lnB>
                      <a:noFill/>
                    </a:lnB>
                  </a:tcPr>
                </a:tc>
                <a:tc>
                  <a:txBody>
                    <a:bodyPr/>
                    <a:lstStyle/>
                    <a:p>
                      <a:pPr algn="ctr" fontAlgn="b"/>
                      <a:endParaRPr lang="en-GB" sz="1200" b="1" i="0" u="none" strike="noStrike" dirty="0">
                        <a:latin typeface="Arial"/>
                      </a:endParaRPr>
                    </a:p>
                  </a:txBody>
                  <a:tcPr marL="0" marR="0" marT="0" marB="0" anchor="b">
                    <a:lnL>
                      <a:noFill/>
                    </a:lnL>
                    <a:lnR>
                      <a:noFill/>
                    </a:lnR>
                    <a:lnT>
                      <a:noFill/>
                    </a:lnT>
                    <a:lnB>
                      <a:noFill/>
                    </a:lnB>
                  </a:tcPr>
                </a:tc>
              </a:tr>
              <a:tr h="203166">
                <a:tc>
                  <a:txBody>
                    <a:bodyPr/>
                    <a:lstStyle/>
                    <a:p>
                      <a:pPr algn="l" fontAlgn="b"/>
                      <a:r>
                        <a:rPr lang="en-GB" sz="1200" b="1" i="0" u="none" strike="noStrike">
                          <a:latin typeface="Arial"/>
                        </a:rPr>
                        <a:t>   At 17</a:t>
                      </a:r>
                    </a:p>
                  </a:txBody>
                  <a:tcPr marL="0" marR="0" marT="0" marB="0" anchor="b">
                    <a:lnL>
                      <a:noFill/>
                    </a:lnL>
                    <a:lnR>
                      <a:noFill/>
                    </a:lnR>
                    <a:lnT>
                      <a:noFill/>
                    </a:lnT>
                    <a:lnB>
                      <a:noFill/>
                    </a:lnB>
                  </a:tcPr>
                </a:tc>
                <a:tc>
                  <a:txBody>
                    <a:bodyPr/>
                    <a:lstStyle/>
                    <a:p>
                      <a:pPr algn="ctr" fontAlgn="b"/>
                      <a:r>
                        <a:rPr lang="en-GB" sz="1200" b="1" i="0" u="none" strike="noStrike">
                          <a:latin typeface="Arial"/>
                        </a:rPr>
                        <a:t>.349</a:t>
                      </a:r>
                    </a:p>
                  </a:txBody>
                  <a:tcPr marL="0" marR="0" marT="0" marB="0" anchor="b">
                    <a:lnL>
                      <a:noFill/>
                    </a:lnL>
                    <a:lnR>
                      <a:noFill/>
                    </a:lnR>
                    <a:lnT>
                      <a:noFill/>
                    </a:lnT>
                    <a:lnB>
                      <a:noFill/>
                    </a:lnB>
                  </a:tcPr>
                </a:tc>
                <a:tc>
                  <a:txBody>
                    <a:bodyPr/>
                    <a:lstStyle/>
                    <a:p>
                      <a:pPr algn="ctr" fontAlgn="b"/>
                      <a:endParaRPr lang="en-GB" sz="1200" b="1" i="0" u="none" strike="noStrike">
                        <a:latin typeface="Arial"/>
                      </a:endParaRPr>
                    </a:p>
                  </a:txBody>
                  <a:tcPr marL="0" marR="0" marT="0" marB="0" anchor="b">
                    <a:lnL>
                      <a:noFill/>
                    </a:lnL>
                    <a:lnR>
                      <a:noFill/>
                    </a:lnR>
                    <a:lnT>
                      <a:noFill/>
                    </a:lnT>
                    <a:lnB>
                      <a:noFill/>
                    </a:lnB>
                  </a:tcPr>
                </a:tc>
                <a:tc>
                  <a:txBody>
                    <a:bodyPr/>
                    <a:lstStyle/>
                    <a:p>
                      <a:pPr algn="ctr" fontAlgn="b"/>
                      <a:r>
                        <a:rPr lang="en-GB" sz="1200" b="1" i="0" u="none" strike="noStrike" dirty="0">
                          <a:latin typeface="Arial"/>
                        </a:rPr>
                        <a:t>.326</a:t>
                      </a:r>
                    </a:p>
                  </a:txBody>
                  <a:tcPr marL="0" marR="0" marT="0" marB="0" anchor="b">
                    <a:lnL>
                      <a:noFill/>
                    </a:lnL>
                    <a:lnR>
                      <a:noFill/>
                    </a:lnR>
                    <a:lnT>
                      <a:noFill/>
                    </a:lnT>
                    <a:lnB>
                      <a:noFill/>
                    </a:lnB>
                  </a:tcPr>
                </a:tc>
              </a:tr>
              <a:tr h="203166">
                <a:tc>
                  <a:txBody>
                    <a:bodyPr/>
                    <a:lstStyle/>
                    <a:p>
                      <a:pPr algn="l" fontAlgn="b"/>
                      <a:r>
                        <a:rPr lang="en-GB" sz="1200" b="1" i="0" u="none" strike="noStrike">
                          <a:latin typeface="Arial"/>
                        </a:rPr>
                        <a:t>   At 25</a:t>
                      </a:r>
                    </a:p>
                  </a:txBody>
                  <a:tcPr marL="0" marR="0" marT="0" marB="0" anchor="b">
                    <a:lnL>
                      <a:noFill/>
                    </a:lnL>
                    <a:lnR>
                      <a:noFill/>
                    </a:lnR>
                    <a:lnT>
                      <a:noFill/>
                    </a:lnT>
                    <a:lnB>
                      <a:noFill/>
                    </a:lnB>
                  </a:tcPr>
                </a:tc>
                <a:tc>
                  <a:txBody>
                    <a:bodyPr/>
                    <a:lstStyle/>
                    <a:p>
                      <a:pPr algn="ctr" fontAlgn="b"/>
                      <a:r>
                        <a:rPr lang="en-GB" sz="1200" b="1" i="0" u="none" strike="noStrike">
                          <a:latin typeface="Arial"/>
                        </a:rPr>
                        <a:t>.351</a:t>
                      </a:r>
                    </a:p>
                  </a:txBody>
                  <a:tcPr marL="0" marR="0" marT="0" marB="0" anchor="b">
                    <a:lnL>
                      <a:noFill/>
                    </a:lnL>
                    <a:lnR>
                      <a:noFill/>
                    </a:lnR>
                    <a:lnT>
                      <a:noFill/>
                    </a:lnT>
                    <a:lnB>
                      <a:noFill/>
                    </a:lnB>
                  </a:tcPr>
                </a:tc>
                <a:tc>
                  <a:txBody>
                    <a:bodyPr/>
                    <a:lstStyle/>
                    <a:p>
                      <a:pPr algn="ctr" fontAlgn="b"/>
                      <a:endParaRPr lang="en-GB" sz="1200" b="1" i="0" u="none" strike="noStrike">
                        <a:latin typeface="Arial"/>
                      </a:endParaRPr>
                    </a:p>
                  </a:txBody>
                  <a:tcPr marL="0" marR="0" marT="0" marB="0" anchor="b">
                    <a:lnL>
                      <a:noFill/>
                    </a:lnL>
                    <a:lnR>
                      <a:noFill/>
                    </a:lnR>
                    <a:lnT>
                      <a:noFill/>
                    </a:lnT>
                    <a:lnB>
                      <a:noFill/>
                    </a:lnB>
                  </a:tcPr>
                </a:tc>
                <a:tc>
                  <a:txBody>
                    <a:bodyPr/>
                    <a:lstStyle/>
                    <a:p>
                      <a:pPr algn="ctr" fontAlgn="b"/>
                      <a:endParaRPr lang="en-GB" sz="1200" b="1" i="0" u="none" strike="noStrike" dirty="0">
                        <a:latin typeface="Arial"/>
                      </a:endParaRPr>
                    </a:p>
                  </a:txBody>
                  <a:tcPr marL="0" marR="0" marT="0" marB="0" anchor="b">
                    <a:lnL>
                      <a:noFill/>
                    </a:lnL>
                    <a:lnR>
                      <a:noFill/>
                    </a:lnR>
                    <a:lnT>
                      <a:noFill/>
                    </a:lnT>
                    <a:lnB>
                      <a:noFill/>
                    </a:lnB>
                  </a:tcPr>
                </a:tc>
              </a:tr>
              <a:tr h="203166">
                <a:tc>
                  <a:txBody>
                    <a:bodyPr/>
                    <a:lstStyle/>
                    <a:p>
                      <a:pPr algn="l" fontAlgn="b"/>
                      <a:r>
                        <a:rPr lang="en-GB" sz="1200" b="1" i="0" u="none" strike="noStrike">
                          <a:latin typeface="Arial"/>
                        </a:rPr>
                        <a:t>Twins' IQ-SES</a:t>
                      </a:r>
                    </a:p>
                  </a:txBody>
                  <a:tcPr marL="0" marR="0" marT="0" marB="0" anchor="b">
                    <a:lnL>
                      <a:noFill/>
                    </a:lnL>
                    <a:lnR>
                      <a:noFill/>
                    </a:lnR>
                    <a:lnT>
                      <a:noFill/>
                    </a:lnT>
                    <a:lnB>
                      <a:noFill/>
                    </a:lnB>
                  </a:tcPr>
                </a:tc>
                <a:tc>
                  <a:txBody>
                    <a:bodyPr/>
                    <a:lstStyle/>
                    <a:p>
                      <a:pPr algn="ctr" fontAlgn="b"/>
                      <a:endParaRPr lang="en-GB" sz="1200" b="1" i="0" u="none" strike="noStrike">
                        <a:latin typeface="Arial"/>
                      </a:endParaRPr>
                    </a:p>
                  </a:txBody>
                  <a:tcPr marL="0" marR="0" marT="0" marB="0" anchor="b">
                    <a:lnL>
                      <a:noFill/>
                    </a:lnL>
                    <a:lnR>
                      <a:noFill/>
                    </a:lnR>
                    <a:lnT>
                      <a:noFill/>
                    </a:lnT>
                    <a:lnB>
                      <a:noFill/>
                    </a:lnB>
                  </a:tcPr>
                </a:tc>
                <a:tc>
                  <a:txBody>
                    <a:bodyPr/>
                    <a:lstStyle/>
                    <a:p>
                      <a:pPr algn="ctr" fontAlgn="b"/>
                      <a:endParaRPr lang="en-GB" sz="1200" b="1" i="0" u="none" strike="noStrike">
                        <a:latin typeface="Arial"/>
                      </a:endParaRPr>
                    </a:p>
                  </a:txBody>
                  <a:tcPr marL="0" marR="0" marT="0" marB="0" anchor="b">
                    <a:lnL>
                      <a:noFill/>
                    </a:lnL>
                    <a:lnR>
                      <a:noFill/>
                    </a:lnR>
                    <a:lnT>
                      <a:noFill/>
                    </a:lnT>
                    <a:lnB>
                      <a:noFill/>
                    </a:lnB>
                  </a:tcPr>
                </a:tc>
                <a:tc>
                  <a:txBody>
                    <a:bodyPr/>
                    <a:lstStyle/>
                    <a:p>
                      <a:pPr algn="ctr" fontAlgn="b"/>
                      <a:endParaRPr lang="en-GB" sz="1200" b="1" i="0" u="none" strike="noStrike" dirty="0">
                        <a:latin typeface="Arial"/>
                      </a:endParaRPr>
                    </a:p>
                  </a:txBody>
                  <a:tcPr marL="0" marR="0" marT="0" marB="0" anchor="b">
                    <a:lnL>
                      <a:noFill/>
                    </a:lnL>
                    <a:lnR>
                      <a:noFill/>
                    </a:lnR>
                    <a:lnT>
                      <a:noFill/>
                    </a:lnT>
                    <a:lnB>
                      <a:noFill/>
                    </a:lnB>
                  </a:tcPr>
                </a:tc>
              </a:tr>
              <a:tr h="203166">
                <a:tc>
                  <a:txBody>
                    <a:bodyPr/>
                    <a:lstStyle/>
                    <a:p>
                      <a:pPr algn="l" fontAlgn="b"/>
                      <a:r>
                        <a:rPr lang="en-GB" sz="1200" b="1" i="0" u="none" strike="noStrike">
                          <a:latin typeface="Arial"/>
                        </a:rPr>
                        <a:t>   At 11</a:t>
                      </a:r>
                    </a:p>
                  </a:txBody>
                  <a:tcPr marL="0" marR="0" marT="0" marB="0" anchor="b">
                    <a:lnL>
                      <a:noFill/>
                    </a:lnL>
                    <a:lnR>
                      <a:noFill/>
                    </a:lnR>
                    <a:lnT>
                      <a:noFill/>
                    </a:lnT>
                    <a:lnB>
                      <a:noFill/>
                    </a:lnB>
                  </a:tcPr>
                </a:tc>
                <a:tc>
                  <a:txBody>
                    <a:bodyPr/>
                    <a:lstStyle/>
                    <a:p>
                      <a:pPr algn="ctr" fontAlgn="b"/>
                      <a:r>
                        <a:rPr lang="en-GB" sz="1200" b="1" i="0" u="none" strike="noStrike">
                          <a:latin typeface="Arial"/>
                        </a:rPr>
                        <a:t>.287</a:t>
                      </a:r>
                    </a:p>
                  </a:txBody>
                  <a:tcPr marL="0" marR="0" marT="0" marB="0" anchor="b">
                    <a:lnL>
                      <a:noFill/>
                    </a:lnL>
                    <a:lnR>
                      <a:noFill/>
                    </a:lnR>
                    <a:lnT>
                      <a:noFill/>
                    </a:lnT>
                    <a:lnB>
                      <a:noFill/>
                    </a:lnB>
                  </a:tcPr>
                </a:tc>
                <a:tc>
                  <a:txBody>
                    <a:bodyPr/>
                    <a:lstStyle/>
                    <a:p>
                      <a:pPr algn="ctr" fontAlgn="b"/>
                      <a:endParaRPr lang="en-GB" sz="1200" b="1" i="0" u="none" strike="noStrike">
                        <a:latin typeface="Arial"/>
                      </a:endParaRPr>
                    </a:p>
                  </a:txBody>
                  <a:tcPr marL="0" marR="0" marT="0" marB="0" anchor="b">
                    <a:lnL>
                      <a:noFill/>
                    </a:lnL>
                    <a:lnR>
                      <a:noFill/>
                    </a:lnR>
                    <a:lnT>
                      <a:noFill/>
                    </a:lnT>
                    <a:lnB>
                      <a:noFill/>
                    </a:lnB>
                  </a:tcPr>
                </a:tc>
                <a:tc>
                  <a:txBody>
                    <a:bodyPr/>
                    <a:lstStyle/>
                    <a:p>
                      <a:pPr algn="ctr" fontAlgn="b"/>
                      <a:endParaRPr lang="en-GB" sz="1200" b="1" i="0" u="none" strike="noStrike" dirty="0">
                        <a:latin typeface="Arial"/>
                      </a:endParaRPr>
                    </a:p>
                  </a:txBody>
                  <a:tcPr marL="0" marR="0" marT="0" marB="0" anchor="b">
                    <a:lnL>
                      <a:noFill/>
                    </a:lnL>
                    <a:lnR>
                      <a:noFill/>
                    </a:lnR>
                    <a:lnT>
                      <a:noFill/>
                    </a:lnT>
                    <a:lnB>
                      <a:noFill/>
                    </a:lnB>
                  </a:tcPr>
                </a:tc>
              </a:tr>
              <a:tr h="203166">
                <a:tc>
                  <a:txBody>
                    <a:bodyPr/>
                    <a:lstStyle/>
                    <a:p>
                      <a:pPr algn="l" fontAlgn="b"/>
                      <a:r>
                        <a:rPr lang="en-GB" sz="1200" b="1" i="0" u="none" strike="noStrike">
                          <a:latin typeface="Arial"/>
                        </a:rPr>
                        <a:t>   At 17</a:t>
                      </a:r>
                    </a:p>
                  </a:txBody>
                  <a:tcPr marL="0" marR="0" marT="0" marB="0" anchor="b">
                    <a:lnL>
                      <a:noFill/>
                    </a:lnL>
                    <a:lnR>
                      <a:noFill/>
                    </a:lnR>
                    <a:lnT>
                      <a:noFill/>
                    </a:lnT>
                    <a:lnB>
                      <a:noFill/>
                    </a:lnB>
                  </a:tcPr>
                </a:tc>
                <a:tc>
                  <a:txBody>
                    <a:bodyPr/>
                    <a:lstStyle/>
                    <a:p>
                      <a:pPr algn="ctr" fontAlgn="b"/>
                      <a:r>
                        <a:rPr lang="en-GB" sz="1200" b="1" i="0" u="none" strike="noStrike">
                          <a:latin typeface="Arial"/>
                        </a:rPr>
                        <a:t>.334</a:t>
                      </a:r>
                    </a:p>
                  </a:txBody>
                  <a:tcPr marL="0" marR="0" marT="0" marB="0" anchor="b">
                    <a:lnL>
                      <a:noFill/>
                    </a:lnL>
                    <a:lnR>
                      <a:noFill/>
                    </a:lnR>
                    <a:lnT>
                      <a:noFill/>
                    </a:lnT>
                    <a:lnB>
                      <a:noFill/>
                    </a:lnB>
                  </a:tcPr>
                </a:tc>
                <a:tc>
                  <a:txBody>
                    <a:bodyPr/>
                    <a:lstStyle/>
                    <a:p>
                      <a:pPr algn="ctr" fontAlgn="b"/>
                      <a:endParaRPr lang="en-GB" sz="1200" b="1" i="0" u="none" strike="noStrike">
                        <a:latin typeface="Arial"/>
                      </a:endParaRPr>
                    </a:p>
                  </a:txBody>
                  <a:tcPr marL="0" marR="0" marT="0" marB="0" anchor="b">
                    <a:lnL>
                      <a:noFill/>
                    </a:lnL>
                    <a:lnR>
                      <a:noFill/>
                    </a:lnR>
                    <a:lnT>
                      <a:noFill/>
                    </a:lnT>
                    <a:lnB>
                      <a:noFill/>
                    </a:lnB>
                  </a:tcPr>
                </a:tc>
                <a:tc>
                  <a:txBody>
                    <a:bodyPr/>
                    <a:lstStyle/>
                    <a:p>
                      <a:pPr algn="ctr" fontAlgn="b"/>
                      <a:r>
                        <a:rPr lang="en-GB" sz="1200" b="1" i="0" u="none" strike="noStrike" dirty="0">
                          <a:latin typeface="Arial"/>
                        </a:rPr>
                        <a:t>.296</a:t>
                      </a:r>
                    </a:p>
                  </a:txBody>
                  <a:tcPr marL="0" marR="0" marT="0" marB="0" anchor="b">
                    <a:lnL>
                      <a:noFill/>
                    </a:lnL>
                    <a:lnR>
                      <a:noFill/>
                    </a:lnR>
                    <a:lnT>
                      <a:noFill/>
                    </a:lnT>
                    <a:lnB>
                      <a:noFill/>
                    </a:lnB>
                  </a:tcPr>
                </a:tc>
              </a:tr>
              <a:tr h="203166">
                <a:tc>
                  <a:txBody>
                    <a:bodyPr/>
                    <a:lstStyle/>
                    <a:p>
                      <a:pPr algn="l" fontAlgn="b"/>
                      <a:r>
                        <a:rPr lang="en-GB" sz="1200" b="1" i="0" u="none" strike="noStrike">
                          <a:latin typeface="Arial"/>
                        </a:rPr>
                        <a:t>   At 25</a:t>
                      </a:r>
                    </a:p>
                  </a:txBody>
                  <a:tcPr marL="0" marR="0" marT="0" marB="0" anchor="b">
                    <a:lnL>
                      <a:noFill/>
                    </a:lnL>
                    <a:lnR>
                      <a:noFill/>
                    </a:lnR>
                    <a:lnT>
                      <a:noFill/>
                    </a:lnT>
                    <a:lnB>
                      <a:noFill/>
                    </a:lnB>
                  </a:tcPr>
                </a:tc>
                <a:tc>
                  <a:txBody>
                    <a:bodyPr/>
                    <a:lstStyle/>
                    <a:p>
                      <a:pPr algn="ctr" fontAlgn="b"/>
                      <a:r>
                        <a:rPr lang="en-GB" sz="1200" b="1" i="0" u="none" strike="noStrike">
                          <a:latin typeface="Arial"/>
                        </a:rPr>
                        <a:t>.331</a:t>
                      </a:r>
                    </a:p>
                  </a:txBody>
                  <a:tcPr marL="0" marR="0" marT="0" marB="0" anchor="b">
                    <a:lnL>
                      <a:noFill/>
                    </a:lnL>
                    <a:lnR>
                      <a:noFill/>
                    </a:lnR>
                    <a:lnT>
                      <a:noFill/>
                    </a:lnT>
                    <a:lnB>
                      <a:noFill/>
                    </a:lnB>
                  </a:tcPr>
                </a:tc>
                <a:tc>
                  <a:txBody>
                    <a:bodyPr/>
                    <a:lstStyle/>
                    <a:p>
                      <a:pPr algn="ctr" fontAlgn="b"/>
                      <a:endParaRPr lang="en-GB" sz="1200" b="1" i="0" u="none" strike="noStrike">
                        <a:latin typeface="Arial"/>
                      </a:endParaRPr>
                    </a:p>
                  </a:txBody>
                  <a:tcPr marL="0" marR="0" marT="0" marB="0" anchor="b">
                    <a:lnL>
                      <a:noFill/>
                    </a:lnL>
                    <a:lnR>
                      <a:noFill/>
                    </a:lnR>
                    <a:lnT>
                      <a:noFill/>
                    </a:lnT>
                    <a:lnB>
                      <a:noFill/>
                    </a:lnB>
                  </a:tcPr>
                </a:tc>
                <a:tc>
                  <a:txBody>
                    <a:bodyPr/>
                    <a:lstStyle/>
                    <a:p>
                      <a:pPr algn="ctr" fontAlgn="b"/>
                      <a:endParaRPr lang="en-GB" sz="1200" b="1" i="0" u="none" strike="noStrike" dirty="0">
                        <a:latin typeface="Arial"/>
                      </a:endParaRPr>
                    </a:p>
                  </a:txBody>
                  <a:tcPr marL="0" marR="0" marT="0" marB="0" anchor="b">
                    <a:lnL>
                      <a:noFill/>
                    </a:lnL>
                    <a:lnR>
                      <a:noFill/>
                    </a:lnR>
                    <a:lnT>
                      <a:noFill/>
                    </a:lnT>
                    <a:lnB>
                      <a:noFill/>
                    </a:lnB>
                  </a:tcPr>
                </a:tc>
              </a:tr>
              <a:tr h="203166">
                <a:tc>
                  <a:txBody>
                    <a:bodyPr/>
                    <a:lstStyle/>
                    <a:p>
                      <a:pPr algn="l" fontAlgn="b"/>
                      <a:r>
                        <a:rPr lang="en-GB" sz="1200" b="1" i="0" u="none" strike="noStrike" dirty="0">
                          <a:latin typeface="Arial"/>
                        </a:rPr>
                        <a:t>Mom-dad IQ</a:t>
                      </a:r>
                    </a:p>
                  </a:txBody>
                  <a:tcPr marL="0" marR="0" marT="0" marB="0" anchor="b">
                    <a:lnL>
                      <a:noFill/>
                    </a:lnL>
                    <a:lnR>
                      <a:noFill/>
                    </a:lnR>
                    <a:lnT>
                      <a:noFill/>
                    </a:lnT>
                    <a:lnB>
                      <a:noFill/>
                    </a:lnB>
                  </a:tcPr>
                </a:tc>
                <a:tc>
                  <a:txBody>
                    <a:bodyPr/>
                    <a:lstStyle/>
                    <a:p>
                      <a:pPr algn="ctr" fontAlgn="b"/>
                      <a:r>
                        <a:rPr lang="en-GB" sz="1200" b="1" i="0" u="none" strike="noStrike" dirty="0">
                          <a:latin typeface="Arial"/>
                        </a:rPr>
                        <a:t>.341</a:t>
                      </a:r>
                    </a:p>
                  </a:txBody>
                  <a:tcPr marL="0" marR="0" marT="0" marB="0" anchor="b">
                    <a:lnL>
                      <a:noFill/>
                    </a:lnL>
                    <a:lnR>
                      <a:noFill/>
                    </a:lnR>
                    <a:lnT>
                      <a:noFill/>
                    </a:lnT>
                    <a:lnB>
                      <a:noFill/>
                    </a:lnB>
                  </a:tcPr>
                </a:tc>
                <a:tc>
                  <a:txBody>
                    <a:bodyPr/>
                    <a:lstStyle/>
                    <a:p>
                      <a:pPr algn="ctr" fontAlgn="b"/>
                      <a:endParaRPr lang="en-GB" sz="1200" b="1" i="0" u="none" strike="noStrike">
                        <a:latin typeface="Arial"/>
                      </a:endParaRPr>
                    </a:p>
                  </a:txBody>
                  <a:tcPr marL="0" marR="0" marT="0" marB="0" anchor="b">
                    <a:lnL>
                      <a:noFill/>
                    </a:lnL>
                    <a:lnR>
                      <a:noFill/>
                    </a:lnR>
                    <a:lnT>
                      <a:noFill/>
                    </a:lnT>
                    <a:lnB>
                      <a:noFill/>
                    </a:lnB>
                  </a:tcPr>
                </a:tc>
                <a:tc>
                  <a:txBody>
                    <a:bodyPr/>
                    <a:lstStyle/>
                    <a:p>
                      <a:pPr algn="ctr" fontAlgn="b"/>
                      <a:r>
                        <a:rPr lang="en-GB" sz="1200" b="1" i="0" u="none" strike="noStrike" dirty="0">
                          <a:latin typeface="Arial"/>
                        </a:rPr>
                        <a:t>.322</a:t>
                      </a:r>
                    </a:p>
                  </a:txBody>
                  <a:tcPr marL="0" marR="0" marT="0" marB="0" anchor="b">
                    <a:lnL>
                      <a:noFill/>
                    </a:lnL>
                    <a:lnR>
                      <a:noFill/>
                    </a:lnR>
                    <a:lnT>
                      <a:noFill/>
                    </a:lnT>
                    <a:lnB>
                      <a:noFill/>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Another Correlation</a:t>
            </a:r>
            <a:endParaRPr lang="en-GB" dirty="0"/>
          </a:p>
        </p:txBody>
      </p:sp>
      <p:sp>
        <p:nvSpPr>
          <p:cNvPr id="3" name="Content Placeholder 2"/>
          <p:cNvSpPr>
            <a:spLocks noGrp="1"/>
          </p:cNvSpPr>
          <p:nvPr>
            <p:ph idx="1"/>
          </p:nvPr>
        </p:nvSpPr>
        <p:spPr/>
        <p:txBody>
          <a:bodyPr>
            <a:normAutofit lnSpcReduction="10000"/>
          </a:bodyPr>
          <a:lstStyle/>
          <a:p>
            <a:r>
              <a:rPr lang="en-GB" dirty="0" smtClean="0"/>
              <a:t>Higher parent’s IQ-absolute value of difference in parents’ IQs:</a:t>
            </a:r>
          </a:p>
          <a:p>
            <a:pPr lvl="1"/>
            <a:r>
              <a:rPr lang="en-GB" dirty="0" smtClean="0"/>
              <a:t>.515 in 11-yo</a:t>
            </a:r>
          </a:p>
          <a:p>
            <a:pPr lvl="1"/>
            <a:r>
              <a:rPr lang="en-GB" dirty="0" smtClean="0"/>
              <a:t>.605 in 17-yo</a:t>
            </a:r>
          </a:p>
          <a:p>
            <a:r>
              <a:rPr lang="en-GB" dirty="0" smtClean="0"/>
              <a:t>Some examples:</a:t>
            </a:r>
          </a:p>
          <a:p>
            <a:pPr lvl="1"/>
            <a:r>
              <a:rPr lang="en-GB" dirty="0" smtClean="0"/>
              <a:t>151-118, 151-110, 147-134, 146-121, 145-121, 145-121, 144-129, 143-100, 143-117, 142-105</a:t>
            </a:r>
          </a:p>
          <a:p>
            <a:pPr lvl="1"/>
            <a:r>
              <a:rPr lang="en-GB" dirty="0" smtClean="0"/>
              <a:t>77-77, 78-78, 78-76, 79-77, 80-74, 81-75, 81-79, 82-76, 83-81, 83-73, 84-72, 84-83, 84-80, 85-72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611560" y="620688"/>
          <a:ext cx="7848872" cy="568863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a:t>
            </a:r>
            <a:endParaRPr lang="en-GB" dirty="0"/>
          </a:p>
        </p:txBody>
      </p:sp>
      <p:sp>
        <p:nvSpPr>
          <p:cNvPr id="3" name="Content Placeholder 2"/>
          <p:cNvSpPr>
            <a:spLocks noGrp="1"/>
          </p:cNvSpPr>
          <p:nvPr>
            <p:ph idx="1"/>
          </p:nvPr>
        </p:nvSpPr>
        <p:spPr/>
        <p:txBody>
          <a:bodyPr>
            <a:normAutofit fontScale="92500"/>
          </a:bodyPr>
          <a:lstStyle/>
          <a:p>
            <a:r>
              <a:rPr lang="en-GB" dirty="0" smtClean="0"/>
              <a:t>Above 100, higher up you are, fewer there are like you</a:t>
            </a:r>
          </a:p>
          <a:p>
            <a:pPr lvl="1"/>
            <a:r>
              <a:rPr lang="en-GB" dirty="0" smtClean="0"/>
              <a:t>But people with high IQ tend to be successful at what they’re doing and attractive partners to people in the more heavily populated lower parts of the distribution</a:t>
            </a:r>
          </a:p>
          <a:p>
            <a:r>
              <a:rPr lang="en-GB" dirty="0" smtClean="0"/>
              <a:t>Low IQs are relatively rare too</a:t>
            </a:r>
          </a:p>
          <a:p>
            <a:pPr lvl="1"/>
            <a:r>
              <a:rPr lang="en-GB" dirty="0" smtClean="0"/>
              <a:t>But people in these ranges not so attractive to people in more heavily populated parts of the distribution</a:t>
            </a:r>
          </a:p>
          <a:p>
            <a:pPr lvl="1"/>
            <a:r>
              <a:rPr lang="en-GB" dirty="0" smtClean="0"/>
              <a:t>And less likely to participate in scientific studies</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IQ and SES</a:t>
            </a:r>
            <a:endParaRPr lang="en-GB"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179512" y="1916832"/>
            <a:ext cx="8784976" cy="3384376"/>
          </a:xfrm>
          <a:prstGeom prst="rect">
            <a:avLst/>
          </a:prstGeom>
          <a:noFill/>
          <a:ln w="9525">
            <a:noFill/>
            <a:miter lim="800000"/>
            <a:headEnd/>
            <a:tailEnd/>
          </a:ln>
        </p:spPr>
      </p:pic>
      <p:sp>
        <p:nvSpPr>
          <p:cNvPr id="5" name="TextBox 4"/>
          <p:cNvSpPr txBox="1"/>
          <p:nvPr/>
        </p:nvSpPr>
        <p:spPr>
          <a:xfrm>
            <a:off x="1619672" y="5949280"/>
            <a:ext cx="5606150" cy="646331"/>
          </a:xfrm>
          <a:prstGeom prst="rect">
            <a:avLst/>
          </a:prstGeom>
          <a:noFill/>
        </p:spPr>
        <p:txBody>
          <a:bodyPr wrap="none" rtlCol="0">
            <a:spAutoFit/>
          </a:bodyPr>
          <a:lstStyle/>
          <a:p>
            <a:r>
              <a:rPr lang="en-GB" dirty="0" smtClean="0"/>
              <a:t>Gibson, J. B. (1973). </a:t>
            </a:r>
            <a:r>
              <a:rPr lang="en-GB" i="1" dirty="0" smtClean="0"/>
              <a:t>Journal of Biosocial Science, 5, </a:t>
            </a:r>
            <a:r>
              <a:rPr lang="en-GB" dirty="0" smtClean="0"/>
              <a:t>p. 254,</a:t>
            </a:r>
          </a:p>
          <a:p>
            <a:r>
              <a:rPr lang="en-GB" dirty="0" smtClean="0"/>
              <a:t>Data from three Cambridge-based studies.</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1464</TotalTime>
  <Words>1717</Words>
  <Application>Microsoft Office PowerPoint</Application>
  <PresentationFormat>On-screen Show (4:3)</PresentationFormat>
  <Paragraphs>153</Paragraphs>
  <Slides>16</Slides>
  <Notes>12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Do Assortative Mating Patterns for IQ Block Upward Social Mobility?</vt:lpstr>
      <vt:lpstr>PowerPoint Presentation</vt:lpstr>
      <vt:lpstr>Assortative Mating for IQ</vt:lpstr>
      <vt:lpstr>Minnesota Twin Family Study</vt:lpstr>
      <vt:lpstr>Correlations</vt:lpstr>
      <vt:lpstr>Another Correlation</vt:lpstr>
      <vt:lpstr>PowerPoint Presentation</vt:lpstr>
      <vt:lpstr>Why?</vt:lpstr>
      <vt:lpstr>IQ and SES</vt:lpstr>
      <vt:lpstr>IQ and Earnings</vt:lpstr>
      <vt:lpstr>Social Mobility?</vt:lpstr>
      <vt:lpstr>More Correlations</vt:lpstr>
      <vt:lpstr>PowerPoint Presentation</vt:lpstr>
      <vt:lpstr>PowerPoint Presentation</vt:lpstr>
      <vt:lpstr>PowerPoint Presentation</vt:lpstr>
      <vt:lpstr>100 Generations of Corn Breeding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wendy</dc:creator>
  <cp:lastModifiedBy>media.inet1</cp:lastModifiedBy>
  <cp:revision>101</cp:revision>
  <dcterms:created xsi:type="dcterms:W3CDTF">2012-11-18T00:45:00Z</dcterms:created>
  <dcterms:modified xsi:type="dcterms:W3CDTF">2014-04-19T16:05:43Z</dcterms:modified>
</cp:coreProperties>
</file>