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notesMasterIdLst>
    <p:notesMasterId r:id="rId107"/>
  </p:notesMasterIdLst>
  <p:handoutMasterIdLst>
    <p:handoutMasterId r:id="rId108"/>
  </p:handoutMasterIdLst>
  <p:sldIdLst>
    <p:sldId id="508" r:id="rId2"/>
    <p:sldId id="509" r:id="rId3"/>
    <p:sldId id="413" r:id="rId4"/>
    <p:sldId id="414" r:id="rId5"/>
    <p:sldId id="415" r:id="rId6"/>
    <p:sldId id="416" r:id="rId7"/>
    <p:sldId id="417" r:id="rId8"/>
    <p:sldId id="418" r:id="rId9"/>
    <p:sldId id="502" r:id="rId10"/>
    <p:sldId id="481" r:id="rId11"/>
    <p:sldId id="419" r:id="rId12"/>
    <p:sldId id="421" r:id="rId13"/>
    <p:sldId id="420" r:id="rId14"/>
    <p:sldId id="483" r:id="rId15"/>
    <p:sldId id="422" r:id="rId16"/>
    <p:sldId id="423" r:id="rId17"/>
    <p:sldId id="478" r:id="rId18"/>
    <p:sldId id="484" r:id="rId19"/>
    <p:sldId id="477" r:id="rId20"/>
    <p:sldId id="400" r:id="rId21"/>
    <p:sldId id="401" r:id="rId22"/>
    <p:sldId id="487" r:id="rId23"/>
    <p:sldId id="488" r:id="rId24"/>
    <p:sldId id="489" r:id="rId25"/>
    <p:sldId id="485" r:id="rId26"/>
    <p:sldId id="486" r:id="rId27"/>
    <p:sldId id="482" r:id="rId28"/>
    <p:sldId id="426" r:id="rId29"/>
    <p:sldId id="429" r:id="rId30"/>
    <p:sldId id="430" r:id="rId31"/>
    <p:sldId id="431" r:id="rId32"/>
    <p:sldId id="457" r:id="rId33"/>
    <p:sldId id="405" r:id="rId34"/>
    <p:sldId id="406" r:id="rId35"/>
    <p:sldId id="503" r:id="rId36"/>
    <p:sldId id="407" r:id="rId37"/>
    <p:sldId id="408" r:id="rId38"/>
    <p:sldId id="505" r:id="rId39"/>
    <p:sldId id="506" r:id="rId40"/>
    <p:sldId id="507" r:id="rId41"/>
    <p:sldId id="412" r:id="rId42"/>
    <p:sldId id="433" r:id="rId43"/>
    <p:sldId id="434" r:id="rId44"/>
    <p:sldId id="435" r:id="rId45"/>
    <p:sldId id="436" r:id="rId46"/>
    <p:sldId id="437" r:id="rId47"/>
    <p:sldId id="438" r:id="rId48"/>
    <p:sldId id="439" r:id="rId49"/>
    <p:sldId id="440" r:id="rId50"/>
    <p:sldId id="441" r:id="rId51"/>
    <p:sldId id="442" r:id="rId52"/>
    <p:sldId id="443" r:id="rId53"/>
    <p:sldId id="444" r:id="rId54"/>
    <p:sldId id="445" r:id="rId55"/>
    <p:sldId id="446" r:id="rId56"/>
    <p:sldId id="447" r:id="rId57"/>
    <p:sldId id="448" r:id="rId58"/>
    <p:sldId id="449" r:id="rId59"/>
    <p:sldId id="450" r:id="rId60"/>
    <p:sldId id="451" r:id="rId61"/>
    <p:sldId id="452" r:id="rId62"/>
    <p:sldId id="453" r:id="rId63"/>
    <p:sldId id="454" r:id="rId64"/>
    <p:sldId id="455" r:id="rId65"/>
    <p:sldId id="498" r:id="rId66"/>
    <p:sldId id="499" r:id="rId67"/>
    <p:sldId id="456" r:id="rId68"/>
    <p:sldId id="458" r:id="rId69"/>
    <p:sldId id="459" r:id="rId70"/>
    <p:sldId id="460" r:id="rId71"/>
    <p:sldId id="461" r:id="rId72"/>
    <p:sldId id="462" r:id="rId73"/>
    <p:sldId id="490" r:id="rId74"/>
    <p:sldId id="492" r:id="rId75"/>
    <p:sldId id="491" r:id="rId76"/>
    <p:sldId id="493" r:id="rId77"/>
    <p:sldId id="463" r:id="rId78"/>
    <p:sldId id="468" r:id="rId79"/>
    <p:sldId id="469" r:id="rId80"/>
    <p:sldId id="496" r:id="rId81"/>
    <p:sldId id="497" r:id="rId82"/>
    <p:sldId id="501" r:id="rId83"/>
    <p:sldId id="510" r:id="rId84"/>
    <p:sldId id="511" r:id="rId85"/>
    <p:sldId id="512" r:id="rId86"/>
    <p:sldId id="513" r:id="rId87"/>
    <p:sldId id="514" r:id="rId88"/>
    <p:sldId id="515" r:id="rId89"/>
    <p:sldId id="516" r:id="rId90"/>
    <p:sldId id="517" r:id="rId91"/>
    <p:sldId id="518" r:id="rId92"/>
    <p:sldId id="519" r:id="rId93"/>
    <p:sldId id="520" r:id="rId94"/>
    <p:sldId id="521" r:id="rId95"/>
    <p:sldId id="522" r:id="rId96"/>
    <p:sldId id="523" r:id="rId97"/>
    <p:sldId id="524" r:id="rId98"/>
    <p:sldId id="525" r:id="rId99"/>
    <p:sldId id="526" r:id="rId100"/>
    <p:sldId id="527" r:id="rId101"/>
    <p:sldId id="528" r:id="rId102"/>
    <p:sldId id="529" r:id="rId103"/>
    <p:sldId id="530" r:id="rId104"/>
    <p:sldId id="531" r:id="rId105"/>
    <p:sldId id="532" r:id="rId106"/>
  </p:sldIdLst>
  <p:sldSz cx="9144000" cy="6858000" type="screen4x3"/>
  <p:notesSz cx="6669088" cy="9775825"/>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Arial" pitchFamily="34" charset="0"/>
      </a:defRPr>
    </a:lvl1pPr>
    <a:lvl2pPr marL="457200" algn="l" rtl="0" fontAlgn="base">
      <a:spcBef>
        <a:spcPct val="0"/>
      </a:spcBef>
      <a:spcAft>
        <a:spcPct val="0"/>
      </a:spcAft>
      <a:defRPr kern="1200">
        <a:solidFill>
          <a:schemeClr val="tx1"/>
        </a:solidFill>
        <a:latin typeface="Arial" pitchFamily="34" charset="0"/>
        <a:ea typeface="宋体" pitchFamily="2" charset="-122"/>
        <a:cs typeface="Arial" pitchFamily="34" charset="0"/>
      </a:defRPr>
    </a:lvl2pPr>
    <a:lvl3pPr marL="914400" algn="l" rtl="0" fontAlgn="base">
      <a:spcBef>
        <a:spcPct val="0"/>
      </a:spcBef>
      <a:spcAft>
        <a:spcPct val="0"/>
      </a:spcAft>
      <a:defRPr kern="1200">
        <a:solidFill>
          <a:schemeClr val="tx1"/>
        </a:solidFill>
        <a:latin typeface="Arial" pitchFamily="34" charset="0"/>
        <a:ea typeface="宋体" pitchFamily="2" charset="-122"/>
        <a:cs typeface="Arial" pitchFamily="34" charset="0"/>
      </a:defRPr>
    </a:lvl3pPr>
    <a:lvl4pPr marL="1371600" algn="l" rtl="0" fontAlgn="base">
      <a:spcBef>
        <a:spcPct val="0"/>
      </a:spcBef>
      <a:spcAft>
        <a:spcPct val="0"/>
      </a:spcAft>
      <a:defRPr kern="1200">
        <a:solidFill>
          <a:schemeClr val="tx1"/>
        </a:solidFill>
        <a:latin typeface="Arial" pitchFamily="34" charset="0"/>
        <a:ea typeface="宋体" pitchFamily="2" charset="-122"/>
        <a:cs typeface="Arial" pitchFamily="34" charset="0"/>
      </a:defRPr>
    </a:lvl4pPr>
    <a:lvl5pPr marL="1828800" algn="l" rtl="0" fontAlgn="base">
      <a:spcBef>
        <a:spcPct val="0"/>
      </a:spcBef>
      <a:spcAft>
        <a:spcPct val="0"/>
      </a:spcAft>
      <a:defRPr kern="1200">
        <a:solidFill>
          <a:schemeClr val="tx1"/>
        </a:solidFill>
        <a:latin typeface="Arial" pitchFamily="34" charset="0"/>
        <a:ea typeface="宋体" pitchFamily="2" charset="-122"/>
        <a:cs typeface="Arial" pitchFamily="34" charset="0"/>
      </a:defRPr>
    </a:lvl5pPr>
    <a:lvl6pPr marL="2286000" algn="l" defTabSz="914400" rtl="0" eaLnBrk="1" latinLnBrk="0" hangingPunct="1">
      <a:defRPr kern="1200">
        <a:solidFill>
          <a:schemeClr val="tx1"/>
        </a:solidFill>
        <a:latin typeface="Arial" pitchFamily="34" charset="0"/>
        <a:ea typeface="宋体" pitchFamily="2" charset="-122"/>
        <a:cs typeface="Arial" pitchFamily="34" charset="0"/>
      </a:defRPr>
    </a:lvl6pPr>
    <a:lvl7pPr marL="2743200" algn="l" defTabSz="914400" rtl="0" eaLnBrk="1" latinLnBrk="0" hangingPunct="1">
      <a:defRPr kern="1200">
        <a:solidFill>
          <a:schemeClr val="tx1"/>
        </a:solidFill>
        <a:latin typeface="Arial" pitchFamily="34" charset="0"/>
        <a:ea typeface="宋体" pitchFamily="2" charset="-122"/>
        <a:cs typeface="Arial" pitchFamily="34" charset="0"/>
      </a:defRPr>
    </a:lvl7pPr>
    <a:lvl8pPr marL="3200400" algn="l" defTabSz="914400" rtl="0" eaLnBrk="1" latinLnBrk="0" hangingPunct="1">
      <a:defRPr kern="1200">
        <a:solidFill>
          <a:schemeClr val="tx1"/>
        </a:solidFill>
        <a:latin typeface="Arial" pitchFamily="34" charset="0"/>
        <a:ea typeface="宋体" pitchFamily="2" charset="-122"/>
        <a:cs typeface="Arial" pitchFamily="34" charset="0"/>
      </a:defRPr>
    </a:lvl8pPr>
    <a:lvl9pPr marL="3657600" algn="l" defTabSz="914400" rtl="0" eaLnBrk="1" latinLnBrk="0" hangingPunct="1">
      <a:defRPr kern="1200">
        <a:solidFill>
          <a:schemeClr val="tx1"/>
        </a:solidFill>
        <a:latin typeface="Arial" pitchFamily="34" charset="0"/>
        <a:ea typeface="宋体" pitchFamily="2" charset="-122"/>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inceton Affiliate" initials="P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88" autoAdjust="0"/>
    <p:restoredTop sz="88214" autoAdjust="0"/>
  </p:normalViewPr>
  <p:slideViewPr>
    <p:cSldViewPr>
      <p:cViewPr>
        <p:scale>
          <a:sx n="107" d="100"/>
          <a:sy n="107" d="100"/>
        </p:scale>
        <p:origin x="-450" y="-54"/>
      </p:cViewPr>
      <p:guideLst>
        <p:guide orient="horz" pos="2160"/>
        <p:guide pos="2880"/>
      </p:guideLst>
    </p:cSldViewPr>
  </p:slideViewPr>
  <p:outlineViewPr>
    <p:cViewPr>
      <p:scale>
        <a:sx n="33" d="100"/>
        <a:sy n="33" d="100"/>
      </p:scale>
      <p:origin x="102" y="20760"/>
    </p:cViewPr>
  </p:outlineViewPr>
  <p:notesTextViewPr>
    <p:cViewPr>
      <p:scale>
        <a:sx n="100" d="100"/>
        <a:sy n="100" d="100"/>
      </p:scale>
      <p:origin x="0" y="0"/>
    </p:cViewPr>
  </p:notesTextViewPr>
  <p:notesViewPr>
    <p:cSldViewPr>
      <p:cViewPr varScale="1">
        <p:scale>
          <a:sx n="53" d="100"/>
          <a:sy n="53" d="100"/>
        </p:scale>
        <p:origin x="-2952" y="-102"/>
      </p:cViewPr>
      <p:guideLst>
        <p:guide orient="horz" pos="3079"/>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hemeOverride" Target="../theme/themeOverrid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74745039598728"/>
          <c:y val="0.18608093633652628"/>
          <c:w val="0.85191611257961963"/>
          <c:h val="0.64915759798425232"/>
        </c:manualLayout>
      </c:layout>
      <c:barChart>
        <c:barDir val="col"/>
        <c:grouping val="stacked"/>
        <c:varyColors val="0"/>
        <c:ser>
          <c:idx val="0"/>
          <c:order val="0"/>
          <c:tx>
            <c:strRef>
              <c:f>Sheet1!$B$1</c:f>
              <c:strCache>
                <c:ptCount val="1"/>
                <c:pt idx="0">
                  <c:v>subsidy</c:v>
                </c:pt>
              </c:strCache>
            </c:strRef>
          </c:tx>
          <c:spPr>
            <a:blipFill>
              <a:blip xmlns:r="http://schemas.openxmlformats.org/officeDocument/2006/relationships" r:embed="rId2"/>
              <a:tile tx="0" ty="0" sx="100000" sy="100000" flip="none" algn="tl"/>
            </a:blipFill>
          </c:spPr>
          <c:invertIfNegative val="0"/>
          <c:dPt>
            <c:idx val="10"/>
            <c:invertIfNegative val="0"/>
            <c:bubble3D val="0"/>
            <c:spPr>
              <a:blipFill>
                <a:blip xmlns:r="http://schemas.openxmlformats.org/officeDocument/2006/relationships" r:embed="rId3"/>
                <a:tile tx="0" ty="0" sx="100000" sy="100000" flip="none" algn="tl"/>
              </a:blipFill>
            </c:spPr>
          </c:dPt>
          <c:dLbls>
            <c:dLblPos val="inBase"/>
            <c:showLegendKey val="0"/>
            <c:showVal val="1"/>
            <c:showCatName val="0"/>
            <c:showSerName val="0"/>
            <c:showPercent val="0"/>
            <c:showBubbleSize val="0"/>
            <c:showLeaderLines val="0"/>
          </c:dLbls>
          <c:cat>
            <c:strRef>
              <c:f>Sheet1!$A$2:$A$12</c:f>
              <c:strCache>
                <c:ptCount val="11"/>
                <c:pt idx="0">
                  <c:v>2007</c:v>
                </c:pt>
                <c:pt idx="1">
                  <c:v>2008</c:v>
                </c:pt>
                <c:pt idx="2">
                  <c:v>2009</c:v>
                </c:pt>
                <c:pt idx="3">
                  <c:v>2010</c:v>
                </c:pt>
                <c:pt idx="4">
                  <c:v>2011</c:v>
                </c:pt>
                <c:pt idx="5">
                  <c:v>2012</c:v>
                </c:pt>
                <c:pt idx="6">
                  <c:v>2013</c:v>
                </c:pt>
                <c:pt idx="7">
                  <c:v>2014</c:v>
                </c:pt>
                <c:pt idx="8">
                  <c:v>2015</c:v>
                </c:pt>
                <c:pt idx="9">
                  <c:v>2016</c:v>
                </c:pt>
                <c:pt idx="10">
                  <c:v>public (2010)</c:v>
                </c:pt>
              </c:strCache>
            </c:strRef>
          </c:cat>
          <c:val>
            <c:numRef>
              <c:f>Sheet1!$B$2:$B$12</c:f>
              <c:numCache>
                <c:formatCode>General</c:formatCode>
                <c:ptCount val="11"/>
                <c:pt idx="0">
                  <c:v>0</c:v>
                </c:pt>
                <c:pt idx="1">
                  <c:v>2000</c:v>
                </c:pt>
                <c:pt idx="2">
                  <c:v>2500</c:v>
                </c:pt>
                <c:pt idx="3">
                  <c:v>4500</c:v>
                </c:pt>
                <c:pt idx="4">
                  <c:v>4500</c:v>
                </c:pt>
                <c:pt idx="5">
                  <c:v>5000</c:v>
                </c:pt>
                <c:pt idx="6">
                  <c:v>5000</c:v>
                </c:pt>
                <c:pt idx="7">
                  <c:v>5000</c:v>
                </c:pt>
                <c:pt idx="8">
                  <c:v>5000</c:v>
                </c:pt>
                <c:pt idx="9">
                  <c:v>5000</c:v>
                </c:pt>
                <c:pt idx="10">
                  <c:v>16000</c:v>
                </c:pt>
              </c:numCache>
            </c:numRef>
          </c:val>
        </c:ser>
        <c:dLbls>
          <c:showLegendKey val="0"/>
          <c:showVal val="0"/>
          <c:showCatName val="0"/>
          <c:showSerName val="0"/>
          <c:showPercent val="0"/>
          <c:showBubbleSize val="0"/>
        </c:dLbls>
        <c:gapWidth val="150"/>
        <c:overlap val="100"/>
        <c:axId val="97976320"/>
        <c:axId val="97977856"/>
      </c:barChart>
      <c:catAx>
        <c:axId val="97976320"/>
        <c:scaling>
          <c:orientation val="minMax"/>
        </c:scaling>
        <c:delete val="0"/>
        <c:axPos val="b"/>
        <c:majorTickMark val="out"/>
        <c:minorTickMark val="none"/>
        <c:tickLblPos val="nextTo"/>
        <c:crossAx val="97977856"/>
        <c:crosses val="autoZero"/>
        <c:auto val="1"/>
        <c:lblAlgn val="ctr"/>
        <c:lblOffset val="100"/>
        <c:noMultiLvlLbl val="0"/>
      </c:catAx>
      <c:valAx>
        <c:axId val="97977856"/>
        <c:scaling>
          <c:orientation val="minMax"/>
        </c:scaling>
        <c:delete val="0"/>
        <c:axPos val="l"/>
        <c:majorGridlines/>
        <c:numFmt formatCode="General" sourceLinked="1"/>
        <c:majorTickMark val="out"/>
        <c:minorTickMark val="none"/>
        <c:tickLblPos val="nextTo"/>
        <c:crossAx val="97976320"/>
        <c:crosses val="autoZero"/>
        <c:crossBetween val="between"/>
      </c:valAx>
    </c:plotArea>
    <c:plotVisOnly val="1"/>
    <c:dispBlanksAs val="gap"/>
    <c:showDLblsOverMax val="0"/>
  </c:chart>
  <c:externalData r:id="rId4">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889938" cy="488791"/>
          </a:xfrm>
          <a:prstGeom prst="rect">
            <a:avLst/>
          </a:prstGeom>
        </p:spPr>
        <p:txBody>
          <a:bodyPr vert="horz" lIns="91440" tIns="45720" rIns="91440" bIns="45720" rtlCol="0"/>
          <a:lstStyle>
            <a:lvl1pPr algn="l">
              <a:defRPr sz="1200">
                <a:latin typeface="Arial" charset="0"/>
                <a:cs typeface="+mn-cs"/>
              </a:defRPr>
            </a:lvl1pPr>
          </a:lstStyle>
          <a:p>
            <a:pPr>
              <a:defRPr/>
            </a:pPr>
            <a:endParaRPr lang="zh-CN" altLang="en-US"/>
          </a:p>
        </p:txBody>
      </p:sp>
      <p:sp>
        <p:nvSpPr>
          <p:cNvPr id="3" name="日期占位符 2"/>
          <p:cNvSpPr>
            <a:spLocks noGrp="1"/>
          </p:cNvSpPr>
          <p:nvPr>
            <p:ph type="dt" sz="quarter" idx="1"/>
          </p:nvPr>
        </p:nvSpPr>
        <p:spPr>
          <a:xfrm>
            <a:off x="3777607" y="0"/>
            <a:ext cx="2889938" cy="488791"/>
          </a:xfrm>
          <a:prstGeom prst="rect">
            <a:avLst/>
          </a:prstGeom>
        </p:spPr>
        <p:txBody>
          <a:bodyPr vert="horz" lIns="91440" tIns="45720" rIns="91440" bIns="45720" rtlCol="0"/>
          <a:lstStyle>
            <a:lvl1pPr algn="r">
              <a:defRPr sz="1200" smtClean="0">
                <a:latin typeface="Arial" charset="0"/>
                <a:cs typeface="+mn-cs"/>
              </a:defRPr>
            </a:lvl1pPr>
          </a:lstStyle>
          <a:p>
            <a:pPr>
              <a:defRPr/>
            </a:pPr>
            <a:fld id="{CC1F634C-49E4-48E4-AE28-51FBE4C8D5F2}" type="datetimeFigureOut">
              <a:rPr lang="zh-CN" altLang="en-US"/>
              <a:pPr>
                <a:defRPr/>
              </a:pPr>
              <a:t>2016/6/22</a:t>
            </a:fld>
            <a:endParaRPr lang="zh-CN" altLang="en-US"/>
          </a:p>
        </p:txBody>
      </p:sp>
      <p:sp>
        <p:nvSpPr>
          <p:cNvPr id="4" name="页脚占位符 3"/>
          <p:cNvSpPr>
            <a:spLocks noGrp="1"/>
          </p:cNvSpPr>
          <p:nvPr>
            <p:ph type="ftr" sz="quarter" idx="2"/>
          </p:nvPr>
        </p:nvSpPr>
        <p:spPr>
          <a:xfrm>
            <a:off x="0" y="9285337"/>
            <a:ext cx="2889938" cy="488791"/>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zh-CN" altLang="en-US"/>
          </a:p>
        </p:txBody>
      </p:sp>
      <p:sp>
        <p:nvSpPr>
          <p:cNvPr id="5" name="灯片编号占位符 4"/>
          <p:cNvSpPr>
            <a:spLocks noGrp="1"/>
          </p:cNvSpPr>
          <p:nvPr>
            <p:ph type="sldNum" sz="quarter" idx="3"/>
          </p:nvPr>
        </p:nvSpPr>
        <p:spPr>
          <a:xfrm>
            <a:off x="3777607" y="9285337"/>
            <a:ext cx="2889938" cy="488791"/>
          </a:xfrm>
          <a:prstGeom prst="rect">
            <a:avLst/>
          </a:prstGeom>
        </p:spPr>
        <p:txBody>
          <a:bodyPr vert="horz" lIns="91440" tIns="45720" rIns="91440" bIns="45720" rtlCol="0" anchor="b"/>
          <a:lstStyle>
            <a:lvl1pPr algn="r">
              <a:defRPr sz="1200" smtClean="0">
                <a:latin typeface="Arial" charset="0"/>
                <a:cs typeface="+mn-cs"/>
              </a:defRPr>
            </a:lvl1pPr>
          </a:lstStyle>
          <a:p>
            <a:pPr>
              <a:defRPr/>
            </a:pPr>
            <a:fld id="{A9EB3BC7-BDDB-4B1E-B073-8245792BAB0D}" type="slidenum">
              <a:rPr lang="zh-CN" altLang="en-US"/>
              <a:pPr>
                <a:defRPr/>
              </a:pPr>
              <a:t>‹#›</a:t>
            </a:fld>
            <a:endParaRPr lang="zh-CN" altLang="en-US"/>
          </a:p>
        </p:txBody>
      </p:sp>
    </p:spTree>
    <p:extLst>
      <p:ext uri="{BB962C8B-B14F-4D97-AF65-F5344CB8AC3E}">
        <p14:creationId xmlns:p14="http://schemas.microsoft.com/office/powerpoint/2010/main" val="4285406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889938" cy="488791"/>
          </a:xfrm>
          <a:prstGeom prst="rect">
            <a:avLst/>
          </a:prstGeom>
        </p:spPr>
        <p:txBody>
          <a:bodyPr vert="horz" lIns="91440" tIns="45720" rIns="91440" bIns="45720" rtlCol="0"/>
          <a:lstStyle>
            <a:lvl1pPr algn="l">
              <a:defRPr sz="1200">
                <a:latin typeface="Arial" charset="0"/>
                <a:cs typeface="+mn-cs"/>
              </a:defRPr>
            </a:lvl1pPr>
          </a:lstStyle>
          <a:p>
            <a:pPr>
              <a:defRPr/>
            </a:pPr>
            <a:endParaRPr lang="zh-CN" altLang="en-US"/>
          </a:p>
        </p:txBody>
      </p:sp>
      <p:sp>
        <p:nvSpPr>
          <p:cNvPr id="3" name="日期占位符 2"/>
          <p:cNvSpPr>
            <a:spLocks noGrp="1"/>
          </p:cNvSpPr>
          <p:nvPr>
            <p:ph type="dt" idx="1"/>
          </p:nvPr>
        </p:nvSpPr>
        <p:spPr>
          <a:xfrm>
            <a:off x="3777607" y="0"/>
            <a:ext cx="2889938" cy="488791"/>
          </a:xfrm>
          <a:prstGeom prst="rect">
            <a:avLst/>
          </a:prstGeom>
        </p:spPr>
        <p:txBody>
          <a:bodyPr vert="horz" lIns="91440" tIns="45720" rIns="91440" bIns="45720" rtlCol="0"/>
          <a:lstStyle>
            <a:lvl1pPr algn="r">
              <a:defRPr sz="1200" smtClean="0">
                <a:latin typeface="Arial" charset="0"/>
                <a:cs typeface="+mn-cs"/>
              </a:defRPr>
            </a:lvl1pPr>
          </a:lstStyle>
          <a:p>
            <a:pPr>
              <a:defRPr/>
            </a:pPr>
            <a:fld id="{A72B60F1-8292-4F2A-978B-0489A103D9F1}" type="datetimeFigureOut">
              <a:rPr lang="zh-CN" altLang="en-US"/>
              <a:pPr>
                <a:defRPr/>
              </a:pPr>
              <a:t>2016/6/22</a:t>
            </a:fld>
            <a:endParaRPr lang="zh-CN" altLang="en-US"/>
          </a:p>
        </p:txBody>
      </p:sp>
      <p:sp>
        <p:nvSpPr>
          <p:cNvPr id="4" name="幻灯片图像占位符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66909" y="4643517"/>
            <a:ext cx="5335270" cy="4399121"/>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9285337"/>
            <a:ext cx="2889938" cy="488791"/>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zh-CN" altLang="en-US"/>
          </a:p>
        </p:txBody>
      </p:sp>
      <p:sp>
        <p:nvSpPr>
          <p:cNvPr id="7" name="灯片编号占位符 6"/>
          <p:cNvSpPr>
            <a:spLocks noGrp="1"/>
          </p:cNvSpPr>
          <p:nvPr>
            <p:ph type="sldNum" sz="quarter" idx="5"/>
          </p:nvPr>
        </p:nvSpPr>
        <p:spPr>
          <a:xfrm>
            <a:off x="3777607" y="9285337"/>
            <a:ext cx="2889938" cy="488791"/>
          </a:xfrm>
          <a:prstGeom prst="rect">
            <a:avLst/>
          </a:prstGeom>
        </p:spPr>
        <p:txBody>
          <a:bodyPr vert="horz" lIns="91440" tIns="45720" rIns="91440" bIns="45720" rtlCol="0" anchor="b"/>
          <a:lstStyle>
            <a:lvl1pPr algn="r">
              <a:defRPr sz="1200" smtClean="0">
                <a:latin typeface="Arial" charset="0"/>
                <a:cs typeface="+mn-cs"/>
              </a:defRPr>
            </a:lvl1pPr>
          </a:lstStyle>
          <a:p>
            <a:pPr>
              <a:defRPr/>
            </a:pPr>
            <a:fld id="{9EF8BD07-B91F-4B91-9888-50A1F1D2D78B}" type="slidenum">
              <a:rPr lang="zh-CN" altLang="en-US"/>
              <a:pPr>
                <a:defRPr/>
              </a:pPr>
              <a:t>‹#›</a:t>
            </a:fld>
            <a:endParaRPr lang="zh-CN" altLang="en-US"/>
          </a:p>
        </p:txBody>
      </p:sp>
    </p:spTree>
    <p:extLst>
      <p:ext uri="{BB962C8B-B14F-4D97-AF65-F5344CB8AC3E}">
        <p14:creationId xmlns:p14="http://schemas.microsoft.com/office/powerpoint/2010/main" val="27957036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Data based</a:t>
            </a:r>
            <a:r>
              <a:rPr lang="en-US" altLang="zh-CN" baseline="0" dirty="0" smtClean="0"/>
              <a:t> on 2010 Census. The number should be even larger now.</a:t>
            </a:r>
            <a:endParaRPr lang="zh-CN" altLang="en-US" dirty="0"/>
          </a:p>
        </p:txBody>
      </p:sp>
      <p:sp>
        <p:nvSpPr>
          <p:cNvPr id="4" name="灯片编号占位符 3"/>
          <p:cNvSpPr>
            <a:spLocks noGrp="1"/>
          </p:cNvSpPr>
          <p:nvPr>
            <p:ph type="sldNum" sz="quarter" idx="10"/>
          </p:nvPr>
        </p:nvSpPr>
        <p:spPr/>
        <p:txBody>
          <a:bodyPr/>
          <a:lstStyle/>
          <a:p>
            <a:pPr>
              <a:defRPr/>
            </a:pPr>
            <a:fld id="{9EF8BD07-B91F-4B91-9888-50A1F1D2D78B}" type="slidenum">
              <a:rPr lang="zh-CN" altLang="en-US" smtClean="0"/>
              <a:pPr>
                <a:defRPr/>
              </a:pPr>
              <a:t>6</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 As long as the underlying trend without treatment is the same for both groups, this should be fine.   (2) we will be able to provide some check on whether</a:t>
            </a:r>
            <a:r>
              <a:rPr lang="en-US" altLang="zh-CN" baseline="0" dirty="0" smtClean="0"/>
              <a:t> this assumption makes sense later.  (3) controlling or not controlling for IQ provides upper and lower bounds. </a:t>
            </a:r>
            <a:endParaRPr lang="zh-CN" altLang="en-US" dirty="0"/>
          </a:p>
        </p:txBody>
      </p:sp>
      <p:sp>
        <p:nvSpPr>
          <p:cNvPr id="4" name="灯片编号占位符 3"/>
          <p:cNvSpPr>
            <a:spLocks noGrp="1"/>
          </p:cNvSpPr>
          <p:nvPr>
            <p:ph type="sldNum" sz="quarter" idx="10"/>
          </p:nvPr>
        </p:nvSpPr>
        <p:spPr/>
        <p:txBody>
          <a:bodyPr/>
          <a:lstStyle/>
          <a:p>
            <a:pPr>
              <a:defRPr/>
            </a:pPr>
            <a:fld id="{9EF8BD07-B91F-4B91-9888-50A1F1D2D78B}" type="slidenum">
              <a:rPr lang="zh-CN" altLang="en-US" smtClean="0"/>
              <a:pPr>
                <a:defRPr/>
              </a:pPr>
              <a:t>44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controls</a:t>
            </a:r>
            <a:r>
              <a:rPr lang="en-US" baseline="0" dirty="0" smtClean="0"/>
              <a:t> also included.  # of hours spent on homework; family income; father’s education; mother’s education; year since parents migrated; province of origin; father’s occupation. All X interacted with t. </a:t>
            </a:r>
            <a:endParaRPr lang="en-US" dirty="0"/>
          </a:p>
        </p:txBody>
      </p:sp>
      <p:sp>
        <p:nvSpPr>
          <p:cNvPr id="4" name="Slide Number Placeholder 3"/>
          <p:cNvSpPr>
            <a:spLocks noGrp="1"/>
          </p:cNvSpPr>
          <p:nvPr>
            <p:ph type="sldNum" sz="quarter" idx="10"/>
          </p:nvPr>
        </p:nvSpPr>
        <p:spPr/>
        <p:txBody>
          <a:bodyPr/>
          <a:lstStyle/>
          <a:p>
            <a:pPr>
              <a:defRPr/>
            </a:pPr>
            <a:fld id="{9EF8BD07-B91F-4B91-9888-50A1F1D2D78B}" type="slidenum">
              <a:rPr lang="zh-CN" altLang="en-US" smtClean="0"/>
              <a:pPr>
                <a:defRPr/>
              </a:pPr>
              <a:t>49</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A-D try</a:t>
            </a:r>
            <a:r>
              <a:rPr lang="en-US" altLang="zh-CN" baseline="0" dirty="0" smtClean="0"/>
              <a:t> to make the sample closer to the “migrant farmer’s children” type of definition. E use different controls groups. F adjust for sample attrition during the two periods.</a:t>
            </a:r>
            <a:endParaRPr lang="zh-CN" altLang="en-US" dirty="0"/>
          </a:p>
        </p:txBody>
      </p:sp>
      <p:sp>
        <p:nvSpPr>
          <p:cNvPr id="4" name="灯片编号占位符 3"/>
          <p:cNvSpPr>
            <a:spLocks noGrp="1"/>
          </p:cNvSpPr>
          <p:nvPr>
            <p:ph type="sldNum" sz="quarter" idx="10"/>
          </p:nvPr>
        </p:nvSpPr>
        <p:spPr/>
        <p:txBody>
          <a:bodyPr/>
          <a:lstStyle/>
          <a:p>
            <a:pPr>
              <a:defRPr/>
            </a:pPr>
            <a:fld id="{9EF8BD07-B91F-4B91-9888-50A1F1D2D78B}" type="slidenum">
              <a:rPr lang="zh-CN" altLang="en-US" smtClean="0"/>
              <a:pPr>
                <a:defRPr/>
              </a:pPr>
              <a:t>50</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dirty="0" smtClean="0">
                <a:solidFill>
                  <a:schemeClr val="tx2">
                    <a:satMod val="130000"/>
                  </a:schemeClr>
                </a:solidFill>
              </a:rPr>
              <a:t>lower end of </a:t>
            </a:r>
            <a:r>
              <a:rPr lang="en-US" altLang="zh-CN" sz="1200" dirty="0" err="1" smtClean="0">
                <a:solidFill>
                  <a:schemeClr val="tx2">
                    <a:satMod val="130000"/>
                  </a:schemeClr>
                </a:solidFill>
              </a:rPr>
              <a:t>distri</a:t>
            </a:r>
            <a:r>
              <a:rPr lang="en-US" altLang="zh-CN" sz="1200" dirty="0" smtClean="0">
                <a:solidFill>
                  <a:schemeClr val="tx2">
                    <a:satMod val="130000"/>
                  </a:schemeClr>
                </a:solidFill>
              </a:rPr>
              <a:t>. converged more. Consistent with the story that an improvement in student quality of </a:t>
            </a:r>
            <a:r>
              <a:rPr lang="en-US" altLang="zh-CN" sz="1200" dirty="0" err="1" smtClean="0">
                <a:solidFill>
                  <a:schemeClr val="tx2">
                    <a:satMod val="130000"/>
                  </a:schemeClr>
                </a:solidFill>
              </a:rPr>
              <a:t>mig</a:t>
            </a:r>
            <a:r>
              <a:rPr lang="en-US" altLang="zh-CN" sz="1200" dirty="0" smtClean="0">
                <a:solidFill>
                  <a:schemeClr val="tx2">
                    <a:satMod val="130000"/>
                  </a:schemeClr>
                </a:solidFill>
              </a:rPr>
              <a:t> schools would benefit low-performing student more</a:t>
            </a:r>
            <a:endParaRPr lang="zh-CN" altLang="en-US" dirty="0"/>
          </a:p>
        </p:txBody>
      </p:sp>
      <p:sp>
        <p:nvSpPr>
          <p:cNvPr id="4" name="灯片编号占位符 3"/>
          <p:cNvSpPr>
            <a:spLocks noGrp="1"/>
          </p:cNvSpPr>
          <p:nvPr>
            <p:ph type="sldNum" sz="quarter" idx="10"/>
          </p:nvPr>
        </p:nvSpPr>
        <p:spPr/>
        <p:txBody>
          <a:bodyPr/>
          <a:lstStyle/>
          <a:p>
            <a:pPr>
              <a:defRPr/>
            </a:pPr>
            <a:fld id="{9EF8BD07-B91F-4B91-9888-50A1F1D2D78B}" type="slidenum">
              <a:rPr lang="zh-CN" altLang="en-US" smtClean="0"/>
              <a:pPr>
                <a:defRPr/>
              </a:pPr>
              <a:t>51</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Other controls also included.   Here we do need to worry about selection.</a:t>
            </a:r>
            <a:r>
              <a:rPr lang="en-US" baseline="0" dirty="0" smtClean="0"/>
              <a:t>  Thus we have some robustness check results. </a:t>
            </a:r>
            <a:r>
              <a:rPr lang="en-US" altLang="zh-CN" dirty="0" smtClean="0"/>
              <a:t>The idea of last three columns is to rule out those</a:t>
            </a:r>
            <a:r>
              <a:rPr lang="en-US" altLang="zh-CN" baseline="0" dirty="0" smtClean="0"/>
              <a:t> in migrant schools who wanted to leave shanghai after graduation.</a:t>
            </a:r>
            <a:endParaRPr lang="en-US" altLang="zh-CN" dirty="0" smtClean="0"/>
          </a:p>
          <a:p>
            <a:endParaRPr lang="en-US" dirty="0"/>
          </a:p>
        </p:txBody>
      </p:sp>
      <p:sp>
        <p:nvSpPr>
          <p:cNvPr id="4" name="Slide Number Placeholder 3"/>
          <p:cNvSpPr>
            <a:spLocks noGrp="1"/>
          </p:cNvSpPr>
          <p:nvPr>
            <p:ph type="sldNum" sz="quarter" idx="10"/>
          </p:nvPr>
        </p:nvSpPr>
        <p:spPr/>
        <p:txBody>
          <a:bodyPr/>
          <a:lstStyle/>
          <a:p>
            <a:pPr>
              <a:defRPr/>
            </a:pPr>
            <a:fld id="{9EF8BD07-B91F-4B91-9888-50A1F1D2D78B}" type="slidenum">
              <a:rPr lang="zh-CN" altLang="en-US" smtClean="0"/>
              <a:pPr>
                <a:defRPr/>
              </a:pPr>
              <a:t>59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Much more grade</a:t>
            </a:r>
            <a:r>
              <a:rPr lang="en-US" altLang="zh-CN" baseline="0" dirty="0" smtClean="0"/>
              <a:t> retention for students from migrant schools. </a:t>
            </a:r>
            <a:endParaRPr lang="zh-CN" altLang="en-US" dirty="0"/>
          </a:p>
        </p:txBody>
      </p:sp>
      <p:sp>
        <p:nvSpPr>
          <p:cNvPr id="4" name="灯片编号占位符 3"/>
          <p:cNvSpPr>
            <a:spLocks noGrp="1"/>
          </p:cNvSpPr>
          <p:nvPr>
            <p:ph type="sldNum" sz="quarter" idx="10"/>
          </p:nvPr>
        </p:nvSpPr>
        <p:spPr/>
        <p:txBody>
          <a:bodyPr/>
          <a:lstStyle/>
          <a:p>
            <a:pPr>
              <a:defRPr/>
            </a:pPr>
            <a:fld id="{9EF8BD07-B91F-4B91-9888-50A1F1D2D78B}" type="slidenum">
              <a:rPr lang="zh-CN" altLang="en-US" smtClean="0"/>
              <a:pPr>
                <a:defRPr/>
              </a:pPr>
              <a:t>60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pPr eaLnBrk="1" hangingPunct="1"/>
            <a:endParaRPr lang="en-US" altLang="zh-CN" dirty="0" smtClean="0"/>
          </a:p>
        </p:txBody>
      </p:sp>
      <p:sp>
        <p:nvSpPr>
          <p:cNvPr id="17412" name="Slide Number Placeholder 3"/>
          <p:cNvSpPr>
            <a:spLocks noGrp="1"/>
          </p:cNvSpPr>
          <p:nvPr>
            <p:ph type="sldNum" sz="quarter" idx="5"/>
          </p:nvPr>
        </p:nvSpPr>
        <p:spPr bwMode="auto">
          <a:noFill/>
          <a:ln>
            <a:miter lim="800000"/>
            <a:headEnd/>
            <a:tailEnd/>
          </a:ln>
        </p:spPr>
        <p:txBody>
          <a:bodyPr/>
          <a:lstStyle/>
          <a:p>
            <a:fld id="{29549BA7-5991-4A8B-9369-C03F8D2E6F4C}" type="slidenum">
              <a:rPr lang="zh-CN" altLang="en-US">
                <a:solidFill>
                  <a:prstClr val="black"/>
                </a:solidFill>
              </a:rPr>
              <a:pPr/>
              <a:t>74</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a:lstStyle/>
          <a:p>
            <a:pPr eaLnBrk="1" hangingPunct="1"/>
            <a:endParaRPr lang="en-US" altLang="zh-CN" smtClean="0"/>
          </a:p>
        </p:txBody>
      </p:sp>
      <p:sp>
        <p:nvSpPr>
          <p:cNvPr id="14340" name="Slide Number Placeholder 3"/>
          <p:cNvSpPr>
            <a:spLocks noGrp="1"/>
          </p:cNvSpPr>
          <p:nvPr>
            <p:ph type="sldNum" sz="quarter" idx="5"/>
          </p:nvPr>
        </p:nvSpPr>
        <p:spPr bwMode="auto">
          <a:noFill/>
          <a:ln>
            <a:miter lim="800000"/>
            <a:headEnd/>
            <a:tailEnd/>
          </a:ln>
        </p:spPr>
        <p:txBody>
          <a:bodyPr/>
          <a:lstStyle/>
          <a:p>
            <a:fld id="{4D061554-003B-4B9D-A7B5-FC0E763089FF}" type="slidenum">
              <a:rPr lang="zh-CN" altLang="en-US">
                <a:solidFill>
                  <a:prstClr val="black"/>
                </a:solidFill>
              </a:rPr>
              <a:pPr/>
              <a:t>77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p:spPr>
      </p:sp>
      <p:sp>
        <p:nvSpPr>
          <p:cNvPr id="3" name="备注占位符 2"/>
          <p:cNvSpPr>
            <a:spLocks noGrp="1"/>
          </p:cNvSpPr>
          <p:nvPr>
            <p:ph type="body" idx="1"/>
          </p:nvPr>
        </p:nvSpPr>
        <p:spPr/>
        <p:txBody>
          <a:bodyPr/>
          <a:lstStyle/>
          <a:p>
            <a:pPr eaLnBrk="1" hangingPunct="1">
              <a:defRPr/>
            </a:pPr>
            <a:endParaRPr lang="zh-CN" altLang="en-US" dirty="0"/>
          </a:p>
        </p:txBody>
      </p:sp>
      <p:sp>
        <p:nvSpPr>
          <p:cNvPr id="23556" name="灯片编号占位符 3"/>
          <p:cNvSpPr>
            <a:spLocks noGrp="1"/>
          </p:cNvSpPr>
          <p:nvPr>
            <p:ph type="sldNum" sz="quarter" idx="5"/>
          </p:nvPr>
        </p:nvSpPr>
        <p:spPr bwMode="auto">
          <a:noFill/>
          <a:ln>
            <a:miter lim="800000"/>
            <a:headEnd/>
            <a:tailEnd/>
          </a:ln>
        </p:spPr>
        <p:txBody>
          <a:bodyPr/>
          <a:lstStyle/>
          <a:p>
            <a:fld id="{EF6E0143-7AA5-4214-A252-B85206B33C9E}" type="slidenum">
              <a:rPr lang="zh-CN" altLang="en-US">
                <a:solidFill>
                  <a:prstClr val="black"/>
                </a:solidFill>
              </a:rPr>
              <a:pPr/>
              <a:t>79</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60 million is an</a:t>
            </a:r>
            <a:r>
              <a:rPr lang="en-US" altLang="zh-CN" baseline="0" dirty="0" smtClean="0"/>
              <a:t> old estimate by All-China federation of women. The ministry of civil affairs is try to tally the numbers now. </a:t>
            </a:r>
            <a:endParaRPr lang="zh-CN" altLang="en-US" dirty="0"/>
          </a:p>
        </p:txBody>
      </p:sp>
      <p:sp>
        <p:nvSpPr>
          <p:cNvPr id="4" name="灯片编号占位符 3"/>
          <p:cNvSpPr>
            <a:spLocks noGrp="1"/>
          </p:cNvSpPr>
          <p:nvPr>
            <p:ph type="sldNum" sz="quarter" idx="10"/>
          </p:nvPr>
        </p:nvSpPr>
        <p:spPr/>
        <p:txBody>
          <a:bodyPr/>
          <a:lstStyle/>
          <a:p>
            <a:fld id="{1C456841-AF7A-4F07-BDC6-99A07CA9E6D5}" type="slidenum">
              <a:rPr lang="zh-CN" altLang="en-US" smtClean="0"/>
              <a:pPr/>
              <a:t>86</a:t>
            </a:fld>
            <a:endParaRPr lang="zh-CN" altLang="en-US"/>
          </a:p>
        </p:txBody>
      </p:sp>
    </p:spTree>
    <p:extLst>
      <p:ext uri="{BB962C8B-B14F-4D97-AF65-F5344CB8AC3E}">
        <p14:creationId xmlns:p14="http://schemas.microsoft.com/office/powerpoint/2010/main" val="1994871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For example, the education bureau</a:t>
            </a:r>
            <a:r>
              <a:rPr lang="en-US" altLang="zh-CN" baseline="0" dirty="0" smtClean="0"/>
              <a:t> would normally not administer the same tests to migrant schools as public schools. The teachers from migrant schools do not have </a:t>
            </a:r>
            <a:r>
              <a:rPr lang="en-US" altLang="zh-CN" baseline="0" dirty="0" err="1" smtClean="0"/>
              <a:t>bianzhi</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pPr>
              <a:defRPr/>
            </a:pPr>
            <a:fld id="{9EF8BD07-B91F-4B91-9888-50A1F1D2D78B}" type="slidenum">
              <a:rPr lang="zh-CN" altLang="en-US" smtClean="0"/>
              <a:pPr>
                <a:defRPr/>
              </a:pPr>
              <a:t>7</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456841-AF7A-4F07-BDC6-99A07CA9E6D5}" type="slidenum">
              <a:rPr lang="zh-CN" altLang="en-US" smtClean="0"/>
              <a:pPr/>
              <a:t>92</a:t>
            </a:fld>
            <a:endParaRPr lang="zh-CN" altLang="en-US"/>
          </a:p>
        </p:txBody>
      </p:sp>
    </p:spTree>
    <p:extLst>
      <p:ext uri="{BB962C8B-B14F-4D97-AF65-F5344CB8AC3E}">
        <p14:creationId xmlns:p14="http://schemas.microsoft.com/office/powerpoint/2010/main" val="2086818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latin typeface="+mn-lt"/>
                <a:ea typeface="+mn-ea"/>
                <a:cs typeface="+mn-cs"/>
              </a:rPr>
              <a:t>Chang, </a:t>
            </a:r>
            <a:r>
              <a:rPr lang="en-US" altLang="zh-CN" sz="1200" b="0" i="0" kern="1200" dirty="0" err="1" smtClean="0">
                <a:solidFill>
                  <a:schemeClr val="tx1"/>
                </a:solidFill>
                <a:latin typeface="+mn-lt"/>
                <a:ea typeface="+mn-ea"/>
                <a:cs typeface="+mn-cs"/>
              </a:rPr>
              <a:t>Hongqin</a:t>
            </a:r>
            <a:r>
              <a:rPr lang="en-US" altLang="zh-CN" sz="1200" b="0" i="0" kern="1200" dirty="0" smtClean="0">
                <a:solidFill>
                  <a:schemeClr val="tx1"/>
                </a:solidFill>
                <a:latin typeface="+mn-lt"/>
                <a:ea typeface="+mn-ea"/>
                <a:cs typeface="+mn-cs"/>
              </a:rPr>
              <a:t>, Xiao-</a:t>
            </a:r>
            <a:r>
              <a:rPr lang="en-US" altLang="zh-CN" sz="1200" b="0" i="0" kern="1200" dirty="0" err="1" smtClean="0">
                <a:solidFill>
                  <a:schemeClr val="tx1"/>
                </a:solidFill>
                <a:latin typeface="+mn-lt"/>
                <a:ea typeface="+mn-ea"/>
                <a:cs typeface="+mn-cs"/>
              </a:rPr>
              <a:t>yuan</a:t>
            </a:r>
            <a:r>
              <a:rPr lang="en-US" altLang="zh-CN" sz="1200" b="0" i="0" kern="1200" dirty="0" smtClean="0">
                <a:solidFill>
                  <a:schemeClr val="tx1"/>
                </a:solidFill>
                <a:latin typeface="+mn-lt"/>
                <a:ea typeface="+mn-ea"/>
                <a:cs typeface="+mn-cs"/>
              </a:rPr>
              <a:t> Dong, and Fiona </a:t>
            </a:r>
            <a:r>
              <a:rPr lang="en-US" altLang="zh-CN" sz="1200" b="0" i="0" kern="1200" dirty="0" err="1" smtClean="0">
                <a:solidFill>
                  <a:schemeClr val="tx1"/>
                </a:solidFill>
                <a:latin typeface="+mn-lt"/>
                <a:ea typeface="+mn-ea"/>
                <a:cs typeface="+mn-cs"/>
              </a:rPr>
              <a:t>MacPhail</a:t>
            </a:r>
            <a:r>
              <a:rPr lang="en-US" altLang="zh-CN" sz="1200" b="0" i="0" kern="1200" dirty="0" smtClean="0">
                <a:solidFill>
                  <a:schemeClr val="tx1"/>
                </a:solidFill>
                <a:latin typeface="+mn-lt"/>
                <a:ea typeface="+mn-ea"/>
                <a:cs typeface="+mn-cs"/>
              </a:rPr>
              <a:t>. "Labor migration and time use patterns of the left-behind children and elderly in rural China." </a:t>
            </a:r>
            <a:r>
              <a:rPr lang="en-US" altLang="zh-CN" sz="1200" b="0" i="1" kern="1200" dirty="0" smtClean="0">
                <a:solidFill>
                  <a:schemeClr val="tx1"/>
                </a:solidFill>
                <a:latin typeface="+mn-lt"/>
                <a:ea typeface="+mn-ea"/>
                <a:cs typeface="+mn-cs"/>
              </a:rPr>
              <a:t>World Development</a:t>
            </a:r>
            <a:r>
              <a:rPr lang="en-US" altLang="zh-CN" sz="1200" b="0" i="0" kern="1200" dirty="0" smtClean="0">
                <a:solidFill>
                  <a:schemeClr val="tx1"/>
                </a:solidFill>
                <a:latin typeface="+mn-lt"/>
                <a:ea typeface="+mn-ea"/>
                <a:cs typeface="+mn-cs"/>
              </a:rPr>
              <a:t> 39.12 (2011): 2199-2210.</a:t>
            </a:r>
          </a:p>
          <a:p>
            <a:endParaRPr lang="en-US" altLang="zh-CN" sz="1200" b="0" i="0" kern="1200" dirty="0" smtClean="0">
              <a:solidFill>
                <a:schemeClr val="tx1"/>
              </a:solidFill>
              <a:latin typeface="+mn-lt"/>
              <a:ea typeface="+mn-ea"/>
              <a:cs typeface="+mn-cs"/>
            </a:endParaRPr>
          </a:p>
          <a:p>
            <a:r>
              <a:rPr lang="en-US" altLang="zh-CN" sz="1200" b="0" i="0" kern="1200" dirty="0" smtClean="0">
                <a:solidFill>
                  <a:schemeClr val="tx1"/>
                </a:solidFill>
                <a:latin typeface="+mn-lt"/>
                <a:ea typeface="+mn-ea"/>
                <a:cs typeface="+mn-cs"/>
              </a:rPr>
              <a:t>Lu, Yao. "Education of children left behind in rural China." </a:t>
            </a:r>
            <a:r>
              <a:rPr lang="en-US" altLang="zh-CN" sz="1200" b="0" i="1" kern="1200" dirty="0" smtClean="0">
                <a:solidFill>
                  <a:schemeClr val="tx1"/>
                </a:solidFill>
                <a:latin typeface="+mn-lt"/>
                <a:ea typeface="+mn-ea"/>
                <a:cs typeface="+mn-cs"/>
              </a:rPr>
              <a:t>Journal of Marriage and Family</a:t>
            </a:r>
            <a:r>
              <a:rPr lang="en-US" altLang="zh-CN" sz="1200" b="0" i="0" kern="1200" dirty="0" smtClean="0">
                <a:solidFill>
                  <a:schemeClr val="tx1"/>
                </a:solidFill>
                <a:latin typeface="+mn-lt"/>
                <a:ea typeface="+mn-ea"/>
                <a:cs typeface="+mn-cs"/>
              </a:rPr>
              <a:t> 74.2 (2012): 328-341.</a:t>
            </a:r>
          </a:p>
          <a:p>
            <a:endParaRPr lang="en-US" altLang="zh-CN" sz="1200" b="0" i="0" kern="1200" dirty="0" smtClean="0">
              <a:solidFill>
                <a:schemeClr val="tx1"/>
              </a:solidFill>
              <a:latin typeface="+mn-lt"/>
              <a:ea typeface="+mn-ea"/>
              <a:cs typeface="+mn-cs"/>
            </a:endParaRPr>
          </a:p>
          <a:p>
            <a:r>
              <a:rPr lang="en-US" altLang="zh-CN" sz="1200" b="0" i="0" kern="1200" dirty="0" smtClean="0">
                <a:solidFill>
                  <a:schemeClr val="tx1"/>
                </a:solidFill>
                <a:latin typeface="+mn-lt"/>
                <a:ea typeface="+mn-ea"/>
                <a:cs typeface="+mn-cs"/>
              </a:rPr>
              <a:t>Chen, </a:t>
            </a:r>
            <a:r>
              <a:rPr lang="en-US" altLang="zh-CN" sz="1200" b="0" i="0" kern="1200" dirty="0" err="1" smtClean="0">
                <a:solidFill>
                  <a:schemeClr val="tx1"/>
                </a:solidFill>
                <a:latin typeface="+mn-lt"/>
                <a:ea typeface="+mn-ea"/>
                <a:cs typeface="+mn-cs"/>
              </a:rPr>
              <a:t>Xinxin</a:t>
            </a:r>
            <a:r>
              <a:rPr lang="en-US" altLang="zh-CN" sz="1200" b="0" i="0" kern="1200" dirty="0" smtClean="0">
                <a:solidFill>
                  <a:schemeClr val="tx1"/>
                </a:solidFill>
                <a:latin typeface="+mn-lt"/>
                <a:ea typeface="+mn-ea"/>
                <a:cs typeface="+mn-cs"/>
              </a:rPr>
              <a:t>, et al. "Effect of migration on children's educational performance in rural China." </a:t>
            </a:r>
            <a:r>
              <a:rPr lang="en-US" altLang="zh-CN" sz="1200" b="0" i="1" kern="1200" dirty="0" smtClean="0">
                <a:solidFill>
                  <a:schemeClr val="tx1"/>
                </a:solidFill>
                <a:latin typeface="+mn-lt"/>
                <a:ea typeface="+mn-ea"/>
                <a:cs typeface="+mn-cs"/>
              </a:rPr>
              <a:t>Comparative Economic Studies</a:t>
            </a:r>
            <a:r>
              <a:rPr lang="en-US" altLang="zh-CN" sz="1200" b="0" i="0" kern="1200" dirty="0" smtClean="0">
                <a:solidFill>
                  <a:schemeClr val="tx1"/>
                </a:solidFill>
                <a:latin typeface="+mn-lt"/>
                <a:ea typeface="+mn-ea"/>
                <a:cs typeface="+mn-cs"/>
              </a:rPr>
              <a:t> 51.3 (2009): 323-343.</a:t>
            </a:r>
          </a:p>
          <a:p>
            <a:endParaRPr lang="en-US" altLang="zh-CN" sz="1200" b="0" i="0" kern="1200" dirty="0" smtClean="0">
              <a:solidFill>
                <a:schemeClr val="tx1"/>
              </a:solidFill>
              <a:latin typeface="+mn-lt"/>
              <a:ea typeface="+mn-ea"/>
              <a:cs typeface="+mn-cs"/>
            </a:endParaRPr>
          </a:p>
          <a:p>
            <a:r>
              <a:rPr lang="en-US" altLang="zh-CN" sz="1200" b="0" i="0" kern="1200" dirty="0" smtClean="0">
                <a:solidFill>
                  <a:schemeClr val="tx1"/>
                </a:solidFill>
                <a:latin typeface="+mn-lt"/>
                <a:ea typeface="+mn-ea"/>
                <a:cs typeface="+mn-cs"/>
              </a:rPr>
              <a:t>Zhou, </a:t>
            </a:r>
            <a:r>
              <a:rPr lang="en-US" altLang="zh-CN" sz="1200" b="0" i="0" kern="1200" dirty="0" err="1" smtClean="0">
                <a:solidFill>
                  <a:schemeClr val="tx1"/>
                </a:solidFill>
                <a:latin typeface="+mn-lt"/>
                <a:ea typeface="+mn-ea"/>
                <a:cs typeface="+mn-cs"/>
              </a:rPr>
              <a:t>Minhui</a:t>
            </a:r>
            <a:r>
              <a:rPr lang="en-US" altLang="zh-CN" sz="1200" b="0" i="0" kern="1200" dirty="0" smtClean="0">
                <a:solidFill>
                  <a:schemeClr val="tx1"/>
                </a:solidFill>
                <a:latin typeface="+mn-lt"/>
                <a:ea typeface="+mn-ea"/>
                <a:cs typeface="+mn-cs"/>
              </a:rPr>
              <a:t>, Rachel Murphy, and Ran Tao. "Effects of parents' migration on the education of children left behind in rural China." </a:t>
            </a:r>
            <a:r>
              <a:rPr lang="en-US" altLang="zh-CN" sz="1200" b="0" i="1" kern="1200" dirty="0" smtClean="0">
                <a:solidFill>
                  <a:schemeClr val="tx1"/>
                </a:solidFill>
                <a:latin typeface="+mn-lt"/>
                <a:ea typeface="+mn-ea"/>
                <a:cs typeface="+mn-cs"/>
              </a:rPr>
              <a:t>Population and Development Review</a:t>
            </a:r>
            <a:r>
              <a:rPr lang="en-US" altLang="zh-CN" sz="1200" b="0" i="0" kern="1200" dirty="0" smtClean="0">
                <a:solidFill>
                  <a:schemeClr val="tx1"/>
                </a:solidFill>
                <a:latin typeface="+mn-lt"/>
                <a:ea typeface="+mn-ea"/>
                <a:cs typeface="+mn-cs"/>
              </a:rPr>
              <a:t> 40.2 (2014): 273-292.</a:t>
            </a:r>
          </a:p>
          <a:p>
            <a:endParaRPr lang="en-US" altLang="zh-CN" sz="1200" b="0" i="0" kern="1200" dirty="0" smtClean="0">
              <a:solidFill>
                <a:schemeClr val="tx1"/>
              </a:solidFill>
              <a:latin typeface="+mn-lt"/>
              <a:ea typeface="+mn-ea"/>
              <a:cs typeface="+mn-cs"/>
            </a:endParaRPr>
          </a:p>
          <a:p>
            <a:r>
              <a:rPr lang="en-US" altLang="zh-CN" sz="1200" b="0" i="0" kern="1200" dirty="0" smtClean="0">
                <a:solidFill>
                  <a:schemeClr val="tx1"/>
                </a:solidFill>
                <a:latin typeface="+mn-lt"/>
                <a:ea typeface="+mn-ea"/>
                <a:cs typeface="+mn-cs"/>
              </a:rPr>
              <a:t>Zhang, </a:t>
            </a:r>
            <a:r>
              <a:rPr lang="en-US" altLang="zh-CN" sz="1200" b="0" i="0" kern="1200" dirty="0" err="1" smtClean="0">
                <a:solidFill>
                  <a:schemeClr val="tx1"/>
                </a:solidFill>
                <a:latin typeface="+mn-lt"/>
                <a:ea typeface="+mn-ea"/>
                <a:cs typeface="+mn-cs"/>
              </a:rPr>
              <a:t>Hongliang</a:t>
            </a:r>
            <a:r>
              <a:rPr lang="en-US" altLang="zh-CN" sz="1200" b="0" i="0" kern="1200" dirty="0" smtClean="0">
                <a:solidFill>
                  <a:schemeClr val="tx1"/>
                </a:solidFill>
                <a:latin typeface="+mn-lt"/>
                <a:ea typeface="+mn-ea"/>
                <a:cs typeface="+mn-cs"/>
              </a:rPr>
              <a:t>, </a:t>
            </a:r>
            <a:r>
              <a:rPr lang="en-US" altLang="zh-CN" sz="1200" b="0" i="0" kern="1200" dirty="0" err="1" smtClean="0">
                <a:solidFill>
                  <a:schemeClr val="tx1"/>
                </a:solidFill>
                <a:latin typeface="+mn-lt"/>
                <a:ea typeface="+mn-ea"/>
                <a:cs typeface="+mn-cs"/>
              </a:rPr>
              <a:t>Jere</a:t>
            </a:r>
            <a:r>
              <a:rPr lang="en-US" altLang="zh-CN" sz="1200" b="0" i="0" kern="1200" dirty="0" smtClean="0">
                <a:solidFill>
                  <a:schemeClr val="tx1"/>
                </a:solidFill>
                <a:latin typeface="+mn-lt"/>
                <a:ea typeface="+mn-ea"/>
                <a:cs typeface="+mn-cs"/>
              </a:rPr>
              <a:t> R. Behrman, C. Simon Fan, </a:t>
            </a:r>
            <a:r>
              <a:rPr lang="en-US" altLang="zh-CN" sz="1200" b="0" i="0" kern="1200" dirty="0" err="1" smtClean="0">
                <a:solidFill>
                  <a:schemeClr val="tx1"/>
                </a:solidFill>
                <a:latin typeface="+mn-lt"/>
                <a:ea typeface="+mn-ea"/>
                <a:cs typeface="+mn-cs"/>
              </a:rPr>
              <a:t>Xiangdong</a:t>
            </a:r>
            <a:r>
              <a:rPr lang="en-US" altLang="zh-CN" sz="1200" b="0" i="0" kern="1200" dirty="0" smtClean="0">
                <a:solidFill>
                  <a:schemeClr val="tx1"/>
                </a:solidFill>
                <a:latin typeface="+mn-lt"/>
                <a:ea typeface="+mn-ea"/>
                <a:cs typeface="+mn-cs"/>
              </a:rPr>
              <a:t> Wei, and </a:t>
            </a:r>
            <a:r>
              <a:rPr lang="en-US" altLang="zh-CN" sz="1200" b="0" i="0" kern="1200" dirty="0" err="1" smtClean="0">
                <a:solidFill>
                  <a:schemeClr val="tx1"/>
                </a:solidFill>
                <a:latin typeface="+mn-lt"/>
                <a:ea typeface="+mn-ea"/>
                <a:cs typeface="+mn-cs"/>
              </a:rPr>
              <a:t>Junsen</a:t>
            </a:r>
            <a:r>
              <a:rPr lang="en-US" altLang="zh-CN" sz="1200" b="0" i="0" kern="1200" dirty="0" smtClean="0">
                <a:solidFill>
                  <a:schemeClr val="tx1"/>
                </a:solidFill>
                <a:latin typeface="+mn-lt"/>
                <a:ea typeface="+mn-ea"/>
                <a:cs typeface="+mn-cs"/>
              </a:rPr>
              <a:t> Zhang. "Does parental absence reduce cognitive achievements? Evidence from rural China." </a:t>
            </a:r>
            <a:r>
              <a:rPr lang="en-US" altLang="zh-CN" sz="1200" b="0" i="1" kern="1200" dirty="0" smtClean="0">
                <a:solidFill>
                  <a:schemeClr val="tx1"/>
                </a:solidFill>
                <a:latin typeface="+mn-lt"/>
                <a:ea typeface="+mn-ea"/>
                <a:cs typeface="+mn-cs"/>
              </a:rPr>
              <a:t>Journal of Development Economics</a:t>
            </a:r>
            <a:r>
              <a:rPr lang="en-US" altLang="zh-CN" sz="1200" b="0" i="0" kern="1200" dirty="0" smtClean="0">
                <a:solidFill>
                  <a:schemeClr val="tx1"/>
                </a:solidFill>
                <a:latin typeface="+mn-lt"/>
                <a:ea typeface="+mn-ea"/>
                <a:cs typeface="+mn-cs"/>
              </a:rPr>
              <a:t> 111 (2014): 181-195.</a:t>
            </a:r>
          </a:p>
          <a:p>
            <a:endParaRPr lang="en-US" altLang="zh-CN" sz="1200" b="0" i="0" kern="1200" dirty="0" smtClean="0">
              <a:solidFill>
                <a:schemeClr val="tx1"/>
              </a:solidFill>
              <a:latin typeface="+mn-lt"/>
              <a:ea typeface="+mn-ea"/>
              <a:cs typeface="+mn-cs"/>
            </a:endParaRPr>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1C456841-AF7A-4F07-BDC6-99A07CA9E6D5}" type="slidenum">
              <a:rPr lang="zh-CN" altLang="en-US" smtClean="0">
                <a:solidFill>
                  <a:prstClr val="black"/>
                </a:solidFill>
              </a:rPr>
              <a:pPr/>
              <a:t>93</a:t>
            </a:fld>
            <a:endParaRPr lang="zh-CN" altLang="en-US">
              <a:solidFill>
                <a:prstClr val="black"/>
              </a:solidFill>
            </a:endParaRPr>
          </a:p>
        </p:txBody>
      </p:sp>
    </p:spTree>
    <p:extLst>
      <p:ext uri="{BB962C8B-B14F-4D97-AF65-F5344CB8AC3E}">
        <p14:creationId xmlns:p14="http://schemas.microsoft.com/office/powerpoint/2010/main" val="2086818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456841-AF7A-4F07-BDC6-99A07CA9E6D5}" type="slidenum">
              <a:rPr lang="zh-CN" altLang="en-US" smtClean="0">
                <a:solidFill>
                  <a:prstClr val="black"/>
                </a:solidFill>
              </a:rPr>
              <a:pPr/>
              <a:t>94</a:t>
            </a:fld>
            <a:endParaRPr lang="zh-CN" altLang="en-US">
              <a:solidFill>
                <a:prstClr val="black"/>
              </a:solidFill>
            </a:endParaRPr>
          </a:p>
        </p:txBody>
      </p:sp>
    </p:spTree>
    <p:extLst>
      <p:ext uri="{BB962C8B-B14F-4D97-AF65-F5344CB8AC3E}">
        <p14:creationId xmlns:p14="http://schemas.microsoft.com/office/powerpoint/2010/main" val="2086818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456841-AF7A-4F07-BDC6-99A07CA9E6D5}" type="slidenum">
              <a:rPr lang="zh-CN" altLang="en-US" smtClean="0"/>
              <a:pPr/>
              <a:t>98</a:t>
            </a:fld>
            <a:endParaRPr lang="zh-CN" altLang="en-US"/>
          </a:p>
        </p:txBody>
      </p:sp>
    </p:spTree>
    <p:extLst>
      <p:ext uri="{BB962C8B-B14F-4D97-AF65-F5344CB8AC3E}">
        <p14:creationId xmlns:p14="http://schemas.microsoft.com/office/powerpoint/2010/main" val="3811276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456841-AF7A-4F07-BDC6-99A07CA9E6D5}" type="slidenum">
              <a:rPr lang="zh-CN" altLang="en-US" smtClean="0">
                <a:solidFill>
                  <a:prstClr val="black"/>
                </a:solidFill>
              </a:rPr>
              <a:pPr/>
              <a:t>99</a:t>
            </a:fld>
            <a:endParaRPr lang="zh-CN" altLang="en-US">
              <a:solidFill>
                <a:prstClr val="black"/>
              </a:solidFill>
            </a:endParaRPr>
          </a:p>
        </p:txBody>
      </p:sp>
    </p:spTree>
    <p:extLst>
      <p:ext uri="{BB962C8B-B14F-4D97-AF65-F5344CB8AC3E}">
        <p14:creationId xmlns:p14="http://schemas.microsoft.com/office/powerpoint/2010/main" val="3811276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“informal” or “illegal” schools turned into “private” schools.</a:t>
            </a:r>
            <a:endParaRPr lang="zh-CN" altLang="en-US" dirty="0"/>
          </a:p>
        </p:txBody>
      </p:sp>
      <p:sp>
        <p:nvSpPr>
          <p:cNvPr id="4" name="灯片编号占位符 3"/>
          <p:cNvSpPr>
            <a:spLocks noGrp="1"/>
          </p:cNvSpPr>
          <p:nvPr>
            <p:ph type="sldNum" sz="quarter" idx="10"/>
          </p:nvPr>
        </p:nvSpPr>
        <p:spPr/>
        <p:txBody>
          <a:bodyPr/>
          <a:lstStyle/>
          <a:p>
            <a:pPr>
              <a:defRPr/>
            </a:pPr>
            <a:fld id="{9EF8BD07-B91F-4B91-9888-50A1F1D2D78B}" type="slidenum">
              <a:rPr lang="zh-CN" altLang="en-US" smtClean="0">
                <a:solidFill>
                  <a:prstClr val="black"/>
                </a:solidFill>
              </a:rPr>
              <a:pPr>
                <a:defRPr/>
              </a:pPr>
              <a:t>8</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Consistent with research that funding or</a:t>
            </a:r>
            <a:r>
              <a:rPr lang="en-US" altLang="zh-CN" baseline="0" dirty="0" smtClean="0"/>
              <a:t> resources induces better educational outcomes. </a:t>
            </a:r>
            <a:endParaRPr lang="zh-CN" altLang="en-US" dirty="0"/>
          </a:p>
        </p:txBody>
      </p:sp>
      <p:sp>
        <p:nvSpPr>
          <p:cNvPr id="4" name="灯片编号占位符 3"/>
          <p:cNvSpPr>
            <a:spLocks noGrp="1"/>
          </p:cNvSpPr>
          <p:nvPr>
            <p:ph type="sldNum" sz="quarter" idx="10"/>
          </p:nvPr>
        </p:nvSpPr>
        <p:spPr/>
        <p:txBody>
          <a:bodyPr/>
          <a:lstStyle/>
          <a:p>
            <a:pPr>
              <a:defRPr/>
            </a:pPr>
            <a:fld id="{9EF8BD07-B91F-4B91-9888-50A1F1D2D78B}" type="slidenum">
              <a:rPr lang="zh-CN" altLang="en-US" smtClean="0">
                <a:solidFill>
                  <a:prstClr val="black"/>
                </a:solidFill>
              </a:rPr>
              <a:pPr>
                <a:defRPr/>
              </a:pPr>
              <a:t>11</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Need to find these two papers and take a more careful look. </a:t>
            </a:r>
            <a:endParaRPr lang="zh-CN" altLang="en-US" dirty="0"/>
          </a:p>
        </p:txBody>
      </p:sp>
      <p:sp>
        <p:nvSpPr>
          <p:cNvPr id="4" name="灯片编号占位符 3"/>
          <p:cNvSpPr>
            <a:spLocks noGrp="1"/>
          </p:cNvSpPr>
          <p:nvPr>
            <p:ph type="sldNum" sz="quarter" idx="10"/>
          </p:nvPr>
        </p:nvSpPr>
        <p:spPr/>
        <p:txBody>
          <a:bodyPr/>
          <a:lstStyle/>
          <a:p>
            <a:pPr>
              <a:defRPr/>
            </a:pPr>
            <a:fld id="{9EF8BD07-B91F-4B91-9888-50A1F1D2D78B}" type="slidenum">
              <a:rPr lang="zh-CN" altLang="en-US" smtClean="0"/>
              <a:pPr>
                <a:defRPr/>
              </a:pPr>
              <a:t>14</a:t>
            </a:fld>
            <a:endParaRPr lang="zh-CN" altLang="en-US"/>
          </a:p>
        </p:txBody>
      </p:sp>
    </p:spTree>
    <p:extLst>
      <p:ext uri="{BB962C8B-B14F-4D97-AF65-F5344CB8AC3E}">
        <p14:creationId xmlns:p14="http://schemas.microsoft.com/office/powerpoint/2010/main" val="3455963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There are many other “smaller” questions</a:t>
            </a:r>
            <a:endParaRPr lang="zh-CN" altLang="en-US" dirty="0"/>
          </a:p>
        </p:txBody>
      </p:sp>
      <p:sp>
        <p:nvSpPr>
          <p:cNvPr id="4" name="灯片编号占位符 3"/>
          <p:cNvSpPr>
            <a:spLocks noGrp="1"/>
          </p:cNvSpPr>
          <p:nvPr>
            <p:ph type="sldNum" sz="quarter" idx="10"/>
          </p:nvPr>
        </p:nvSpPr>
        <p:spPr/>
        <p:txBody>
          <a:bodyPr/>
          <a:lstStyle/>
          <a:p>
            <a:pPr>
              <a:defRPr/>
            </a:pPr>
            <a:fld id="{9EF8BD07-B91F-4B91-9888-50A1F1D2D78B}" type="slidenum">
              <a:rPr lang="zh-CN" altLang="en-US" smtClean="0"/>
              <a:pPr>
                <a:defRPr/>
              </a:pPr>
              <a:t>15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It is quite easy to eyeball the shifts</a:t>
            </a:r>
            <a:r>
              <a:rPr lang="en-US" altLang="zh-CN" baseline="0" dirty="0" smtClean="0"/>
              <a:t> in distribution. </a:t>
            </a:r>
            <a:endParaRPr lang="zh-CN" altLang="en-US" dirty="0"/>
          </a:p>
        </p:txBody>
      </p:sp>
      <p:sp>
        <p:nvSpPr>
          <p:cNvPr id="4" name="灯片编号占位符 3"/>
          <p:cNvSpPr>
            <a:spLocks noGrp="1"/>
          </p:cNvSpPr>
          <p:nvPr>
            <p:ph type="sldNum" sz="quarter" idx="10"/>
          </p:nvPr>
        </p:nvSpPr>
        <p:spPr/>
        <p:txBody>
          <a:bodyPr/>
          <a:lstStyle/>
          <a:p>
            <a:pPr>
              <a:defRPr/>
            </a:pPr>
            <a:fld id="{9EF8BD07-B91F-4B91-9888-50A1F1D2D78B}" type="slidenum">
              <a:rPr lang="zh-CN" altLang="en-US" smtClean="0"/>
              <a:pPr>
                <a:defRPr/>
              </a:pPr>
              <a:t>23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Thanks</a:t>
            </a:r>
            <a:r>
              <a:rPr lang="en-US" altLang="zh-CN" baseline="0" dirty="0" smtClean="0"/>
              <a:t> to the smartphones, we can now take pictures of the schools and students more easily!</a:t>
            </a:r>
            <a:endParaRPr lang="zh-CN" altLang="en-US" dirty="0"/>
          </a:p>
        </p:txBody>
      </p:sp>
      <p:sp>
        <p:nvSpPr>
          <p:cNvPr id="4" name="灯片编号占位符 3"/>
          <p:cNvSpPr>
            <a:spLocks noGrp="1"/>
          </p:cNvSpPr>
          <p:nvPr>
            <p:ph type="sldNum" sz="quarter" idx="10"/>
          </p:nvPr>
        </p:nvSpPr>
        <p:spPr/>
        <p:txBody>
          <a:bodyPr/>
          <a:lstStyle/>
          <a:p>
            <a:pPr>
              <a:defRPr/>
            </a:pPr>
            <a:fld id="{9EF8BD07-B91F-4B91-9888-50A1F1D2D78B}" type="slidenum">
              <a:rPr lang="zh-CN" altLang="en-US" smtClean="0"/>
              <a:pPr>
                <a:defRPr/>
              </a:pPr>
              <a:t>25</a:t>
            </a:fld>
            <a:endParaRPr lang="zh-CN" altLang="en-US"/>
          </a:p>
        </p:txBody>
      </p:sp>
    </p:spTree>
    <p:extLst>
      <p:ext uri="{BB962C8B-B14F-4D97-AF65-F5344CB8AC3E}">
        <p14:creationId xmlns:p14="http://schemas.microsoft.com/office/powerpoint/2010/main" val="2857223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Parents</a:t>
            </a:r>
            <a:r>
              <a:rPr lang="en-US" altLang="zh-CN" baseline="0" dirty="0" smtClean="0"/>
              <a:t> in migrant schools are not satisfied compared to public schools. And they have lower rating of migrant schools.</a:t>
            </a:r>
            <a:endParaRPr lang="zh-CN" altLang="en-US" dirty="0"/>
          </a:p>
        </p:txBody>
      </p:sp>
      <p:sp>
        <p:nvSpPr>
          <p:cNvPr id="4" name="灯片编号占位符 3"/>
          <p:cNvSpPr>
            <a:spLocks noGrp="1"/>
          </p:cNvSpPr>
          <p:nvPr>
            <p:ph type="sldNum" sz="quarter" idx="10"/>
          </p:nvPr>
        </p:nvSpPr>
        <p:spPr/>
        <p:txBody>
          <a:bodyPr/>
          <a:lstStyle/>
          <a:p>
            <a:pPr>
              <a:defRPr/>
            </a:pPr>
            <a:fld id="{9EF8BD07-B91F-4B91-9888-50A1F1D2D78B}" type="slidenum">
              <a:rPr lang="zh-CN" altLang="en-US" smtClean="0"/>
              <a:pPr>
                <a:defRPr/>
              </a:pPr>
              <a:t>40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1"/>
      </p:bgRef>
    </p:bg>
    <p:spTree>
      <p:nvGrpSpPr>
        <p:cNvPr id="1" name=""/>
        <p:cNvGrpSpPr/>
        <p:nvPr/>
      </p:nvGrpSpPr>
      <p:grpSpPr>
        <a:xfrm>
          <a:off x="0" y="0"/>
          <a:ext cx="0" cy="0"/>
          <a:chOff x="0" y="0"/>
          <a:chExt cx="0" cy="0"/>
        </a:xfrm>
      </p:grpSpPr>
      <p:sp>
        <p:nvSpPr>
          <p:cNvPr id="8" name="标题 7"/>
          <p:cNvSpPr>
            <a:spLocks noGrp="1"/>
          </p:cNvSpPr>
          <p:nvPr>
            <p:ph type="ctrTitle"/>
          </p:nvPr>
        </p:nvSpPr>
        <p:spPr>
          <a:xfrm>
            <a:off x="2286000" y="3124200"/>
            <a:ext cx="6172200" cy="1894362"/>
          </a:xfrm>
        </p:spPr>
        <p:txBody>
          <a:bodyPr/>
          <a:lstStyle>
            <a:lvl1pPr>
              <a:defRPr b="1"/>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bwMode="auto">
          <a:xfrm rot="5400000">
            <a:off x="7764621" y="1174097"/>
            <a:ext cx="2286000" cy="381000"/>
          </a:xfrm>
        </p:spPr>
        <p:txBody>
          <a:bodyPr/>
          <a:lstStyle/>
          <a:p>
            <a:pPr>
              <a:defRPr/>
            </a:pPr>
            <a:fld id="{DDF44588-6E02-4BC9-8A00-FF0DCFBBC68F}" type="datetimeFigureOut">
              <a:rPr lang="zh-CN" altLang="en-US" smtClean="0"/>
              <a:pPr>
                <a:defRPr/>
              </a:pPr>
              <a:t>2016/6/22</a:t>
            </a:fld>
            <a:endParaRPr lang="zh-CN" altLang="en-US"/>
          </a:p>
        </p:txBody>
      </p:sp>
      <p:sp>
        <p:nvSpPr>
          <p:cNvPr id="17" name="页脚占位符 16"/>
          <p:cNvSpPr>
            <a:spLocks noGrp="1"/>
          </p:cNvSpPr>
          <p:nvPr>
            <p:ph type="ftr" sz="quarter" idx="11"/>
          </p:nvPr>
        </p:nvSpPr>
        <p:spPr bwMode="auto">
          <a:xfrm rot="5400000">
            <a:off x="7077269" y="4181669"/>
            <a:ext cx="3657600" cy="384048"/>
          </a:xfrm>
        </p:spPr>
        <p:txBody>
          <a:bodyPr/>
          <a:lstStyle/>
          <a:p>
            <a:pPr>
              <a:defRPr/>
            </a:pPr>
            <a:endParaRPr lang="zh-CN"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接连接符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接连接符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接连接符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椭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椭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椭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灯片编号占位符 28"/>
          <p:cNvSpPr>
            <a:spLocks noGrp="1"/>
          </p:cNvSpPr>
          <p:nvPr>
            <p:ph type="sldNum" sz="quarter" idx="12"/>
          </p:nvPr>
        </p:nvSpPr>
        <p:spPr bwMode="auto">
          <a:xfrm>
            <a:off x="1325544" y="4928702"/>
            <a:ext cx="609600" cy="517524"/>
          </a:xfrm>
        </p:spPr>
        <p:txBody>
          <a:bodyPr/>
          <a:lstStyle/>
          <a:p>
            <a:pPr>
              <a:defRPr/>
            </a:pPr>
            <a:fld id="{FCC04280-8922-43E7-A818-509955B81740}" type="slidenum">
              <a:rPr lang="zh-CN" altLang="en-US" smtClean="0"/>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fld id="{16B01130-174B-46EE-BE59-C6E914F46D27}" type="datetimeFigureOut">
              <a:rPr lang="zh-CN" altLang="en-US" smtClean="0"/>
              <a:pPr>
                <a:defRPr/>
              </a:pPr>
              <a:t>2016/6/22</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1251BC9B-9F67-4570-9097-27DF0B286FDF}" type="slidenum">
              <a:rPr lang="zh-CN" altLang="en-US" smtClean="0"/>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1676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fld id="{94FCE215-F96E-4A65-A8D7-69E6B5446E3A}" type="datetimeFigureOut">
              <a:rPr lang="zh-CN" altLang="en-US" smtClean="0"/>
              <a:pPr>
                <a:defRPr/>
              </a:pPr>
              <a:t>2016/6/22</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AB74D406-473C-4C8D-A846-9E11F36ED7E3}" type="slidenum">
              <a:rPr lang="zh-CN" altLang="en-US" smtClean="0"/>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457200" y="1600200"/>
            <a:ext cx="7467600"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pPr>
              <a:defRPr/>
            </a:pPr>
            <a:fld id="{9A2398EC-B364-4A5E-9792-AE4490832E07}" type="datetimeFigureOut">
              <a:rPr lang="zh-CN" altLang="en-US" smtClean="0"/>
              <a:pPr>
                <a:defRPr/>
              </a:pPr>
              <a:t>2016/6/22</a:t>
            </a:fld>
            <a:endParaRPr lang="zh-CN" altLang="en-US"/>
          </a:p>
        </p:txBody>
      </p:sp>
      <p:sp>
        <p:nvSpPr>
          <p:cNvPr id="9" name="灯片编号占位符 8"/>
          <p:cNvSpPr>
            <a:spLocks noGrp="1"/>
          </p:cNvSpPr>
          <p:nvPr>
            <p:ph type="sldNum" sz="quarter" idx="15"/>
          </p:nvPr>
        </p:nvSpPr>
        <p:spPr/>
        <p:txBody>
          <a:bodyPr rtlCol="0"/>
          <a:lstStyle/>
          <a:p>
            <a:pPr>
              <a:defRPr/>
            </a:pPr>
            <a:fld id="{C457D389-605F-43B1-8CE5-2CE523D31B74}" type="slidenum">
              <a:rPr lang="zh-CN" altLang="en-US" smtClean="0"/>
              <a:pPr>
                <a:defRPr/>
              </a:pPr>
              <a:t>‹#›</a:t>
            </a:fld>
            <a:endParaRPr lang="zh-CN" altLang="en-US"/>
          </a:p>
        </p:txBody>
      </p:sp>
      <p:sp>
        <p:nvSpPr>
          <p:cNvPr id="10" name="页脚占位符 9"/>
          <p:cNvSpPr>
            <a:spLocks noGrp="1"/>
          </p:cNvSpPr>
          <p:nvPr>
            <p:ph type="ftr" sz="quarter" idx="16"/>
          </p:nvPr>
        </p:nvSpPr>
        <p:spPr/>
        <p:txBody>
          <a:bodyPr rtlCol="0"/>
          <a:lstStyle/>
          <a:p>
            <a:pPr>
              <a:defRPr/>
            </a:pP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2286000" y="2895600"/>
            <a:ext cx="6172200" cy="2053590"/>
          </a:xfrm>
        </p:spPr>
        <p:txBody>
          <a:bodyPr/>
          <a:lstStyle>
            <a:lvl1pPr algn="l">
              <a:buNone/>
              <a:defRPr sz="3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bwMode="auto">
          <a:xfrm rot="5400000">
            <a:off x="7763256" y="1170432"/>
            <a:ext cx="2286000" cy="381000"/>
          </a:xfrm>
        </p:spPr>
        <p:txBody>
          <a:bodyPr/>
          <a:lstStyle/>
          <a:p>
            <a:pPr>
              <a:defRPr/>
            </a:pPr>
            <a:fld id="{D6085B03-598C-4150-9BF1-3D3DBC41EBE4}" type="datetimeFigureOut">
              <a:rPr lang="zh-CN" altLang="en-US" smtClean="0"/>
              <a:pPr>
                <a:defRPr/>
              </a:pPr>
              <a:t>2016/6/22</a:t>
            </a:fld>
            <a:endParaRPr lang="zh-CN" altLang="en-US"/>
          </a:p>
        </p:txBody>
      </p:sp>
      <p:sp>
        <p:nvSpPr>
          <p:cNvPr id="5" name="页脚占位符 4"/>
          <p:cNvSpPr>
            <a:spLocks noGrp="1"/>
          </p:cNvSpPr>
          <p:nvPr>
            <p:ph type="ftr" sz="quarter" idx="11"/>
          </p:nvPr>
        </p:nvSpPr>
        <p:spPr bwMode="auto">
          <a:xfrm rot="5400000">
            <a:off x="7077456" y="4178808"/>
            <a:ext cx="3657600" cy="384048"/>
          </a:xfrm>
        </p:spPr>
        <p:txBody>
          <a:bodyPr/>
          <a:lstStyle/>
          <a:p>
            <a:pPr>
              <a:defRPr/>
            </a:pPr>
            <a:endParaRPr lang="zh-CN"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接连接符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接连接符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椭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椭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椭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接连接符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灯片编号占位符 5"/>
          <p:cNvSpPr>
            <a:spLocks noGrp="1"/>
          </p:cNvSpPr>
          <p:nvPr>
            <p:ph type="sldNum" sz="quarter" idx="12"/>
          </p:nvPr>
        </p:nvSpPr>
        <p:spPr bwMode="auto">
          <a:xfrm>
            <a:off x="1340616" y="4928702"/>
            <a:ext cx="609600" cy="517524"/>
          </a:xfrm>
        </p:spPr>
        <p:txBody>
          <a:bodyPr/>
          <a:lstStyle/>
          <a:p>
            <a:pPr>
              <a:defRPr/>
            </a:pPr>
            <a:fld id="{0E687733-4394-4842-B586-CAA28DB358E1}" type="slidenum">
              <a:rPr lang="zh-CN" altLang="en-US" smtClean="0"/>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pPr>
              <a:defRPr/>
            </a:pPr>
            <a:fld id="{60F08C7F-F3F1-47E5-8FD2-3ACDAD4A4137}" type="datetimeFigureOut">
              <a:rPr lang="zh-CN" altLang="en-US" smtClean="0"/>
              <a:pPr>
                <a:defRPr/>
              </a:pPr>
              <a:t>2016/6/22</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7223FC2F-1543-49E6-AE0B-0EFC8A71BA28}" type="slidenum">
              <a:rPr lang="zh-CN" altLang="en-US" smtClean="0"/>
              <a:pPr>
                <a:defRPr/>
              </a:pPr>
              <a:t>‹#›</a:t>
            </a:fld>
            <a:endParaRPr lang="zh-CN" altLang="en-US"/>
          </a:p>
        </p:txBody>
      </p:sp>
      <p:sp>
        <p:nvSpPr>
          <p:cNvPr id="9" name="内容占位符 8"/>
          <p:cNvSpPr>
            <a:spLocks noGrp="1"/>
          </p:cNvSpPr>
          <p:nvPr>
            <p:ph sz="quarter" idx="1"/>
          </p:nvPr>
        </p:nvSpPr>
        <p:spPr>
          <a:xfrm>
            <a:off x="457200" y="1600200"/>
            <a:ext cx="3657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270248" y="1600200"/>
            <a:ext cx="3657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7543800" cy="1143000"/>
          </a:xfrm>
        </p:spPr>
        <p:txBody>
          <a:bodyPr anchor="b"/>
          <a:lstStyle>
            <a:lvl1pPr>
              <a:defRPr/>
            </a:lvl1pPr>
          </a:lstStyle>
          <a:p>
            <a:r>
              <a:rPr kumimoji="0" lang="zh-CN" altLang="en-US" smtClean="0"/>
              <a:t>单击此处编辑母版标题样式</a:t>
            </a:r>
            <a:endParaRPr kumimoji="0" lang="en-US"/>
          </a:p>
        </p:txBody>
      </p:sp>
      <p:sp>
        <p:nvSpPr>
          <p:cNvPr id="7" name="日期占位符 6"/>
          <p:cNvSpPr>
            <a:spLocks noGrp="1"/>
          </p:cNvSpPr>
          <p:nvPr>
            <p:ph type="dt" sz="half" idx="10"/>
          </p:nvPr>
        </p:nvSpPr>
        <p:spPr/>
        <p:txBody>
          <a:bodyPr/>
          <a:lstStyle/>
          <a:p>
            <a:pPr>
              <a:defRPr/>
            </a:pPr>
            <a:fld id="{B0345FD3-0B10-45CD-8C9B-852428DF496A}" type="datetimeFigureOut">
              <a:rPr lang="zh-CN" altLang="en-US" smtClean="0"/>
              <a:pPr>
                <a:defRPr/>
              </a:pPr>
              <a:t>2016/6/22</a:t>
            </a:fld>
            <a:endParaRPr lang="zh-CN" altLang="en-US"/>
          </a:p>
        </p:txBody>
      </p:sp>
      <p:sp>
        <p:nvSpPr>
          <p:cNvPr id="8" name="页脚占位符 7"/>
          <p:cNvSpPr>
            <a:spLocks noGrp="1"/>
          </p:cNvSpPr>
          <p:nvPr>
            <p:ph type="ftr" sz="quarter" idx="11"/>
          </p:nvPr>
        </p:nvSpPr>
        <p:spPr/>
        <p:txBody>
          <a:bodyPr/>
          <a:lstStyle/>
          <a:p>
            <a:pPr>
              <a:defRPr/>
            </a:pPr>
            <a:endParaRPr lang="zh-CN" altLang="en-US"/>
          </a:p>
        </p:txBody>
      </p:sp>
      <p:sp>
        <p:nvSpPr>
          <p:cNvPr id="9" name="灯片编号占位符 8"/>
          <p:cNvSpPr>
            <a:spLocks noGrp="1"/>
          </p:cNvSpPr>
          <p:nvPr>
            <p:ph type="sldNum" sz="quarter" idx="12"/>
          </p:nvPr>
        </p:nvSpPr>
        <p:spPr/>
        <p:txBody>
          <a:bodyPr/>
          <a:lstStyle/>
          <a:p>
            <a:pPr>
              <a:defRPr/>
            </a:pPr>
            <a:fld id="{DF4BA268-AEF2-4D55-B533-7CC7E852680E}" type="slidenum">
              <a:rPr lang="zh-CN" altLang="en-US" smtClean="0"/>
              <a:pPr>
                <a:defRPr/>
              </a:pPr>
              <a:t>‹#›</a:t>
            </a:fld>
            <a:endParaRPr lang="zh-CN" altLang="en-US"/>
          </a:p>
        </p:txBody>
      </p:sp>
      <p:sp>
        <p:nvSpPr>
          <p:cNvPr id="11" name="内容占位符 10"/>
          <p:cNvSpPr>
            <a:spLocks noGrp="1"/>
          </p:cNvSpPr>
          <p:nvPr>
            <p:ph sz="quarter" idx="2"/>
          </p:nvPr>
        </p:nvSpPr>
        <p:spPr>
          <a:xfrm>
            <a:off x="457200" y="2362200"/>
            <a:ext cx="3657600" cy="3886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4371975" y="2362200"/>
            <a:ext cx="3657600" cy="3886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2" name="文本占位符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
        <p:nvSpPr>
          <p:cNvPr id="14" name="文本占位符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6" name="日期占位符 5"/>
          <p:cNvSpPr>
            <a:spLocks noGrp="1"/>
          </p:cNvSpPr>
          <p:nvPr>
            <p:ph type="dt" sz="half" idx="10"/>
          </p:nvPr>
        </p:nvSpPr>
        <p:spPr/>
        <p:txBody>
          <a:bodyPr rtlCol="0"/>
          <a:lstStyle/>
          <a:p>
            <a:pPr>
              <a:defRPr/>
            </a:pPr>
            <a:fld id="{B565469A-3544-4586-80EB-4DC404EDAF80}" type="datetimeFigureOut">
              <a:rPr lang="zh-CN" altLang="en-US" smtClean="0"/>
              <a:pPr>
                <a:defRPr/>
              </a:pPr>
              <a:t>2016/6/22</a:t>
            </a:fld>
            <a:endParaRPr lang="zh-CN" altLang="en-US"/>
          </a:p>
        </p:txBody>
      </p:sp>
      <p:sp>
        <p:nvSpPr>
          <p:cNvPr id="7" name="灯片编号占位符 6"/>
          <p:cNvSpPr>
            <a:spLocks noGrp="1"/>
          </p:cNvSpPr>
          <p:nvPr>
            <p:ph type="sldNum" sz="quarter" idx="11"/>
          </p:nvPr>
        </p:nvSpPr>
        <p:spPr/>
        <p:txBody>
          <a:bodyPr rtlCol="0"/>
          <a:lstStyle/>
          <a:p>
            <a:pPr>
              <a:defRPr/>
            </a:pPr>
            <a:fld id="{AA359612-2659-489B-B7B7-D8694CBDE20D}" type="slidenum">
              <a:rPr lang="zh-CN" altLang="en-US" smtClean="0"/>
              <a:pPr>
                <a:defRPr/>
              </a:pPr>
              <a:t>‹#›</a:t>
            </a:fld>
            <a:endParaRPr lang="zh-CN" altLang="en-US"/>
          </a:p>
        </p:txBody>
      </p:sp>
      <p:sp>
        <p:nvSpPr>
          <p:cNvPr id="8" name="页脚占位符 7"/>
          <p:cNvSpPr>
            <a:spLocks noGrp="1"/>
          </p:cNvSpPr>
          <p:nvPr>
            <p:ph type="ftr" sz="quarter" idx="12"/>
          </p:nvPr>
        </p:nvSpPr>
        <p:spPr/>
        <p:txBody>
          <a:bodyPr rtlCol="0"/>
          <a:lstStyle/>
          <a:p>
            <a:pPr>
              <a:defRPr/>
            </a:pP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E155509C-AAAA-46CF-A97B-57BBC2F2F1B6}" type="datetimeFigureOut">
              <a:rPr lang="zh-CN" altLang="en-US" smtClean="0"/>
              <a:pPr>
                <a:defRPr/>
              </a:pPr>
              <a:t>2016/6/22</a:t>
            </a:fld>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44499379-9F80-47B0-B3E5-8A9E609BBFB8}" type="slidenum">
              <a:rPr lang="zh-CN" altLang="en-US" smtClean="0"/>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1">
        <a:schemeClr val="bg1"/>
      </p:bgRef>
    </p:bg>
    <p:spTree>
      <p:nvGrpSpPr>
        <p:cNvPr id="1" name=""/>
        <p:cNvGrpSpPr/>
        <p:nvPr/>
      </p:nvGrpSpPr>
      <p:grpSpPr>
        <a:xfrm>
          <a:off x="0" y="0"/>
          <a:ext cx="0" cy="0"/>
          <a:chOff x="0" y="0"/>
          <a:chExt cx="0" cy="0"/>
        </a:xfrm>
      </p:grpSpPr>
      <p:sp>
        <p:nvSpPr>
          <p:cNvPr id="10" name="直接连接符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标题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8" name="直接连接符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接连接符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接连接符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椭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内容占位符 17"/>
          <p:cNvSpPr>
            <a:spLocks noGrp="1"/>
          </p:cNvSpPr>
          <p:nvPr>
            <p:ph sz="quarter" idx="1"/>
          </p:nvPr>
        </p:nvSpPr>
        <p:spPr>
          <a:xfrm>
            <a:off x="304800" y="274320"/>
            <a:ext cx="5638800" cy="6327648"/>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1" name="日期占位符 20"/>
          <p:cNvSpPr>
            <a:spLocks noGrp="1"/>
          </p:cNvSpPr>
          <p:nvPr>
            <p:ph type="dt" sz="half" idx="14"/>
          </p:nvPr>
        </p:nvSpPr>
        <p:spPr/>
        <p:txBody>
          <a:bodyPr rtlCol="0"/>
          <a:lstStyle/>
          <a:p>
            <a:pPr>
              <a:defRPr/>
            </a:pPr>
            <a:fld id="{AE5EE127-A04A-406E-A7EC-920D578E710F}" type="datetimeFigureOut">
              <a:rPr lang="zh-CN" altLang="en-US" smtClean="0"/>
              <a:pPr>
                <a:defRPr/>
              </a:pPr>
              <a:t>2016/6/22</a:t>
            </a:fld>
            <a:endParaRPr lang="zh-CN" altLang="en-US"/>
          </a:p>
        </p:txBody>
      </p:sp>
      <p:sp>
        <p:nvSpPr>
          <p:cNvPr id="22" name="灯片编号占位符 21"/>
          <p:cNvSpPr>
            <a:spLocks noGrp="1"/>
          </p:cNvSpPr>
          <p:nvPr>
            <p:ph type="sldNum" sz="quarter" idx="15"/>
          </p:nvPr>
        </p:nvSpPr>
        <p:spPr/>
        <p:txBody>
          <a:bodyPr rtlCol="0"/>
          <a:lstStyle/>
          <a:p>
            <a:pPr>
              <a:defRPr/>
            </a:pPr>
            <a:fld id="{D10B0DE2-6795-431D-AB8D-3BFAF5E0B2D3}" type="slidenum">
              <a:rPr lang="zh-CN" altLang="en-US" smtClean="0"/>
              <a:pPr>
                <a:defRPr/>
              </a:pPr>
              <a:t>‹#›</a:t>
            </a:fld>
            <a:endParaRPr lang="zh-CN" altLang="en-US"/>
          </a:p>
        </p:txBody>
      </p:sp>
      <p:sp>
        <p:nvSpPr>
          <p:cNvPr id="23" name="页脚占位符 22"/>
          <p:cNvSpPr>
            <a:spLocks noGrp="1"/>
          </p:cNvSpPr>
          <p:nvPr>
            <p:ph type="ftr" sz="quarter" idx="16"/>
          </p:nvPr>
        </p:nvSpPr>
        <p:spPr/>
        <p:txBody>
          <a:bodyPr rtlCol="0"/>
          <a:lstStyle/>
          <a:p>
            <a:pPr>
              <a:defRPr/>
            </a:pP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直接连接符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椭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标题 1"/>
          <p:cNvSpPr>
            <a:spLocks noGrp="1"/>
          </p:cNvSpPr>
          <p:nvPr>
            <p:ph type="title"/>
          </p:nvPr>
        </p:nvSpPr>
        <p:spPr>
          <a:xfrm rot="5400000">
            <a:off x="3350133" y="3200400"/>
            <a:ext cx="6309360" cy="457200"/>
          </a:xfrm>
        </p:spPr>
        <p:txBody>
          <a:bodyPr anchor="b"/>
          <a:lstStyle>
            <a:lvl1pPr algn="l">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CN" altLang="en-US" smtClean="0"/>
              <a:t>单击图标添加图片</a:t>
            </a:r>
            <a:endParaRPr kumimoji="0" lang="en-US" dirty="0"/>
          </a:p>
        </p:txBody>
      </p:sp>
      <p:sp>
        <p:nvSpPr>
          <p:cNvPr id="4" name="文本占位符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10" name="直接连接符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接连接符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接连接符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接连接符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占位符 16"/>
          <p:cNvSpPr>
            <a:spLocks noGrp="1"/>
          </p:cNvSpPr>
          <p:nvPr>
            <p:ph type="dt" sz="half" idx="10"/>
          </p:nvPr>
        </p:nvSpPr>
        <p:spPr/>
        <p:txBody>
          <a:bodyPr rtlCol="0"/>
          <a:lstStyle/>
          <a:p>
            <a:pPr>
              <a:defRPr/>
            </a:pPr>
            <a:fld id="{FF2A2F8A-49AF-408F-A927-0D3122340D35}" type="datetimeFigureOut">
              <a:rPr lang="zh-CN" altLang="en-US" smtClean="0"/>
              <a:pPr>
                <a:defRPr/>
              </a:pPr>
              <a:t>2016/6/22</a:t>
            </a:fld>
            <a:endParaRPr lang="zh-CN" altLang="en-US"/>
          </a:p>
        </p:txBody>
      </p:sp>
      <p:sp>
        <p:nvSpPr>
          <p:cNvPr id="18" name="灯片编号占位符 17"/>
          <p:cNvSpPr>
            <a:spLocks noGrp="1"/>
          </p:cNvSpPr>
          <p:nvPr>
            <p:ph type="sldNum" sz="quarter" idx="11"/>
          </p:nvPr>
        </p:nvSpPr>
        <p:spPr/>
        <p:txBody>
          <a:bodyPr rtlCol="0"/>
          <a:lstStyle/>
          <a:p>
            <a:pPr>
              <a:defRPr/>
            </a:pPr>
            <a:fld id="{9079D788-CD1D-4299-BEEF-D1604E15CCDD}" type="slidenum">
              <a:rPr lang="zh-CN" altLang="en-US" smtClean="0"/>
              <a:pPr>
                <a:defRPr/>
              </a:pPr>
              <a:t>‹#›</a:t>
            </a:fld>
            <a:endParaRPr lang="zh-CN" altLang="en-US"/>
          </a:p>
        </p:txBody>
      </p:sp>
      <p:sp>
        <p:nvSpPr>
          <p:cNvPr id="21" name="页脚占位符 20"/>
          <p:cNvSpPr>
            <a:spLocks noGrp="1"/>
          </p:cNvSpPr>
          <p:nvPr>
            <p:ph type="ftr" sz="quarter" idx="12"/>
          </p:nvPr>
        </p:nvSpPr>
        <p:spPr/>
        <p:txBody>
          <a:bodyPr rtlCol="0"/>
          <a:lstStyle/>
          <a:p>
            <a:pPr>
              <a:defRPr/>
            </a:pP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接连接符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标题占位符 21"/>
          <p:cNvSpPr>
            <a:spLocks noGrp="1"/>
          </p:cNvSpPr>
          <p:nvPr>
            <p:ph type="title"/>
          </p:nvPr>
        </p:nvSpPr>
        <p:spPr>
          <a:xfrm>
            <a:off x="457200" y="274638"/>
            <a:ext cx="7467600" cy="1143000"/>
          </a:xfrm>
          <a:prstGeom prst="rect">
            <a:avLst/>
          </a:prstGeom>
        </p:spPr>
        <p:txBody>
          <a:bodyPr vert="horz" anchor="b">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7FB02C55-5EFF-4CBB-882D-E95D0F785A98}" type="datetimeFigureOut">
              <a:rPr lang="zh-CN" altLang="en-US" smtClean="0"/>
              <a:pPr>
                <a:defRPr/>
              </a:pPr>
              <a:t>2016/6/22</a:t>
            </a:fld>
            <a:endParaRPr lang="zh-CN" altLang="en-US"/>
          </a:p>
        </p:txBody>
      </p:sp>
      <p:sp>
        <p:nvSpPr>
          <p:cNvPr id="3" name="页脚占位符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zh-CN" altLang="en-US"/>
          </a:p>
        </p:txBody>
      </p:sp>
      <p:sp>
        <p:nvSpPr>
          <p:cNvPr id="7" name="直接连接符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接连接符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椭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灯片编号占位符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0B5EA5BF-47B1-4AC4-984A-EE35BB8A3326}" type="slidenum">
              <a:rPr lang="zh-CN" altLang="en-US" smtClean="0"/>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www.rse.anu.edu.au/research/centres-projects/rural-urban-migration-in-china-and-indonesia/" TargetMode="External"/><Relationship Id="rId2" Type="http://schemas.openxmlformats.org/officeDocument/2006/relationships/hyperlink" Target="http://iesr.jnu.edu.cn/" TargetMode="External"/><Relationship Id="rId1" Type="http://schemas.openxmlformats.org/officeDocument/2006/relationships/slideLayout" Target="../slideLayouts/slideLayout2.xml"/><Relationship Id="rId4" Type="http://schemas.openxmlformats.org/officeDocument/2006/relationships/hyperlink" Target="http://iesr.jnu.edu.cn/home/rumic"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9.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0.emf"/><Relationship Id="rId4" Type="http://schemas.openxmlformats.org/officeDocument/2006/relationships/oleObject" Target="../embeddings/Microsoft_Excel_97-2003_Worksheet1.xls"/></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Internal migration in china – impacts on children</a:t>
            </a:r>
            <a:endParaRPr lang="zh-CN" altLang="en-US" dirty="0"/>
          </a:p>
        </p:txBody>
      </p:sp>
      <p:sp>
        <p:nvSpPr>
          <p:cNvPr id="3" name="副标题 2"/>
          <p:cNvSpPr>
            <a:spLocks noGrp="1"/>
          </p:cNvSpPr>
          <p:nvPr>
            <p:ph type="subTitle" idx="1"/>
          </p:nvPr>
        </p:nvSpPr>
        <p:spPr/>
        <p:txBody>
          <a:bodyPr/>
          <a:lstStyle/>
          <a:p>
            <a:r>
              <a:rPr lang="en-US" altLang="zh-CN" dirty="0" err="1" smtClean="0"/>
              <a:t>Shuaizhang</a:t>
            </a:r>
            <a:r>
              <a:rPr lang="en-US" altLang="zh-CN" dirty="0" smtClean="0"/>
              <a:t> </a:t>
            </a:r>
            <a:r>
              <a:rPr lang="en-US" altLang="zh-CN" dirty="0" err="1" smtClean="0"/>
              <a:t>Feng</a:t>
            </a:r>
            <a:endParaRPr lang="en-US" altLang="zh-CN" dirty="0" smtClean="0"/>
          </a:p>
          <a:p>
            <a:r>
              <a:rPr lang="en-US" altLang="zh-CN" dirty="0" smtClean="0"/>
              <a:t>IESR, Jinan University</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a:xfrm>
            <a:off x="539750" y="274638"/>
            <a:ext cx="8394700" cy="1143000"/>
          </a:xfrm>
        </p:spPr>
        <p:txBody>
          <a:bodyPr/>
          <a:lstStyle/>
          <a:p>
            <a:pPr fontAlgn="auto">
              <a:spcAft>
                <a:spcPts val="0"/>
              </a:spcAft>
              <a:defRPr/>
            </a:pPr>
            <a:r>
              <a:rPr lang="en-US" altLang="zh-CN" sz="3200" dirty="0" smtClean="0">
                <a:solidFill>
                  <a:schemeClr val="tx2">
                    <a:satMod val="130000"/>
                  </a:schemeClr>
                </a:solidFill>
              </a:rPr>
              <a:t>Some background information about Shanghai</a:t>
            </a:r>
            <a:endParaRPr lang="zh-CN" altLang="en-US" sz="3200" dirty="0" smtClean="0">
              <a:solidFill>
                <a:schemeClr val="tx2">
                  <a:satMod val="130000"/>
                </a:schemeClr>
              </a:solidFill>
            </a:endParaRPr>
          </a:p>
        </p:txBody>
      </p:sp>
      <p:sp>
        <p:nvSpPr>
          <p:cNvPr id="3" name="内容占位符 2"/>
          <p:cNvSpPr>
            <a:spLocks noGrp="1"/>
          </p:cNvSpPr>
          <p:nvPr>
            <p:ph sz="quarter" idx="1"/>
          </p:nvPr>
        </p:nvSpPr>
        <p:spPr>
          <a:xfrm>
            <a:off x="250825" y="1412875"/>
            <a:ext cx="8713788" cy="5060950"/>
          </a:xfrm>
        </p:spPr>
        <p:txBody>
          <a:bodyPr rtlCol="0">
            <a:normAutofit lnSpcReduction="10000"/>
          </a:bodyPr>
          <a:lstStyle/>
          <a:p>
            <a:pPr marL="274320" indent="-274320" fontAlgn="auto">
              <a:spcAft>
                <a:spcPts val="0"/>
              </a:spcAft>
              <a:buFont typeface="Wingdings 2"/>
              <a:buChar char=""/>
              <a:defRPr/>
            </a:pPr>
            <a:r>
              <a:rPr lang="en-US" altLang="zh-CN" dirty="0" smtClean="0"/>
              <a:t>Based on the 2010 census, there are around 9 million migrants (39% of total resident population)</a:t>
            </a:r>
          </a:p>
          <a:p>
            <a:pPr marL="274320" indent="-274320" fontAlgn="auto">
              <a:spcAft>
                <a:spcPts val="0"/>
              </a:spcAft>
              <a:buFont typeface="Wingdings 2"/>
              <a:buChar char=""/>
              <a:defRPr/>
            </a:pPr>
            <a:r>
              <a:rPr lang="en-US" altLang="zh-CN" dirty="0" smtClean="0"/>
              <a:t>Around 0.5 million migrant students (non-local-</a:t>
            </a:r>
            <a:r>
              <a:rPr lang="en-US" altLang="zh-CN" dirty="0" err="1" smtClean="0"/>
              <a:t>HuKou</a:t>
            </a:r>
            <a:r>
              <a:rPr lang="en-US" altLang="zh-CN" dirty="0" smtClean="0"/>
              <a:t>) aged 6-14, which consists around 35% of Shanghai’s student population</a:t>
            </a:r>
          </a:p>
          <a:p>
            <a:pPr marL="274320" indent="-274320" fontAlgn="auto">
              <a:spcAft>
                <a:spcPts val="0"/>
              </a:spcAft>
              <a:buFont typeface="Wingdings 2"/>
              <a:buChar char=""/>
              <a:defRPr/>
            </a:pPr>
            <a:r>
              <a:rPr lang="en-US" altLang="zh-CN" dirty="0" smtClean="0"/>
              <a:t>Starting from 2008, all migrant schools in central districts are closed.  Migrant students in those areas can enter public schools. </a:t>
            </a:r>
          </a:p>
          <a:p>
            <a:pPr marL="274320" indent="-274320" fontAlgn="auto">
              <a:spcAft>
                <a:spcPts val="0"/>
              </a:spcAft>
              <a:buFont typeface="Wingdings 2"/>
              <a:buChar char=""/>
              <a:defRPr/>
            </a:pPr>
            <a:r>
              <a:rPr lang="en-US" altLang="zh-CN" dirty="0" smtClean="0"/>
              <a:t>In </a:t>
            </a:r>
            <a:r>
              <a:rPr lang="en-US" altLang="zh-CN" dirty="0" err="1" smtClean="0"/>
              <a:t>peripherial</a:t>
            </a:r>
            <a:r>
              <a:rPr lang="en-US" altLang="zh-CN" dirty="0" smtClean="0"/>
              <a:t> districts, migrant schools are “privatized” (158) and migrant students can attend both type of schools. </a:t>
            </a:r>
          </a:p>
          <a:p>
            <a:pPr marL="274320" indent="-274320" fontAlgn="auto">
              <a:spcAft>
                <a:spcPts val="0"/>
              </a:spcAft>
              <a:buFont typeface="Wingdings 2"/>
              <a:buChar char=""/>
              <a:defRPr/>
            </a:pPr>
            <a:r>
              <a:rPr lang="en-US" altLang="zh-CN" dirty="0" smtClean="0"/>
              <a:t>Overall, 73.5% of migrant students are in public schools ; 26.5% in migrant schools (year 2011)</a:t>
            </a:r>
          </a:p>
        </p:txBody>
      </p:sp>
      <p:sp>
        <p:nvSpPr>
          <p:cNvPr id="19460" name="灯片编号占位符 3"/>
          <p:cNvSpPr>
            <a:spLocks noGrp="1"/>
          </p:cNvSpPr>
          <p:nvPr>
            <p:ph type="sldNum" sz="quarter" idx="15"/>
          </p:nvPr>
        </p:nvSpPr>
        <p:spPr bwMode="auto">
          <a:ln>
            <a:miter lim="800000"/>
            <a:headEnd/>
            <a:tailEnd/>
          </a:ln>
        </p:spPr>
        <p:txBody>
          <a:bodyPr wrap="square" lIns="91440" tIns="45720" rIns="91440" bIns="45720" numCol="1" anchorCtr="0" compatLnSpc="1">
            <a:prstTxWarp prst="textNoShape">
              <a:avLst/>
            </a:prstTxWarp>
          </a:bodyPr>
          <a:lstStyle/>
          <a:p>
            <a:pPr>
              <a:defRPr/>
            </a:pPr>
            <a:fld id="{E4BB3CB2-73F7-44C9-9468-113C77CB7D56}" type="slidenum">
              <a:rPr lang="zh-CN" altLang="en-US">
                <a:solidFill>
                  <a:srgbClr val="E7DEC9">
                    <a:shade val="50000"/>
                    <a:satMod val="200000"/>
                  </a:srgbClr>
                </a:solidFill>
              </a:rPr>
              <a:pPr>
                <a:defRPr/>
              </a:pPr>
              <a:t>10</a:t>
            </a:fld>
            <a:endParaRPr lang="zh-CN" altLang="en-US">
              <a:solidFill>
                <a:srgbClr val="E7DEC9">
                  <a:shade val="50000"/>
                  <a:satMod val="200000"/>
                </a:srgbClr>
              </a:solidFill>
            </a:endParaRPr>
          </a:p>
        </p:txBody>
      </p:sp>
    </p:spTree>
    <p:extLst>
      <p:ext uri="{BB962C8B-B14F-4D97-AF65-F5344CB8AC3E}">
        <p14:creationId xmlns:p14="http://schemas.microsoft.com/office/powerpoint/2010/main" val="279260223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What to do next?</a:t>
            </a:r>
            <a:endParaRPr lang="zh-CN" altLang="en-US" dirty="0"/>
          </a:p>
        </p:txBody>
      </p:sp>
      <p:sp>
        <p:nvSpPr>
          <p:cNvPr id="3" name="内容占位符 2"/>
          <p:cNvSpPr>
            <a:spLocks noGrp="1"/>
          </p:cNvSpPr>
          <p:nvPr>
            <p:ph sz="quarter" idx="1"/>
          </p:nvPr>
        </p:nvSpPr>
        <p:spPr/>
        <p:txBody>
          <a:bodyPr/>
          <a:lstStyle/>
          <a:p>
            <a:r>
              <a:rPr lang="en-US" altLang="zh-CN" dirty="0" smtClean="0"/>
              <a:t>Identify good measures of remediation (assuming they have to remain left-behind).</a:t>
            </a:r>
          </a:p>
          <a:p>
            <a:pPr marL="0" indent="0">
              <a:buNone/>
            </a:pPr>
            <a:r>
              <a:rPr lang="en-US" altLang="zh-CN" dirty="0" smtClean="0"/>
              <a:t>   boarding school;   after-class tutoring; psychological intervention; …..</a:t>
            </a:r>
          </a:p>
          <a:p>
            <a:pPr marL="0" indent="0">
              <a:buNone/>
            </a:pPr>
            <a:endParaRPr lang="en-US" altLang="zh-CN" dirty="0" smtClean="0"/>
          </a:p>
          <a:p>
            <a:pPr marL="0" indent="0">
              <a:buNone/>
            </a:pPr>
            <a:endParaRPr lang="en-US" altLang="zh-CN" dirty="0" smtClean="0"/>
          </a:p>
        </p:txBody>
      </p:sp>
    </p:spTree>
    <p:extLst>
      <p:ext uri="{BB962C8B-B14F-4D97-AF65-F5344CB8AC3E}">
        <p14:creationId xmlns:p14="http://schemas.microsoft.com/office/powerpoint/2010/main" val="37115217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467600" cy="582594"/>
          </a:xfrm>
        </p:spPr>
        <p:txBody>
          <a:bodyPr/>
          <a:lstStyle/>
          <a:p>
            <a:r>
              <a:rPr lang="en-US" altLang="zh-CN" dirty="0" smtClean="0"/>
              <a:t>Reference</a:t>
            </a:r>
            <a:endParaRPr lang="zh-CN" altLang="en-US" dirty="0"/>
          </a:p>
        </p:txBody>
      </p:sp>
      <p:sp>
        <p:nvSpPr>
          <p:cNvPr id="3" name="内容占位符 2"/>
          <p:cNvSpPr>
            <a:spLocks noGrp="1"/>
          </p:cNvSpPr>
          <p:nvPr>
            <p:ph sz="quarter" idx="1"/>
          </p:nvPr>
        </p:nvSpPr>
        <p:spPr>
          <a:xfrm>
            <a:off x="457200" y="928670"/>
            <a:ext cx="8186766" cy="5929330"/>
          </a:xfrm>
        </p:spPr>
        <p:txBody>
          <a:bodyPr>
            <a:normAutofit fontScale="62500" lnSpcReduction="20000"/>
          </a:bodyPr>
          <a:lstStyle/>
          <a:p>
            <a:r>
              <a:rPr lang="en-US" altLang="zh-CN" dirty="0" smtClean="0"/>
              <a:t>Chang, </a:t>
            </a:r>
            <a:r>
              <a:rPr lang="en-US" altLang="zh-CN" dirty="0" err="1" smtClean="0"/>
              <a:t>Hongqin</a:t>
            </a:r>
            <a:r>
              <a:rPr lang="en-US" altLang="zh-CN" dirty="0" smtClean="0"/>
              <a:t>, Xiao-</a:t>
            </a:r>
            <a:r>
              <a:rPr lang="en-US" altLang="zh-CN" dirty="0" err="1" smtClean="0"/>
              <a:t>yuan</a:t>
            </a:r>
            <a:r>
              <a:rPr lang="en-US" altLang="zh-CN" dirty="0" smtClean="0"/>
              <a:t> Dong, and Fiona </a:t>
            </a:r>
            <a:r>
              <a:rPr lang="en-US" altLang="zh-CN" dirty="0" err="1" smtClean="0"/>
              <a:t>MacPhail</a:t>
            </a:r>
            <a:r>
              <a:rPr lang="en-US" altLang="zh-CN" dirty="0" smtClean="0"/>
              <a:t>. "Labor migration and time use patterns of the left-behind children and elderly in rural China." </a:t>
            </a:r>
            <a:r>
              <a:rPr lang="en-US" altLang="zh-CN" i="1" dirty="0" smtClean="0"/>
              <a:t>World Development</a:t>
            </a:r>
            <a:r>
              <a:rPr lang="en-US" altLang="zh-CN" dirty="0" smtClean="0"/>
              <a:t> 39.12 (2011): 2199-2210.</a:t>
            </a:r>
          </a:p>
          <a:p>
            <a:r>
              <a:rPr lang="en-US" dirty="0" smtClean="0"/>
              <a:t>Chen, X., Huang, Q., </a:t>
            </a:r>
            <a:r>
              <a:rPr lang="en-US" dirty="0" err="1" smtClean="0"/>
              <a:t>Rozelle</a:t>
            </a:r>
            <a:r>
              <a:rPr lang="en-US" dirty="0" smtClean="0"/>
              <a:t>, S., Shi, Y., &amp; Zhang, L. (2009). Effect of migration on children's educational performance in rural China. </a:t>
            </a:r>
            <a:r>
              <a:rPr lang="en-US" i="1" dirty="0" smtClean="0"/>
              <a:t>Comparative Economic Studies</a:t>
            </a:r>
            <a:r>
              <a:rPr lang="en-US" dirty="0" smtClean="0"/>
              <a:t>, </a:t>
            </a:r>
            <a:r>
              <a:rPr lang="en-US" i="1" dirty="0" smtClean="0"/>
              <a:t>51</a:t>
            </a:r>
            <a:r>
              <a:rPr lang="en-US" dirty="0" smtClean="0"/>
              <a:t>(3), 323-343.</a:t>
            </a:r>
            <a:endParaRPr lang="en-US" altLang="zh-CN" dirty="0" smtClean="0"/>
          </a:p>
          <a:p>
            <a:r>
              <a:rPr lang="en-US" dirty="0" smtClean="0"/>
              <a:t>De </a:t>
            </a:r>
            <a:r>
              <a:rPr lang="en-US" dirty="0" err="1" smtClean="0"/>
              <a:t>Brauw</a:t>
            </a:r>
            <a:r>
              <a:rPr lang="en-US" dirty="0" smtClean="0"/>
              <a:t>, Alan, and John Giles. "Migrant opportunity and the educational attainment of youth in rural China." </a:t>
            </a:r>
            <a:r>
              <a:rPr lang="en-US" i="1" dirty="0" smtClean="0"/>
              <a:t>World Bank Policy Research Working Paper Series, </a:t>
            </a:r>
            <a:r>
              <a:rPr lang="en-US" i="1" dirty="0" err="1" smtClean="0"/>
              <a:t>Vol</a:t>
            </a:r>
            <a:r>
              <a:rPr lang="en-US" dirty="0" smtClean="0"/>
              <a:t> (2008). </a:t>
            </a:r>
          </a:p>
          <a:p>
            <a:r>
              <a:rPr lang="en-US" dirty="0" smtClean="0"/>
              <a:t>McKenzie, David, and Hillel </a:t>
            </a:r>
            <a:r>
              <a:rPr lang="en-US" dirty="0" err="1" smtClean="0"/>
              <a:t>Rapoport</a:t>
            </a:r>
            <a:r>
              <a:rPr lang="en-US" dirty="0" smtClean="0"/>
              <a:t>. "Can migration reduce educational attainment? Evidence from Mexico." </a:t>
            </a:r>
            <a:r>
              <a:rPr lang="en-US" i="1" dirty="0" smtClean="0"/>
              <a:t>Journal of Population Economics</a:t>
            </a:r>
            <a:r>
              <a:rPr lang="en-US" dirty="0" smtClean="0"/>
              <a:t> 24.4 (2011): 1331-1358.</a:t>
            </a:r>
          </a:p>
          <a:p>
            <a:r>
              <a:rPr lang="en-US" dirty="0" smtClean="0"/>
              <a:t>Hanson, Gordon H., and Christopher Woodruff. </a:t>
            </a:r>
            <a:r>
              <a:rPr lang="en-US" i="1" dirty="0" smtClean="0"/>
              <a:t>Emigration and educational attainment in Mexico</a:t>
            </a:r>
            <a:r>
              <a:rPr lang="en-US" dirty="0" smtClean="0"/>
              <a:t>. Mimeo., University of California at San Diego, 2003.</a:t>
            </a:r>
          </a:p>
          <a:p>
            <a:r>
              <a:rPr lang="en-US" dirty="0" smtClean="0"/>
              <a:t>Lee, </a:t>
            </a:r>
            <a:r>
              <a:rPr lang="en-US" dirty="0" err="1" smtClean="0"/>
              <a:t>Leng</a:t>
            </a:r>
            <a:r>
              <a:rPr lang="en-US" dirty="0" smtClean="0"/>
              <a:t>, and Albert Park. "Parental migration and child development in China." (2010).</a:t>
            </a:r>
          </a:p>
          <a:p>
            <a:r>
              <a:rPr lang="en-US" altLang="zh-CN" dirty="0" smtClean="0"/>
              <a:t>Lu, Yao. "Education of children left behind in rural China." </a:t>
            </a:r>
            <a:r>
              <a:rPr lang="en-US" altLang="zh-CN" i="1" dirty="0" smtClean="0"/>
              <a:t>Journal of Marriage and Family</a:t>
            </a:r>
            <a:r>
              <a:rPr lang="en-US" altLang="zh-CN" dirty="0" smtClean="0"/>
              <a:t> 74.2 (2012): 328-341.</a:t>
            </a:r>
            <a:endParaRPr lang="en-US" dirty="0" smtClean="0"/>
          </a:p>
          <a:p>
            <a:r>
              <a:rPr lang="en-US" dirty="0" err="1" smtClean="0"/>
              <a:t>Mansuri</a:t>
            </a:r>
            <a:r>
              <a:rPr lang="en-US" dirty="0" smtClean="0"/>
              <a:t>, </a:t>
            </a:r>
            <a:r>
              <a:rPr lang="en-US" dirty="0" err="1" smtClean="0"/>
              <a:t>Ghazala</a:t>
            </a:r>
            <a:r>
              <a:rPr lang="en-US" dirty="0" smtClean="0"/>
              <a:t>. "Migration, school attainment, and child labor: evidence from rural Pakistan." </a:t>
            </a:r>
            <a:r>
              <a:rPr lang="en-US" i="1" dirty="0" smtClean="0"/>
              <a:t>World Bank Policy Research Working Paper</a:t>
            </a:r>
            <a:r>
              <a:rPr lang="en-US" dirty="0" smtClean="0"/>
              <a:t> 3945 (2006).</a:t>
            </a:r>
          </a:p>
          <a:p>
            <a:r>
              <a:rPr lang="en-US" dirty="0" smtClean="0"/>
              <a:t>Yang, Dean. "International migration, remittances and household investment: Evidence from </a:t>
            </a:r>
            <a:r>
              <a:rPr lang="en-US" dirty="0" err="1" smtClean="0"/>
              <a:t>philippine</a:t>
            </a:r>
            <a:r>
              <a:rPr lang="en-US" dirty="0" smtClean="0"/>
              <a:t> migrants’ exchange rate shocks*." </a:t>
            </a:r>
            <a:r>
              <a:rPr lang="en-US" i="1" dirty="0" smtClean="0"/>
              <a:t>The Economic Journal</a:t>
            </a:r>
            <a:r>
              <a:rPr lang="en-US" dirty="0" smtClean="0"/>
              <a:t> 118.528 (2008): 591-630.</a:t>
            </a:r>
          </a:p>
          <a:p>
            <a:r>
              <a:rPr lang="en-US" altLang="zh-CN" dirty="0" smtClean="0"/>
              <a:t>Zhang, </a:t>
            </a:r>
            <a:r>
              <a:rPr lang="en-US" altLang="zh-CN" dirty="0" err="1" smtClean="0"/>
              <a:t>Hongliang</a:t>
            </a:r>
            <a:r>
              <a:rPr lang="en-US" altLang="zh-CN" dirty="0" smtClean="0"/>
              <a:t>, </a:t>
            </a:r>
            <a:r>
              <a:rPr lang="en-US" altLang="zh-CN" dirty="0" err="1" smtClean="0"/>
              <a:t>Jere</a:t>
            </a:r>
            <a:r>
              <a:rPr lang="en-US" altLang="zh-CN" dirty="0" smtClean="0"/>
              <a:t> R. Behrman, C. Simon Fan, </a:t>
            </a:r>
            <a:r>
              <a:rPr lang="en-US" altLang="zh-CN" dirty="0" err="1" smtClean="0"/>
              <a:t>Xiangdong</a:t>
            </a:r>
            <a:r>
              <a:rPr lang="en-US" altLang="zh-CN" dirty="0" smtClean="0"/>
              <a:t> Wei, and </a:t>
            </a:r>
            <a:r>
              <a:rPr lang="en-US" altLang="zh-CN" dirty="0" err="1" smtClean="0"/>
              <a:t>Junsen</a:t>
            </a:r>
            <a:r>
              <a:rPr lang="en-US" altLang="zh-CN" dirty="0" smtClean="0"/>
              <a:t> Zhang. "Does parental absence reduce cognitive achievements? Evidence from rural China." </a:t>
            </a:r>
            <a:r>
              <a:rPr lang="en-US" altLang="zh-CN" i="1" dirty="0" smtClean="0"/>
              <a:t>Journal of Development Economics</a:t>
            </a:r>
            <a:r>
              <a:rPr lang="en-US" altLang="zh-CN" dirty="0" smtClean="0"/>
              <a:t> 111 (2014): 181-195.</a:t>
            </a:r>
          </a:p>
          <a:p>
            <a:r>
              <a:rPr lang="en-US" altLang="zh-CN" dirty="0" smtClean="0"/>
              <a:t>Zhou, </a:t>
            </a:r>
            <a:r>
              <a:rPr lang="en-US" altLang="zh-CN" dirty="0" err="1" smtClean="0"/>
              <a:t>Minhui</a:t>
            </a:r>
            <a:r>
              <a:rPr lang="en-US" altLang="zh-CN" dirty="0" smtClean="0"/>
              <a:t>, Rachel Murphy, and Ran Tao. “Effects of parents‘ migration on the education of children left behind in rural China.” </a:t>
            </a:r>
            <a:r>
              <a:rPr lang="en-US" altLang="zh-CN" i="1" dirty="0" smtClean="0"/>
              <a:t>Population and Development Review</a:t>
            </a:r>
            <a:r>
              <a:rPr lang="en-US" altLang="zh-CN" dirty="0" smtClean="0"/>
              <a:t> 40.2 (2014): 273-292.</a:t>
            </a:r>
            <a:endParaRPr lang="zh-CN" alt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The road ahead</a:t>
            </a:r>
            <a:endParaRPr lang="zh-CN" altLang="en-US" dirty="0"/>
          </a:p>
        </p:txBody>
      </p:sp>
      <p:sp>
        <p:nvSpPr>
          <p:cNvPr id="3" name="副标题 2"/>
          <p:cNvSpPr>
            <a:spLocks noGrp="1"/>
          </p:cNvSpPr>
          <p:nvPr>
            <p:ph type="subTitle" idx="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Key research questions</a:t>
            </a:r>
            <a:endParaRPr lang="zh-CN" altLang="en-US" dirty="0"/>
          </a:p>
        </p:txBody>
      </p:sp>
      <p:sp>
        <p:nvSpPr>
          <p:cNvPr id="3" name="内容占位符 2"/>
          <p:cNvSpPr>
            <a:spLocks noGrp="1"/>
          </p:cNvSpPr>
          <p:nvPr>
            <p:ph sz="quarter" idx="1"/>
          </p:nvPr>
        </p:nvSpPr>
        <p:spPr/>
        <p:txBody>
          <a:bodyPr/>
          <a:lstStyle/>
          <a:p>
            <a:r>
              <a:rPr lang="en-US" altLang="zh-CN" dirty="0" smtClean="0"/>
              <a:t>Long run impacts (of attending migrant schools; of being left-behind)</a:t>
            </a:r>
          </a:p>
          <a:p>
            <a:r>
              <a:rPr lang="en-US" altLang="zh-CN" dirty="0" smtClean="0"/>
              <a:t>Life-cycle of migrating and returning </a:t>
            </a:r>
          </a:p>
          <a:p>
            <a:r>
              <a:rPr lang="en-US" altLang="zh-CN" dirty="0" smtClean="0"/>
              <a:t>More understanding of key decisions (migration; migration with/without children)</a:t>
            </a:r>
          </a:p>
          <a:p>
            <a:r>
              <a:rPr lang="en-US" altLang="zh-CN" dirty="0" smtClean="0"/>
              <a:t>How do children’s educational opportunities affect migration decisions</a:t>
            </a:r>
          </a:p>
          <a:p>
            <a:endParaRPr lang="en-US" altLang="zh-CN" dirty="0" smtClean="0"/>
          </a:p>
          <a:p>
            <a:endParaRPr lang="zh-CN" alt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Data collection initiatives</a:t>
            </a:r>
            <a:endParaRPr lang="zh-CN" altLang="en-US" dirty="0"/>
          </a:p>
        </p:txBody>
      </p:sp>
      <p:sp>
        <p:nvSpPr>
          <p:cNvPr id="3" name="内容占位符 2"/>
          <p:cNvSpPr>
            <a:spLocks noGrp="1"/>
          </p:cNvSpPr>
          <p:nvPr>
            <p:ph sz="quarter" idx="1"/>
          </p:nvPr>
        </p:nvSpPr>
        <p:spPr/>
        <p:txBody>
          <a:bodyPr/>
          <a:lstStyle/>
          <a:p>
            <a:pPr>
              <a:buNone/>
            </a:pPr>
            <a:r>
              <a:rPr lang="en-US" altLang="zh-CN" dirty="0" smtClean="0"/>
              <a:t>Two related to IESR </a:t>
            </a:r>
          </a:p>
          <a:p>
            <a:pPr>
              <a:buNone/>
            </a:pPr>
            <a:r>
              <a:rPr lang="en-US" altLang="zh-CN" dirty="0" smtClean="0">
                <a:hlinkClick r:id="rId2"/>
              </a:rPr>
              <a:t>http://iesr.jnu.edu.cn/</a:t>
            </a:r>
            <a:endParaRPr lang="en-US" altLang="zh-CN" dirty="0" smtClean="0"/>
          </a:p>
          <a:p>
            <a:pPr>
              <a:buNone/>
            </a:pPr>
            <a:endParaRPr lang="en-US" altLang="zh-CN" dirty="0" smtClean="0"/>
          </a:p>
          <a:p>
            <a:endParaRPr lang="en-US" altLang="zh-CN" dirty="0" smtClean="0"/>
          </a:p>
          <a:p>
            <a:r>
              <a:rPr lang="en-US" altLang="zh-CN" dirty="0" err="1" smtClean="0"/>
              <a:t>RUMiC</a:t>
            </a:r>
            <a:r>
              <a:rPr lang="en-US" altLang="zh-CN" dirty="0" smtClean="0"/>
              <a:t> </a:t>
            </a:r>
            <a:r>
              <a:rPr lang="en-US" altLang="zh-CN" sz="2000" dirty="0" smtClean="0"/>
              <a:t>(</a:t>
            </a:r>
            <a:r>
              <a:rPr lang="en-US" altLang="zh-CN" sz="2000" dirty="0" smtClean="0">
                <a:latin typeface="Times New Roman" panose="02020603050405020304" pitchFamily="18" charset="0"/>
                <a:cs typeface="Times New Roman" panose="02020603050405020304" pitchFamily="18" charset="0"/>
                <a:hlinkClick r:id="rId3"/>
              </a:rPr>
              <a:t>https://www.rse.anu.edu.au/research/centres-projects/rural-urban-migration-in-china-and-indonesia/</a:t>
            </a:r>
            <a:endParaRPr lang="en-US" altLang="zh-CN" sz="2000" dirty="0" smtClean="0">
              <a:latin typeface="Times New Roman" panose="02020603050405020304" pitchFamily="18" charset="0"/>
              <a:cs typeface="Times New Roman" panose="02020603050405020304" pitchFamily="18" charset="0"/>
            </a:endParaRPr>
          </a:p>
          <a:p>
            <a:pPr>
              <a:buNone/>
            </a:pPr>
            <a:r>
              <a:rPr lang="en-US" altLang="zh-CN" sz="2000" dirty="0" smtClean="0">
                <a:hlinkClick r:id="rId4"/>
              </a:rPr>
              <a:t>      http://iesr.jnu.edu.cn/home/rumic</a:t>
            </a:r>
            <a:r>
              <a:rPr lang="en-US" altLang="zh-CN" sz="2000" dirty="0" smtClean="0"/>
              <a:t>)</a:t>
            </a:r>
          </a:p>
          <a:p>
            <a:pPr>
              <a:buNone/>
            </a:pPr>
            <a:endParaRPr lang="en-US" altLang="zh-CN" sz="2000" dirty="0" smtClean="0"/>
          </a:p>
          <a:p>
            <a:r>
              <a:rPr lang="en-US" altLang="zh-CN" dirty="0" smtClean="0"/>
              <a:t>Migration and Child Development Survey</a:t>
            </a:r>
          </a:p>
          <a:p>
            <a:endParaRPr lang="zh-CN" alt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Some recent development and policy</a:t>
            </a:r>
            <a:endParaRPr lang="zh-CN" altLang="en-US" dirty="0"/>
          </a:p>
        </p:txBody>
      </p:sp>
      <p:sp>
        <p:nvSpPr>
          <p:cNvPr id="3" name="内容占位符 2"/>
          <p:cNvSpPr>
            <a:spLocks noGrp="1"/>
          </p:cNvSpPr>
          <p:nvPr>
            <p:ph sz="quarter" idx="1"/>
          </p:nvPr>
        </p:nvSpPr>
        <p:spPr/>
        <p:txBody>
          <a:bodyPr/>
          <a:lstStyle/>
          <a:p>
            <a:r>
              <a:rPr lang="en-US" altLang="zh-CN" dirty="0" smtClean="0"/>
              <a:t>Since 2014, population control in big cities (especially Beijing and Shanghai) made migrants much more difficult to stay in those destination areas</a:t>
            </a:r>
          </a:p>
          <a:p>
            <a:r>
              <a:rPr lang="en-US" altLang="zh-CN" dirty="0" smtClean="0"/>
              <a:t>Local government need to realize that the full cost of not providing education to migrant children far more outweighs the short term benefit. </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288" y="285750"/>
            <a:ext cx="8531225" cy="1714490"/>
          </a:xfrm>
        </p:spPr>
        <p:txBody>
          <a:bodyPr>
            <a:normAutofit/>
          </a:bodyPr>
          <a:lstStyle/>
          <a:p>
            <a:pPr fontAlgn="auto">
              <a:spcAft>
                <a:spcPts val="0"/>
              </a:spcAft>
              <a:defRPr/>
            </a:pPr>
            <a:r>
              <a:rPr lang="en-US" altLang="zh-CN" dirty="0" smtClean="0">
                <a:solidFill>
                  <a:schemeClr val="tx2">
                    <a:satMod val="130000"/>
                  </a:schemeClr>
                </a:solidFill>
              </a:rPr>
              <a:t>Per pupil funding support to migrant schools</a:t>
            </a:r>
            <a:endParaRPr lang="zh-CN" altLang="en-US" sz="2200" dirty="0">
              <a:solidFill>
                <a:schemeClr val="tx2">
                  <a:satMod val="130000"/>
                </a:schemeClr>
              </a:solidFill>
            </a:endParaRPr>
          </a:p>
        </p:txBody>
      </p:sp>
      <p:graphicFrame>
        <p:nvGraphicFramePr>
          <p:cNvPr id="7" name="图表 6"/>
          <p:cNvGraphicFramePr>
            <a:graphicFrameLocks/>
          </p:cNvGraphicFramePr>
          <p:nvPr>
            <p:extLst>
              <p:ext uri="{D42A27DB-BD31-4B8C-83A1-F6EECF244321}">
                <p14:modId xmlns:p14="http://schemas.microsoft.com/office/powerpoint/2010/main" val="1126468525"/>
              </p:ext>
            </p:extLst>
          </p:nvPr>
        </p:nvGraphicFramePr>
        <p:xfrm>
          <a:off x="683568" y="1993106"/>
          <a:ext cx="7776864" cy="43162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8558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Part II: Literature</a:t>
            </a:r>
            <a:endParaRPr lang="zh-CN" altLang="en-US" dirty="0"/>
          </a:p>
        </p:txBody>
      </p:sp>
      <p:sp>
        <p:nvSpPr>
          <p:cNvPr id="3" name="内容占位符 2"/>
          <p:cNvSpPr>
            <a:spLocks noGrp="1"/>
          </p:cNvSpPr>
          <p:nvPr>
            <p:ph sz="quarter" idx="1"/>
          </p:nvPr>
        </p:nvSpPr>
        <p:spPr/>
        <p:txBody>
          <a:bodyPr/>
          <a:lstStyle/>
          <a:p>
            <a:endParaRPr lang="zh-CN" altLang="en-US"/>
          </a:p>
        </p:txBody>
      </p:sp>
    </p:spTree>
    <p:extLst>
      <p:ext uri="{BB962C8B-B14F-4D97-AF65-F5344CB8AC3E}">
        <p14:creationId xmlns:p14="http://schemas.microsoft.com/office/powerpoint/2010/main" val="2875267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fontAlgn="auto">
              <a:spcAft>
                <a:spcPts val="0"/>
              </a:spcAft>
              <a:defRPr/>
            </a:pPr>
            <a:r>
              <a:rPr lang="en-US" altLang="zh-CN" b="1" dirty="0" smtClean="0">
                <a:solidFill>
                  <a:schemeClr val="tx2">
                    <a:satMod val="130000"/>
                  </a:schemeClr>
                </a:solidFill>
              </a:rPr>
              <a:t>existing literature</a:t>
            </a:r>
            <a:endParaRPr lang="zh-CN" altLang="en-US" b="1" dirty="0">
              <a:solidFill>
                <a:schemeClr val="tx2">
                  <a:satMod val="130000"/>
                </a:schemeClr>
              </a:solidFill>
            </a:endParaRPr>
          </a:p>
        </p:txBody>
      </p:sp>
      <p:sp>
        <p:nvSpPr>
          <p:cNvPr id="12291" name="内容占位符 2"/>
          <p:cNvSpPr>
            <a:spLocks noGrp="1"/>
          </p:cNvSpPr>
          <p:nvPr>
            <p:ph sz="quarter" idx="1"/>
          </p:nvPr>
        </p:nvSpPr>
        <p:spPr>
          <a:xfrm>
            <a:off x="250825" y="1268413"/>
            <a:ext cx="8683625" cy="5256212"/>
          </a:xfrm>
        </p:spPr>
        <p:txBody>
          <a:bodyPr/>
          <a:lstStyle/>
          <a:p>
            <a:r>
              <a:rPr lang="en-US" altLang="zh-CN" sz="2400" dirty="0" smtClean="0"/>
              <a:t>Most existing studies are case studies of one or two schools.  Or very descriptive.</a:t>
            </a:r>
          </a:p>
          <a:p>
            <a:pPr marL="365125" lvl="1" indent="-282575">
              <a:spcBef>
                <a:spcPts val="600"/>
              </a:spcBef>
              <a:buSzPct val="80000"/>
              <a:buFont typeface="Wingdings 2" pitchFamily="18" charset="2"/>
              <a:buChar char=""/>
            </a:pPr>
            <a:r>
              <a:rPr lang="en-US" altLang="zh-CN" sz="2400" dirty="0" err="1" smtClean="0"/>
              <a:t>Goodburn</a:t>
            </a:r>
            <a:r>
              <a:rPr lang="en-US" altLang="zh-CN" sz="2400" dirty="0"/>
              <a:t>, 2009, </a:t>
            </a:r>
            <a:r>
              <a:rPr lang="en-US" altLang="zh-CN" sz="2400" dirty="0" err="1"/>
              <a:t>Kwong</a:t>
            </a:r>
            <a:r>
              <a:rPr lang="en-US" altLang="zh-CN" sz="2400" dirty="0"/>
              <a:t>, 2004; </a:t>
            </a:r>
            <a:r>
              <a:rPr lang="en-US" altLang="zh-CN" sz="2400" dirty="0" smtClean="0"/>
              <a:t>Han, 2004</a:t>
            </a:r>
            <a:endParaRPr lang="en-US" altLang="zh-CN" sz="2400" dirty="0"/>
          </a:p>
          <a:p>
            <a:endParaRPr lang="en-US" altLang="zh-CN" sz="2400" dirty="0" smtClean="0"/>
          </a:p>
        </p:txBody>
      </p:sp>
    </p:spTree>
    <p:extLst>
      <p:ext uri="{BB962C8B-B14F-4D97-AF65-F5344CB8AC3E}">
        <p14:creationId xmlns:p14="http://schemas.microsoft.com/office/powerpoint/2010/main" val="717861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fontAlgn="auto">
              <a:spcAft>
                <a:spcPts val="0"/>
              </a:spcAft>
              <a:defRPr/>
            </a:pPr>
            <a:r>
              <a:rPr lang="en-US" altLang="zh-CN" b="1" dirty="0" smtClean="0">
                <a:solidFill>
                  <a:schemeClr val="tx2">
                    <a:satMod val="130000"/>
                  </a:schemeClr>
                </a:solidFill>
              </a:rPr>
              <a:t>existing literature (</a:t>
            </a:r>
            <a:r>
              <a:rPr lang="en-US" altLang="zh-CN" b="1" dirty="0" err="1" smtClean="0">
                <a:solidFill>
                  <a:schemeClr val="tx2">
                    <a:satMod val="130000"/>
                  </a:schemeClr>
                </a:solidFill>
              </a:rPr>
              <a:t>con’t</a:t>
            </a:r>
            <a:r>
              <a:rPr lang="en-US" altLang="zh-CN" b="1" dirty="0" smtClean="0">
                <a:solidFill>
                  <a:schemeClr val="tx2">
                    <a:satMod val="130000"/>
                  </a:schemeClr>
                </a:solidFill>
              </a:rPr>
              <a:t>)</a:t>
            </a:r>
            <a:endParaRPr lang="zh-CN" altLang="en-US" b="1" dirty="0">
              <a:solidFill>
                <a:schemeClr val="tx2">
                  <a:satMod val="130000"/>
                </a:schemeClr>
              </a:solidFill>
            </a:endParaRPr>
          </a:p>
        </p:txBody>
      </p:sp>
      <p:sp>
        <p:nvSpPr>
          <p:cNvPr id="12291" name="内容占位符 2"/>
          <p:cNvSpPr>
            <a:spLocks noGrp="1"/>
          </p:cNvSpPr>
          <p:nvPr>
            <p:ph sz="quarter" idx="1"/>
          </p:nvPr>
        </p:nvSpPr>
        <p:spPr>
          <a:xfrm>
            <a:off x="250825" y="1268413"/>
            <a:ext cx="8683625" cy="5256212"/>
          </a:xfrm>
        </p:spPr>
        <p:txBody>
          <a:bodyPr/>
          <a:lstStyle/>
          <a:p>
            <a:pPr marL="82550" indent="0">
              <a:buNone/>
            </a:pPr>
            <a:endParaRPr lang="en-US" altLang="zh-CN" sz="2400" dirty="0" smtClean="0"/>
          </a:p>
          <a:p>
            <a:r>
              <a:rPr lang="en-US" altLang="zh-CN" sz="2400" dirty="0" smtClean="0"/>
              <a:t>Lai et al. (2011) mainly compares test scores of students from rural public school with urban migrant school.   They also compared urban public schools with migrant schools but didn’t report detailed results as they only had 4 public schools.</a:t>
            </a:r>
          </a:p>
        </p:txBody>
      </p:sp>
    </p:spTree>
    <p:extLst>
      <p:ext uri="{BB962C8B-B14F-4D97-AF65-F5344CB8AC3E}">
        <p14:creationId xmlns:p14="http://schemas.microsoft.com/office/powerpoint/2010/main" val="324252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Part III: Research questions</a:t>
            </a:r>
            <a:endParaRPr lang="zh-CN" altLang="en-US" dirty="0"/>
          </a:p>
        </p:txBody>
      </p:sp>
      <p:sp>
        <p:nvSpPr>
          <p:cNvPr id="3" name="内容占位符 2"/>
          <p:cNvSpPr>
            <a:spLocks noGrp="1"/>
          </p:cNvSpPr>
          <p:nvPr>
            <p:ph sz="quarter" idx="1"/>
          </p:nvPr>
        </p:nvSpPr>
        <p:spPr/>
        <p:txBody>
          <a:bodyPr/>
          <a:lstStyle/>
          <a:p>
            <a:pPr lvl="1" fontAlgn="auto">
              <a:spcAft>
                <a:spcPts val="0"/>
              </a:spcAft>
              <a:defRPr/>
            </a:pPr>
            <a:r>
              <a:rPr lang="en-US" altLang="zh-CN" dirty="0" smtClean="0"/>
              <a:t>What are the educational consequences if migrant students are in migrant schools as compared to public schools? </a:t>
            </a:r>
          </a:p>
          <a:p>
            <a:pPr lvl="1" fontAlgn="auto">
              <a:spcAft>
                <a:spcPts val="0"/>
              </a:spcAft>
              <a:defRPr/>
            </a:pPr>
            <a:r>
              <a:rPr lang="en-US" altLang="zh-CN" dirty="0" smtClean="0"/>
              <a:t>How does the achievement score gap change over time, especially as migrant schools receive more resources?</a:t>
            </a:r>
          </a:p>
          <a:p>
            <a:pPr lvl="1" fontAlgn="auto">
              <a:spcAft>
                <a:spcPts val="0"/>
              </a:spcAft>
              <a:defRPr/>
            </a:pPr>
            <a:r>
              <a:rPr lang="en-US" altLang="zh-CN" dirty="0" smtClean="0"/>
              <a:t>Are migrant students in public schools perform as well as their local </a:t>
            </a:r>
            <a:r>
              <a:rPr lang="en-US" altLang="zh-CN" dirty="0" err="1" smtClean="0"/>
              <a:t>hukou</a:t>
            </a:r>
            <a:r>
              <a:rPr lang="en-US" altLang="zh-CN" dirty="0" smtClean="0"/>
              <a:t> classmates? </a:t>
            </a:r>
          </a:p>
          <a:p>
            <a:pPr lvl="1" fontAlgn="auto">
              <a:spcAft>
                <a:spcPts val="0"/>
              </a:spcAft>
              <a:defRPr/>
            </a:pPr>
            <a:r>
              <a:rPr lang="en-US" altLang="zh-CN" dirty="0" smtClean="0"/>
              <a:t>….</a:t>
            </a:r>
          </a:p>
          <a:p>
            <a:pPr marL="82550" indent="0">
              <a:buNone/>
            </a:pPr>
            <a:endParaRPr lang="zh-CN" altLang="en-US" dirty="0"/>
          </a:p>
        </p:txBody>
      </p:sp>
    </p:spTree>
    <p:extLst>
      <p:ext uri="{BB962C8B-B14F-4D97-AF65-F5344CB8AC3E}">
        <p14:creationId xmlns:p14="http://schemas.microsoft.com/office/powerpoint/2010/main" val="2373827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Part IV: The Shanghai Migrant Student Survey</a:t>
            </a:r>
            <a:endParaRPr lang="zh-CN" altLang="en-US" dirty="0"/>
          </a:p>
        </p:txBody>
      </p:sp>
      <p:sp>
        <p:nvSpPr>
          <p:cNvPr id="3" name="内容占位符 2"/>
          <p:cNvSpPr>
            <a:spLocks noGrp="1"/>
          </p:cNvSpPr>
          <p:nvPr>
            <p:ph sz="quarter" idx="1"/>
          </p:nvPr>
        </p:nvSpPr>
        <p:spPr/>
        <p:txBody>
          <a:bodyPr/>
          <a:lstStyle/>
          <a:p>
            <a:endParaRPr lang="zh-CN" altLang="en-US" dirty="0"/>
          </a:p>
        </p:txBody>
      </p:sp>
    </p:spTree>
    <p:extLst>
      <p:ext uri="{BB962C8B-B14F-4D97-AF65-F5344CB8AC3E}">
        <p14:creationId xmlns:p14="http://schemas.microsoft.com/office/powerpoint/2010/main" val="4255025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内容占位符 2"/>
          <p:cNvSpPr>
            <a:spLocks noGrp="1"/>
          </p:cNvSpPr>
          <p:nvPr>
            <p:ph sz="quarter" idx="1"/>
          </p:nvPr>
        </p:nvSpPr>
        <p:spPr>
          <a:xfrm>
            <a:off x="395536" y="571480"/>
            <a:ext cx="8538914" cy="6097880"/>
          </a:xfrm>
        </p:spPr>
        <p:txBody>
          <a:bodyPr>
            <a:normAutofit/>
          </a:bodyPr>
          <a:lstStyle/>
          <a:p>
            <a:r>
              <a:rPr lang="en-US" altLang="zh-CN" dirty="0" smtClean="0"/>
              <a:t>Pilot survey:  Nov 2008 (two migrant schools and two public schools)</a:t>
            </a:r>
          </a:p>
          <a:p>
            <a:endParaRPr lang="en-US" altLang="zh-CN" dirty="0"/>
          </a:p>
          <a:p>
            <a:pPr marL="82550" indent="0">
              <a:buNone/>
            </a:pPr>
            <a:r>
              <a:rPr lang="en-US" altLang="zh-CN" u="sng" dirty="0" smtClean="0"/>
              <a:t>The 2010 cohort</a:t>
            </a:r>
            <a:endParaRPr lang="en-US" altLang="zh-CN" dirty="0" smtClean="0"/>
          </a:p>
          <a:p>
            <a:r>
              <a:rPr lang="en-US" altLang="zh-CN" dirty="0" smtClean="0"/>
              <a:t>Round 1:  Oct.-Nov. 2010 (4</a:t>
            </a:r>
            <a:r>
              <a:rPr lang="en-US" altLang="zh-CN" baseline="30000" dirty="0" smtClean="0"/>
              <a:t>th</a:t>
            </a:r>
            <a:r>
              <a:rPr lang="en-US" altLang="zh-CN" dirty="0" smtClean="0"/>
              <a:t> grade) on site interviews and testing</a:t>
            </a:r>
          </a:p>
          <a:p>
            <a:r>
              <a:rPr lang="en-US" altLang="zh-CN" dirty="0" smtClean="0"/>
              <a:t>Round 2:  April-May 2012  (5</a:t>
            </a:r>
            <a:r>
              <a:rPr lang="en-US" altLang="zh-CN" baseline="30000" dirty="0" smtClean="0"/>
              <a:t>th</a:t>
            </a:r>
            <a:r>
              <a:rPr lang="en-US" altLang="zh-CN" dirty="0" smtClean="0"/>
              <a:t> grade) on site interviews and testing</a:t>
            </a:r>
          </a:p>
          <a:p>
            <a:r>
              <a:rPr lang="en-US" altLang="zh-CN" dirty="0" smtClean="0"/>
              <a:t>Two Telephone follow-up interviews of parents: </a:t>
            </a:r>
          </a:p>
          <a:p>
            <a:pPr>
              <a:buNone/>
            </a:pPr>
            <a:r>
              <a:rPr lang="en-US" altLang="zh-CN" dirty="0" smtClean="0"/>
              <a:t>    Oct.-Nov. 2012 (after sampled students graduated in July 2012) </a:t>
            </a:r>
          </a:p>
          <a:p>
            <a:pPr>
              <a:buNone/>
            </a:pPr>
            <a:r>
              <a:rPr lang="en-US" altLang="zh-CN" dirty="0" smtClean="0"/>
              <a:t>     Sept. – Oct. 2014 (Two years after they graduate)</a:t>
            </a:r>
          </a:p>
        </p:txBody>
      </p:sp>
    </p:spTree>
    <p:extLst>
      <p:ext uri="{BB962C8B-B14F-4D97-AF65-F5344CB8AC3E}">
        <p14:creationId xmlns:p14="http://schemas.microsoft.com/office/powerpoint/2010/main" val="2854692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内容占位符 2"/>
          <p:cNvSpPr>
            <a:spLocks noGrp="1"/>
          </p:cNvSpPr>
          <p:nvPr>
            <p:ph sz="quarter" idx="1"/>
          </p:nvPr>
        </p:nvSpPr>
        <p:spPr>
          <a:xfrm>
            <a:off x="395536" y="764704"/>
            <a:ext cx="8538914" cy="5904656"/>
          </a:xfrm>
        </p:spPr>
        <p:txBody>
          <a:bodyPr/>
          <a:lstStyle/>
          <a:p>
            <a:pPr>
              <a:buNone/>
            </a:pPr>
            <a:r>
              <a:rPr lang="en-US" altLang="zh-CN" u="sng" dirty="0" smtClean="0"/>
              <a:t>The 2015 Cohort</a:t>
            </a:r>
          </a:p>
          <a:p>
            <a:pPr>
              <a:buNone/>
            </a:pPr>
            <a:endParaRPr lang="en-US" altLang="zh-CN" dirty="0" smtClean="0"/>
          </a:p>
          <a:p>
            <a:r>
              <a:rPr lang="en-US" altLang="zh-CN" dirty="0" smtClean="0"/>
              <a:t>New Cohort:  Round 1, Nov 2015 (4</a:t>
            </a:r>
            <a:r>
              <a:rPr lang="en-US" altLang="zh-CN" baseline="30000" dirty="0" smtClean="0"/>
              <a:t>th</a:t>
            </a:r>
            <a:r>
              <a:rPr lang="en-US" altLang="zh-CN" dirty="0" smtClean="0"/>
              <a:t> grade)</a:t>
            </a:r>
          </a:p>
          <a:p>
            <a:r>
              <a:rPr lang="en-US" altLang="zh-CN" dirty="0" smtClean="0"/>
              <a:t>New Cohort:  Round 2, May-June 2016 </a:t>
            </a:r>
          </a:p>
        </p:txBody>
      </p:sp>
    </p:spTree>
    <p:extLst>
      <p:ext uri="{BB962C8B-B14F-4D97-AF65-F5344CB8AC3E}">
        <p14:creationId xmlns:p14="http://schemas.microsoft.com/office/powerpoint/2010/main" val="1993459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lstStyle/>
          <a:p>
            <a:r>
              <a:rPr lang="en-US" altLang="zh-CN" dirty="0" smtClean="0"/>
              <a:t>Round 1:  Oct-Nov.  2010</a:t>
            </a:r>
          </a:p>
          <a:p>
            <a:pPr marL="82550" indent="0">
              <a:buNone/>
            </a:pPr>
            <a:r>
              <a:rPr lang="en-US" altLang="zh-CN" dirty="0" smtClean="0"/>
              <a:t>20 schools, all 4</a:t>
            </a:r>
            <a:r>
              <a:rPr lang="en-US" altLang="zh-CN" baseline="30000" dirty="0" smtClean="0"/>
              <a:t>th</a:t>
            </a:r>
            <a:r>
              <a:rPr lang="en-US" altLang="zh-CN" dirty="0" smtClean="0"/>
              <a:t> grader students</a:t>
            </a:r>
          </a:p>
          <a:p>
            <a:pPr marL="82550" indent="0">
              <a:buNone/>
            </a:pPr>
            <a:endParaRPr lang="en-US" altLang="zh-CN" dirty="0" smtClean="0"/>
          </a:p>
          <a:p>
            <a:pPr marL="82550" indent="0">
              <a:buNone/>
            </a:pPr>
            <a:r>
              <a:rPr lang="en-US" altLang="zh-CN" dirty="0" smtClean="0"/>
              <a:t>Unfortunately, it was not possible to randomly select schools. </a:t>
            </a:r>
          </a:p>
          <a:p>
            <a:pPr marL="82550" indent="0">
              <a:buNone/>
            </a:pPr>
            <a:r>
              <a:rPr lang="en-US" altLang="zh-CN" dirty="0" smtClean="0"/>
              <a:t>But we try to find schools in different districts. </a:t>
            </a:r>
            <a:br>
              <a:rPr lang="en-US" altLang="zh-CN" dirty="0" smtClean="0"/>
            </a:br>
            <a:r>
              <a:rPr lang="en-US" altLang="zh-CN" dirty="0" smtClean="0"/>
              <a:t>Public schools are those with certain % of migrant students. </a:t>
            </a:r>
          </a:p>
          <a:p>
            <a:pPr marL="82550" indent="0">
              <a:buNone/>
            </a:pPr>
            <a:endParaRPr lang="zh-CN" altLang="en-US" dirty="0"/>
          </a:p>
        </p:txBody>
      </p:sp>
    </p:spTree>
    <p:extLst>
      <p:ext uri="{BB962C8B-B14F-4D97-AF65-F5344CB8AC3E}">
        <p14:creationId xmlns:p14="http://schemas.microsoft.com/office/powerpoint/2010/main" val="1473628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sz="quarter" idx="1"/>
          </p:nvPr>
        </p:nvSpPr>
        <p:spPr/>
        <p:txBody>
          <a:bodyPr/>
          <a:lstStyle/>
          <a:p>
            <a:r>
              <a:rPr lang="en-US" altLang="zh-CN" dirty="0" smtClean="0"/>
              <a:t>Migrant children</a:t>
            </a:r>
          </a:p>
          <a:p>
            <a:r>
              <a:rPr lang="en-US" altLang="zh-CN" dirty="0" smtClean="0"/>
              <a:t>Left-behind children</a:t>
            </a:r>
          </a:p>
          <a:p>
            <a:r>
              <a:rPr lang="en-US" altLang="zh-CN" dirty="0" smtClean="0"/>
              <a:t>The road ahead</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313" y="836613"/>
            <a:ext cx="8229600" cy="1858962"/>
          </a:xfrm>
        </p:spPr>
        <p:txBody>
          <a:bodyPr rtlCol="0">
            <a:normAutofit fontScale="90000"/>
          </a:bodyPr>
          <a:lstStyle/>
          <a:p>
            <a:pPr algn="l" eaLnBrk="1" fontAlgn="auto" hangingPunct="1">
              <a:spcAft>
                <a:spcPts val="0"/>
              </a:spcAft>
              <a:defRPr/>
            </a:pPr>
            <a:r>
              <a:rPr lang="en-US" altLang="zh-CN" dirty="0" smtClean="0"/>
              <a:t>Sample: </a:t>
            </a:r>
            <a:br>
              <a:rPr lang="en-US" altLang="zh-CN" dirty="0" smtClean="0"/>
            </a:br>
            <a:r>
              <a:rPr lang="en-US" altLang="zh-CN" dirty="0" smtClean="0"/>
              <a:t/>
            </a:r>
            <a:br>
              <a:rPr lang="en-US" altLang="zh-CN" dirty="0" smtClean="0"/>
            </a:br>
            <a:r>
              <a:rPr lang="en-US" altLang="zh-CN" sz="3100" dirty="0" smtClean="0"/>
              <a:t>20 elementary schools, all 4</a:t>
            </a:r>
            <a:r>
              <a:rPr lang="en-US" altLang="zh-CN" sz="3100" baseline="30000" dirty="0" smtClean="0"/>
              <a:t>th</a:t>
            </a:r>
            <a:r>
              <a:rPr lang="en-US" altLang="zh-CN" sz="3100" dirty="0" smtClean="0"/>
              <a:t> grade students</a:t>
            </a:r>
            <a:r>
              <a:rPr lang="en-US" altLang="zh-CN" dirty="0" smtClean="0"/>
              <a:t/>
            </a:r>
            <a:br>
              <a:rPr lang="en-US" altLang="zh-CN" dirty="0" smtClean="0"/>
            </a:br>
            <a:endParaRPr lang="zh-CN" altLang="en-US" dirty="0" smtClean="0"/>
          </a:p>
        </p:txBody>
      </p:sp>
      <p:pic>
        <p:nvPicPr>
          <p:cNvPr id="8195" name="Picture 2"/>
          <p:cNvPicPr>
            <a:picLocks noGrp="1" noChangeAspect="1" noChangeArrowheads="1"/>
          </p:cNvPicPr>
          <p:nvPr>
            <p:ph sz="quarter" idx="1"/>
          </p:nvPr>
        </p:nvPicPr>
        <p:blipFill>
          <a:blip r:embed="rId2"/>
          <a:srcRect/>
          <a:stretch>
            <a:fillRect/>
          </a:stretch>
        </p:blipFill>
        <p:spPr>
          <a:xfrm>
            <a:off x="755650" y="2565400"/>
            <a:ext cx="6978650" cy="3451225"/>
          </a:xfrm>
          <a:noFill/>
        </p:spPr>
      </p:pic>
      <p:sp>
        <p:nvSpPr>
          <p:cNvPr id="4" name="灯片编号占位符 3"/>
          <p:cNvSpPr>
            <a:spLocks noGrp="1"/>
          </p:cNvSpPr>
          <p:nvPr>
            <p:ph type="sldNum" sz="quarter" idx="15"/>
          </p:nvPr>
        </p:nvSpPr>
        <p:spPr/>
        <p:txBody>
          <a:bodyPr/>
          <a:lstStyle/>
          <a:p>
            <a:pPr>
              <a:defRPr/>
            </a:pPr>
            <a:fld id="{CA1741D2-5A53-4D7B-B321-DFD1B5B39D9D}" type="slidenum">
              <a:rPr lang="zh-CN" altLang="en-US" smtClean="0"/>
              <a:pPr>
                <a:defRPr/>
              </a:pPr>
              <a:t>20</a:t>
            </a:fld>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pPr algn="l" eaLnBrk="1" hangingPunct="1"/>
            <a:r>
              <a:rPr lang="en-US" altLang="zh-CN" smtClean="0"/>
              <a:t>Questionnaire</a:t>
            </a:r>
            <a:endParaRPr lang="zh-CN" altLang="en-US" smtClean="0"/>
          </a:p>
        </p:txBody>
      </p:sp>
      <p:sp>
        <p:nvSpPr>
          <p:cNvPr id="3" name="内容占位符 2"/>
          <p:cNvSpPr>
            <a:spLocks noGrp="1"/>
          </p:cNvSpPr>
          <p:nvPr>
            <p:ph sz="quarter" idx="1"/>
          </p:nvPr>
        </p:nvSpPr>
        <p:spPr>
          <a:xfrm>
            <a:off x="457200" y="1341438"/>
            <a:ext cx="8229600" cy="4784725"/>
          </a:xfrm>
        </p:spPr>
        <p:txBody>
          <a:bodyPr rtlCol="0">
            <a:normAutofit fontScale="92500"/>
          </a:bodyPr>
          <a:lstStyle/>
          <a:p>
            <a:pPr>
              <a:buClr>
                <a:schemeClr val="accent3"/>
              </a:buClr>
              <a:buFont typeface="Wingdings 2"/>
              <a:buChar char=""/>
              <a:defRPr/>
            </a:pPr>
            <a:r>
              <a:rPr lang="en-US" altLang="zh-CN" dirty="0" smtClean="0"/>
              <a:t>School  (completed by school principal)</a:t>
            </a:r>
          </a:p>
          <a:p>
            <a:pPr lvl="1" indent="-246888">
              <a:defRPr/>
            </a:pPr>
            <a:r>
              <a:rPr lang="en-US" altLang="zh-CN" dirty="0" smtClean="0"/>
              <a:t>Student and teacher size</a:t>
            </a:r>
            <a:r>
              <a:rPr lang="zh-CN" altLang="en-US" dirty="0" smtClean="0"/>
              <a:t>，</a:t>
            </a:r>
            <a:r>
              <a:rPr lang="en-US" altLang="zh-CN" dirty="0" smtClean="0"/>
              <a:t>facilities</a:t>
            </a:r>
            <a:r>
              <a:rPr lang="zh-CN" altLang="en-US" dirty="0" smtClean="0"/>
              <a:t>，</a:t>
            </a:r>
            <a:r>
              <a:rPr lang="en-US" altLang="zh-CN" dirty="0" smtClean="0"/>
              <a:t>enrollment requirement etc. </a:t>
            </a:r>
          </a:p>
          <a:p>
            <a:pPr>
              <a:buClr>
                <a:schemeClr val="accent3"/>
              </a:buClr>
              <a:buFont typeface="Wingdings 2"/>
              <a:buChar char=""/>
              <a:defRPr/>
            </a:pPr>
            <a:r>
              <a:rPr lang="en-US" altLang="zh-CN" dirty="0" smtClean="0"/>
              <a:t>Class  (completed by class head teacher)</a:t>
            </a:r>
          </a:p>
          <a:p>
            <a:pPr lvl="1" indent="-246888">
              <a:defRPr/>
            </a:pPr>
            <a:r>
              <a:rPr lang="en-US" altLang="zh-CN" dirty="0" smtClean="0"/>
              <a:t>Teacher qualifications, Student Behavior, class arrangement etc. </a:t>
            </a:r>
          </a:p>
          <a:p>
            <a:pPr>
              <a:buClr>
                <a:schemeClr val="accent3"/>
              </a:buClr>
              <a:buFont typeface="Wingdings 2"/>
              <a:buChar char=""/>
              <a:defRPr/>
            </a:pPr>
            <a:r>
              <a:rPr lang="en-US" altLang="zh-CN" dirty="0" smtClean="0"/>
              <a:t>Student  (partly by students; some info provided by teachers)</a:t>
            </a:r>
          </a:p>
          <a:p>
            <a:pPr lvl="1" indent="-246888">
              <a:defRPr/>
            </a:pPr>
            <a:r>
              <a:rPr lang="en-US" altLang="zh-CN" dirty="0" smtClean="0"/>
              <a:t>Study behavior, habit etc. , health condition (height and weight) </a:t>
            </a:r>
          </a:p>
          <a:p>
            <a:pPr>
              <a:buClr>
                <a:schemeClr val="accent3"/>
              </a:buClr>
              <a:buFont typeface="Wingdings 2"/>
              <a:buChar char=""/>
              <a:defRPr/>
            </a:pPr>
            <a:r>
              <a:rPr lang="en-US" altLang="zh-CN" dirty="0" smtClean="0"/>
              <a:t>Parent (taken back by students and completed by parents)</a:t>
            </a:r>
          </a:p>
          <a:p>
            <a:pPr lvl="1" indent="-246888">
              <a:defRPr/>
            </a:pPr>
            <a:r>
              <a:rPr lang="en-US" altLang="zh-CN" dirty="0" smtClean="0"/>
              <a:t>Parent education, income, occupation, migration history, satisfaction, assessment of school quality</a:t>
            </a:r>
          </a:p>
          <a:p>
            <a:pPr marL="274320" indent="-274320" eaLnBrk="1" fontAlgn="auto" hangingPunct="1">
              <a:spcAft>
                <a:spcPts val="0"/>
              </a:spcAft>
              <a:buClr>
                <a:schemeClr val="accent3"/>
              </a:buClr>
              <a:buFont typeface="Wingdings 2"/>
              <a:buChar char=""/>
              <a:defRPr/>
            </a:pPr>
            <a:r>
              <a:rPr lang="en-US" altLang="zh-CN" dirty="0" smtClean="0"/>
              <a:t>Standardized Test</a:t>
            </a:r>
            <a:endParaRPr lang="en-US" altLang="zh-CN" dirty="0"/>
          </a:p>
          <a:p>
            <a:pPr marL="640080" lvl="1" indent="-246888" eaLnBrk="1" fontAlgn="auto" hangingPunct="1">
              <a:spcAft>
                <a:spcPts val="0"/>
              </a:spcAft>
              <a:buFont typeface="Wingdings 2"/>
              <a:buChar char=""/>
              <a:defRPr/>
            </a:pPr>
            <a:r>
              <a:rPr lang="en-US" altLang="zh-CN" dirty="0" smtClean="0"/>
              <a:t>Chinese and Math (each 20 min), proctored by the head teacher and one interviewer.</a:t>
            </a:r>
            <a:endParaRPr lang="en-US" altLang="zh-CN" dirty="0"/>
          </a:p>
          <a:p>
            <a:pPr eaLnBrk="1" fontAlgn="auto" hangingPunct="1">
              <a:spcAft>
                <a:spcPts val="0"/>
              </a:spcAft>
              <a:defRPr/>
            </a:pPr>
            <a:endParaRPr lang="zh-CN" altLang="en-US" dirty="0" smtClean="0"/>
          </a:p>
        </p:txBody>
      </p:sp>
      <p:sp>
        <p:nvSpPr>
          <p:cNvPr id="4" name="灯片编号占位符 3"/>
          <p:cNvSpPr>
            <a:spLocks noGrp="1"/>
          </p:cNvSpPr>
          <p:nvPr>
            <p:ph type="sldNum" sz="quarter" idx="15"/>
          </p:nvPr>
        </p:nvSpPr>
        <p:spPr/>
        <p:txBody>
          <a:bodyPr/>
          <a:lstStyle/>
          <a:p>
            <a:pPr>
              <a:defRPr/>
            </a:pPr>
            <a:fld id="{EBEE0317-F3A5-44E0-9F24-3A8EC9E9A04D}" type="slidenum">
              <a:rPr lang="zh-CN" altLang="en-US" smtClean="0"/>
              <a:pPr>
                <a:defRPr/>
              </a:pPr>
              <a:t>21</a:t>
            </a:fld>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468313" y="0"/>
            <a:ext cx="8229600" cy="1143000"/>
          </a:xfrm>
        </p:spPr>
        <p:txBody>
          <a:bodyPr/>
          <a:lstStyle/>
          <a:p>
            <a:pPr algn="l" eaLnBrk="1" hangingPunct="1"/>
            <a:r>
              <a:rPr lang="en-US" altLang="zh-CN" sz="2800" smtClean="0"/>
              <a:t>Summary Statistics</a:t>
            </a:r>
            <a:endParaRPr lang="zh-CN" altLang="en-US" sz="2800" smtClean="0"/>
          </a:p>
        </p:txBody>
      </p:sp>
      <p:pic>
        <p:nvPicPr>
          <p:cNvPr id="10243" name="Picture 2"/>
          <p:cNvPicPr>
            <a:picLocks noGrp="1" noChangeAspect="1" noChangeArrowheads="1"/>
          </p:cNvPicPr>
          <p:nvPr>
            <p:ph sz="quarter" idx="1"/>
          </p:nvPr>
        </p:nvPicPr>
        <p:blipFill>
          <a:blip r:embed="rId2"/>
          <a:srcRect/>
          <a:stretch>
            <a:fillRect/>
          </a:stretch>
        </p:blipFill>
        <p:spPr>
          <a:xfrm>
            <a:off x="1116013" y="836613"/>
            <a:ext cx="6286500" cy="5661025"/>
          </a:xfrm>
          <a:noFill/>
        </p:spPr>
      </p:pic>
      <p:sp>
        <p:nvSpPr>
          <p:cNvPr id="4" name="灯片编号占位符 3"/>
          <p:cNvSpPr>
            <a:spLocks noGrp="1"/>
          </p:cNvSpPr>
          <p:nvPr>
            <p:ph type="sldNum" sz="quarter" idx="15"/>
          </p:nvPr>
        </p:nvSpPr>
        <p:spPr/>
        <p:txBody>
          <a:bodyPr/>
          <a:lstStyle/>
          <a:p>
            <a:pPr>
              <a:defRPr/>
            </a:pPr>
            <a:fld id="{A8B37F63-6B0E-444B-9B56-5C4012A43B3A}" type="slidenum">
              <a:rPr lang="zh-CN" altLang="en-US" smtClean="0">
                <a:solidFill>
                  <a:srgbClr val="E7DEC9">
                    <a:shade val="50000"/>
                    <a:satMod val="200000"/>
                  </a:srgbClr>
                </a:solidFill>
              </a:rPr>
              <a:pPr>
                <a:defRPr/>
              </a:pPr>
              <a:t>22</a:t>
            </a:fld>
            <a:endParaRPr lang="zh-CN" altLang="en-US">
              <a:solidFill>
                <a:srgbClr val="E7DEC9">
                  <a:shade val="50000"/>
                  <a:satMod val="200000"/>
                </a:srgbClr>
              </a:solidFill>
            </a:endParaRPr>
          </a:p>
        </p:txBody>
      </p:sp>
    </p:spTree>
    <p:extLst>
      <p:ext uri="{BB962C8B-B14F-4D97-AF65-F5344CB8AC3E}">
        <p14:creationId xmlns:p14="http://schemas.microsoft.com/office/powerpoint/2010/main" val="1804256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002588" cy="633412"/>
          </a:xfrm>
        </p:spPr>
        <p:txBody>
          <a:bodyPr rtlCol="0">
            <a:normAutofit/>
          </a:bodyPr>
          <a:lstStyle/>
          <a:p>
            <a:pPr algn="l" eaLnBrk="1" fontAlgn="auto" hangingPunct="1">
              <a:spcAft>
                <a:spcPts val="0"/>
              </a:spcAft>
              <a:defRPr/>
            </a:pPr>
            <a:r>
              <a:rPr lang="en-US" altLang="zh-CN" dirty="0" smtClean="0"/>
              <a:t>Histogram of Standard Test Scores</a:t>
            </a:r>
            <a:endParaRPr lang="zh-CN" altLang="en-US" dirty="0" smtClean="0"/>
          </a:p>
        </p:txBody>
      </p:sp>
      <p:pic>
        <p:nvPicPr>
          <p:cNvPr id="11268" name="内容占位符 8"/>
          <p:cNvPicPr>
            <a:picLocks noGrp="1"/>
          </p:cNvPicPr>
          <p:nvPr>
            <p:ph sz="quarter" idx="1"/>
          </p:nvPr>
        </p:nvPicPr>
        <p:blipFill>
          <a:blip r:embed="rId3"/>
          <a:srcRect/>
          <a:stretch>
            <a:fillRect/>
          </a:stretch>
        </p:blipFill>
        <p:spPr>
          <a:xfrm>
            <a:off x="4572000" y="836613"/>
            <a:ext cx="4176713" cy="5688012"/>
          </a:xfrm>
        </p:spPr>
      </p:pic>
      <p:sp>
        <p:nvSpPr>
          <p:cNvPr id="5" name="灯片编号占位符 4"/>
          <p:cNvSpPr>
            <a:spLocks noGrp="1"/>
          </p:cNvSpPr>
          <p:nvPr>
            <p:ph type="sldNum" sz="quarter" idx="15"/>
          </p:nvPr>
        </p:nvSpPr>
        <p:spPr/>
        <p:txBody>
          <a:bodyPr/>
          <a:lstStyle/>
          <a:p>
            <a:pPr>
              <a:defRPr/>
            </a:pPr>
            <a:fld id="{87ADC385-1A94-498D-B247-D5DC9C30870E}" type="slidenum">
              <a:rPr lang="zh-CN" altLang="en-US" smtClean="0">
                <a:solidFill>
                  <a:srgbClr val="E7DEC9">
                    <a:shade val="50000"/>
                    <a:satMod val="200000"/>
                  </a:srgbClr>
                </a:solidFill>
              </a:rPr>
              <a:pPr>
                <a:defRPr/>
              </a:pPr>
              <a:t>23</a:t>
            </a:fld>
            <a:endParaRPr lang="zh-CN" altLang="en-US">
              <a:solidFill>
                <a:srgbClr val="E7DEC9">
                  <a:shade val="50000"/>
                  <a:satMod val="200000"/>
                </a:srgbClr>
              </a:solidFill>
            </a:endParaRPr>
          </a:p>
        </p:txBody>
      </p:sp>
      <p:pic>
        <p:nvPicPr>
          <p:cNvPr id="11267" name="图片 7"/>
          <p:cNvPicPr>
            <a:picLocks noChangeAspect="1" noChangeArrowheads="1"/>
          </p:cNvPicPr>
          <p:nvPr/>
        </p:nvPicPr>
        <p:blipFill>
          <a:blip r:embed="rId4"/>
          <a:srcRect/>
          <a:stretch>
            <a:fillRect/>
          </a:stretch>
        </p:blipFill>
        <p:spPr bwMode="auto">
          <a:xfrm>
            <a:off x="395288" y="836613"/>
            <a:ext cx="4392612" cy="5688012"/>
          </a:xfrm>
          <a:prstGeom prst="rect">
            <a:avLst/>
          </a:prstGeom>
          <a:noFill/>
          <a:ln w="9525">
            <a:noFill/>
            <a:miter lim="800000"/>
            <a:headEnd/>
            <a:tailEnd/>
          </a:ln>
        </p:spPr>
      </p:pic>
    </p:spTree>
    <p:extLst>
      <p:ext uri="{BB962C8B-B14F-4D97-AF65-F5344CB8AC3E}">
        <p14:creationId xmlns:p14="http://schemas.microsoft.com/office/powerpoint/2010/main" val="956673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lstStyle/>
          <a:p>
            <a:r>
              <a:rPr lang="en-US" altLang="zh-CN" dirty="0" smtClean="0"/>
              <a:t>Round 2</a:t>
            </a:r>
            <a:r>
              <a:rPr lang="en-US" altLang="zh-CN" dirty="0"/>
              <a:t>:  :  April-May 2012  </a:t>
            </a:r>
          </a:p>
          <a:p>
            <a:pPr marL="82550" indent="0">
              <a:buNone/>
            </a:pPr>
            <a:r>
              <a:rPr lang="en-US" altLang="zh-CN" dirty="0" smtClean="0"/>
              <a:t>The same 20 schools, all 5</a:t>
            </a:r>
            <a:r>
              <a:rPr lang="en-US" altLang="zh-CN" baseline="30000" dirty="0" smtClean="0"/>
              <a:t>th</a:t>
            </a:r>
            <a:r>
              <a:rPr lang="en-US" altLang="zh-CN" dirty="0" smtClean="0"/>
              <a:t> grader students now</a:t>
            </a:r>
          </a:p>
          <a:p>
            <a:pPr marL="82550" indent="0">
              <a:buNone/>
            </a:pPr>
            <a:endParaRPr lang="en-US" altLang="zh-CN" dirty="0" smtClean="0"/>
          </a:p>
          <a:p>
            <a:pPr marL="82550" indent="0">
              <a:buNone/>
            </a:pPr>
            <a:r>
              <a:rPr lang="en-US" altLang="zh-CN" dirty="0" smtClean="0"/>
              <a:t>CHANGE:</a:t>
            </a:r>
          </a:p>
          <a:p>
            <a:pPr marL="82550" indent="0">
              <a:buNone/>
            </a:pPr>
            <a:r>
              <a:rPr lang="en-US" altLang="zh-CN" dirty="0" smtClean="0"/>
              <a:t>20 min math,10 min IQ (Raven’s), No Chinese</a:t>
            </a:r>
            <a:endParaRPr lang="zh-CN" altLang="en-US" dirty="0"/>
          </a:p>
        </p:txBody>
      </p:sp>
    </p:spTree>
    <p:extLst>
      <p:ext uri="{BB962C8B-B14F-4D97-AF65-F5344CB8AC3E}">
        <p14:creationId xmlns:p14="http://schemas.microsoft.com/office/powerpoint/2010/main" val="260813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sz="quarter" idx="1"/>
          </p:nvPr>
        </p:nvSpPr>
        <p:spPr/>
        <p:txBody>
          <a:bodyPr/>
          <a:lstStyle/>
          <a:p>
            <a:endParaRPr lang="zh-CN" altLang="en-US"/>
          </a:p>
        </p:txBody>
      </p:sp>
      <p:pic>
        <p:nvPicPr>
          <p:cNvPr id="71682" name="Picture 2" descr="C:\Users\FENG\AppData\Local\Temp\7zO03528103\IMG_02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9504" y="2506624"/>
            <a:ext cx="4464496" cy="4351376"/>
          </a:xfrm>
          <a:prstGeom prst="rect">
            <a:avLst/>
          </a:prstGeom>
          <a:noFill/>
          <a:extLst>
            <a:ext uri="{909E8E84-426E-40DD-AFC4-6F175D3DCCD1}">
              <a14:hiddenFill xmlns:a14="http://schemas.microsoft.com/office/drawing/2010/main">
                <a:solidFill>
                  <a:srgbClr val="FFFFFF"/>
                </a:solidFill>
              </a14:hiddenFill>
            </a:ext>
          </a:extLst>
        </p:spPr>
      </p:pic>
      <p:pic>
        <p:nvPicPr>
          <p:cNvPr id="71683" name="Picture 3" descr="C:\Users\FENG\AppData\Local\Temp\7zO03595954\IMG_02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77" y="2466058"/>
            <a:ext cx="4752528" cy="4432507"/>
          </a:xfrm>
          <a:prstGeom prst="rect">
            <a:avLst/>
          </a:prstGeom>
          <a:noFill/>
          <a:extLst>
            <a:ext uri="{909E8E84-426E-40DD-AFC4-6F175D3DCCD1}">
              <a14:hiddenFill xmlns:a14="http://schemas.microsoft.com/office/drawing/2010/main">
                <a:solidFill>
                  <a:srgbClr val="FFFFFF"/>
                </a:solidFill>
              </a14:hiddenFill>
            </a:ext>
          </a:extLst>
        </p:spPr>
      </p:pic>
      <p:pic>
        <p:nvPicPr>
          <p:cNvPr id="71685" name="Picture 5" descr="D:\Feng\Current Research Projects\Shanghai Migrant Children\Round 2 Spring 2012\data\v0.1\2_罗希小学-黄奕\照片\IMAG012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5316"/>
            <a:ext cx="9144000" cy="3238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78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sz="quarter" idx="1"/>
          </p:nvPr>
        </p:nvSpPr>
        <p:spPr/>
        <p:txBody>
          <a:bodyPr/>
          <a:lstStyle/>
          <a:p>
            <a:endParaRPr lang="zh-CN" altLang="en-US" dirty="0"/>
          </a:p>
        </p:txBody>
      </p:sp>
      <p:pic>
        <p:nvPicPr>
          <p:cNvPr id="72706" name="Picture 2" descr="D:\Feng\Current Research Projects\Shanghai Migrant Children\Round 2 Spring 2012\data\v0.1\101_北桥中心小学-张溪\IMG_03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2707" name="Picture 3" descr="D:\Feng\Current Research Projects\Shanghai Migrant Children\Round 2 Spring 2012\data\v0.1\108_新时代小学-韩煜\IMG_20120504_1207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0" y="0"/>
            <a:ext cx="4000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842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lstStyle/>
          <a:p>
            <a:endParaRPr lang="zh-CN" altLang="en-US"/>
          </a:p>
        </p:txBody>
      </p:sp>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221" y="3159014"/>
            <a:ext cx="4680520" cy="369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0" name="Picture 2" descr="D:\Feng\Current Research Projects\Shanghai Migrant Children\Round 2 Spring 2012\data\v0.1\108_新时代小学-韩煜\IMG_20120504_132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0"/>
            <a:ext cx="5148064" cy="3159014"/>
          </a:xfrm>
          <a:prstGeom prst="rect">
            <a:avLst/>
          </a:prstGeom>
          <a:noFill/>
          <a:extLst>
            <a:ext uri="{909E8E84-426E-40DD-AFC4-6F175D3DCCD1}">
              <a14:hiddenFill xmlns:a14="http://schemas.microsoft.com/office/drawing/2010/main">
                <a:solidFill>
                  <a:srgbClr val="FFFFFF"/>
                </a:solidFill>
              </a14:hiddenFill>
            </a:ext>
          </a:extLst>
        </p:spPr>
      </p:pic>
      <p:pic>
        <p:nvPicPr>
          <p:cNvPr id="73731" name="Picture 3" descr="C:\Users\FENG\AppData\Local\Temp\7zO4356F9D8\IMG_17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 y="0"/>
            <a:ext cx="4644414" cy="685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6109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75" y="285750"/>
            <a:ext cx="8229600" cy="1428750"/>
          </a:xfrm>
        </p:spPr>
        <p:txBody>
          <a:bodyPr rtlCol="0">
            <a:normAutofit fontScale="90000"/>
          </a:bodyPr>
          <a:lstStyle/>
          <a:p>
            <a:pPr fontAlgn="auto">
              <a:spcAft>
                <a:spcPts val="0"/>
              </a:spcAft>
              <a:defRPr/>
            </a:pPr>
            <a:r>
              <a:rPr lang="en-US" altLang="zh-CN" sz="4000" dirty="0" smtClean="0">
                <a:solidFill>
                  <a:schemeClr val="tx2">
                    <a:satMod val="130000"/>
                  </a:schemeClr>
                </a:solidFill>
              </a:rPr>
              <a:t>Sample:    </a:t>
            </a:r>
            <a:r>
              <a:rPr lang="en-US" altLang="zh-CN" sz="3100" dirty="0" smtClean="0">
                <a:solidFill>
                  <a:schemeClr val="tx2">
                    <a:satMod val="130000"/>
                  </a:schemeClr>
                </a:solidFill>
              </a:rPr>
              <a:t>20 elementary schools, all 4</a:t>
            </a:r>
            <a:r>
              <a:rPr lang="en-US" altLang="zh-CN" sz="3100" baseline="30000" dirty="0" smtClean="0">
                <a:solidFill>
                  <a:schemeClr val="tx2">
                    <a:satMod val="130000"/>
                  </a:schemeClr>
                </a:solidFill>
              </a:rPr>
              <a:t>th</a:t>
            </a:r>
            <a:r>
              <a:rPr lang="en-US" altLang="zh-CN" sz="3100" dirty="0" smtClean="0">
                <a:solidFill>
                  <a:schemeClr val="tx2">
                    <a:satMod val="130000"/>
                  </a:schemeClr>
                </a:solidFill>
              </a:rPr>
              <a:t> grade students in round 1 and 5</a:t>
            </a:r>
            <a:r>
              <a:rPr lang="en-US" altLang="zh-CN" sz="3100" baseline="30000" dirty="0" smtClean="0">
                <a:solidFill>
                  <a:schemeClr val="tx2">
                    <a:satMod val="130000"/>
                  </a:schemeClr>
                </a:solidFill>
              </a:rPr>
              <a:t>th</a:t>
            </a:r>
            <a:r>
              <a:rPr lang="en-US" altLang="zh-CN" sz="3100" dirty="0" smtClean="0">
                <a:solidFill>
                  <a:schemeClr val="tx2">
                    <a:satMod val="130000"/>
                  </a:schemeClr>
                </a:solidFill>
              </a:rPr>
              <a:t> grade in round 2</a:t>
            </a:r>
            <a:r>
              <a:rPr lang="en-US" altLang="zh-CN" dirty="0" smtClean="0">
                <a:solidFill>
                  <a:schemeClr val="tx2">
                    <a:satMod val="130000"/>
                  </a:schemeClr>
                </a:solidFill>
              </a:rPr>
              <a:t/>
            </a:r>
            <a:br>
              <a:rPr lang="en-US" altLang="zh-CN" dirty="0" smtClean="0">
                <a:solidFill>
                  <a:schemeClr val="tx2">
                    <a:satMod val="130000"/>
                  </a:schemeClr>
                </a:solidFill>
              </a:rPr>
            </a:br>
            <a:endParaRPr lang="zh-CN" altLang="en-US" dirty="0" smtClean="0">
              <a:solidFill>
                <a:schemeClr val="tx2">
                  <a:satMod val="130000"/>
                </a:schemeClr>
              </a:solidFill>
            </a:endParaRPr>
          </a:p>
        </p:txBody>
      </p:sp>
      <p:graphicFrame>
        <p:nvGraphicFramePr>
          <p:cNvPr id="9" name="内容占位符 8"/>
          <p:cNvGraphicFramePr>
            <a:graphicFrameLocks noGrp="1"/>
          </p:cNvGraphicFramePr>
          <p:nvPr>
            <p:ph sz="quarter" idx="1"/>
          </p:nvPr>
        </p:nvGraphicFramePr>
        <p:xfrm>
          <a:off x="1116013" y="1447800"/>
          <a:ext cx="7212859" cy="4800600"/>
        </p:xfrm>
        <a:graphic>
          <a:graphicData uri="http://schemas.openxmlformats.org/drawingml/2006/table">
            <a:tbl>
              <a:tblPr/>
              <a:tblGrid>
                <a:gridCol w="2036063"/>
                <a:gridCol w="2588398"/>
                <a:gridCol w="2588398"/>
              </a:tblGrid>
              <a:tr h="481950">
                <a:tc>
                  <a:txBody>
                    <a:bodyPr/>
                    <a:lstStyle/>
                    <a:p>
                      <a:pPr algn="l" fontAlgn="ctr"/>
                      <a:r>
                        <a:rPr lang="zh-CN" altLang="en-US" sz="1600" b="1" i="0" u="none" strike="noStrike" dirty="0">
                          <a:solidFill>
                            <a:srgbClr val="000000"/>
                          </a:solidFill>
                          <a:latin typeface="SimSun-ExtB"/>
                        </a:rPr>
                        <a:t>　</a:t>
                      </a:r>
                    </a:p>
                  </a:txBody>
                  <a:tcPr marL="9450" marR="9450" marT="94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latin typeface="SimSun-ExtB"/>
                        </a:rPr>
                        <a:t>Migrant School</a:t>
                      </a:r>
                    </a:p>
                  </a:txBody>
                  <a:tcPr marL="9450" marR="9450" marT="94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dirty="0" smtClean="0">
                          <a:solidFill>
                            <a:srgbClr val="000000"/>
                          </a:solidFill>
                          <a:latin typeface="SimSun-ExtB"/>
                        </a:rPr>
                        <a:t>           Public </a:t>
                      </a:r>
                      <a:r>
                        <a:rPr lang="en-US" sz="1600" b="1" i="0" u="none" strike="noStrike" dirty="0">
                          <a:solidFill>
                            <a:srgbClr val="000000"/>
                          </a:solidFill>
                          <a:latin typeface="SimSun-ExtB"/>
                        </a:rPr>
                        <a:t>School</a:t>
                      </a:r>
                    </a:p>
                  </a:txBody>
                  <a:tcPr marL="9450" marR="9450" marT="94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850">
                <a:tc>
                  <a:txBody>
                    <a:bodyPr/>
                    <a:lstStyle/>
                    <a:p>
                      <a:pPr algn="l" fontAlgn="ctr"/>
                      <a:r>
                        <a:rPr lang="zh-CN" altLang="en-US" sz="1600" b="1" i="0" u="none" strike="noStrike" dirty="0">
                          <a:solidFill>
                            <a:srgbClr val="000000"/>
                          </a:solidFill>
                          <a:latin typeface="SimSun-ExtB"/>
                        </a:rPr>
                        <a:t>　</a:t>
                      </a:r>
                    </a:p>
                  </a:txBody>
                  <a:tcPr marL="9450" marR="9450" marT="9450"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1600" b="1" i="0" u="none" strike="noStrike" dirty="0">
                          <a:solidFill>
                            <a:srgbClr val="000000"/>
                          </a:solidFill>
                          <a:latin typeface="SimSun-ExtB"/>
                        </a:rPr>
                        <a:t>Round </a:t>
                      </a:r>
                      <a:r>
                        <a:rPr lang="en-US" sz="1600" b="1" i="0" u="none" strike="noStrike" dirty="0" smtClean="0">
                          <a:solidFill>
                            <a:srgbClr val="000000"/>
                          </a:solidFill>
                          <a:latin typeface="SimSun-ExtB"/>
                        </a:rPr>
                        <a:t>1 (Fall 2010)</a:t>
                      </a:r>
                      <a:endParaRPr lang="en-US" sz="1600" b="1" i="0" u="none" strike="noStrike" dirty="0">
                        <a:solidFill>
                          <a:srgbClr val="000000"/>
                        </a:solidFill>
                        <a:latin typeface="SimSun-ExtB"/>
                      </a:endParaRPr>
                    </a:p>
                  </a:txBody>
                  <a:tcPr marL="9450" marR="9450" marT="945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r>
              <a:tr h="255150">
                <a:tc>
                  <a:txBody>
                    <a:bodyPr/>
                    <a:lstStyle/>
                    <a:p>
                      <a:pPr algn="l" fontAlgn="ctr"/>
                      <a:r>
                        <a:rPr lang="en-US" sz="1600" b="1" i="0" u="none" strike="noStrike">
                          <a:solidFill>
                            <a:srgbClr val="000000"/>
                          </a:solidFill>
                          <a:latin typeface="SimSun-ExtB"/>
                        </a:rPr>
                        <a:t># of schools</a:t>
                      </a:r>
                    </a:p>
                  </a:txBody>
                  <a:tcPr marL="9450" marR="9450" marT="9450" marB="0" anchor="ctr">
                    <a:lnL>
                      <a:noFill/>
                    </a:lnL>
                    <a:lnR>
                      <a:noFill/>
                    </a:lnR>
                    <a:lnT>
                      <a:noFill/>
                    </a:lnT>
                    <a:lnB>
                      <a:noFill/>
                    </a:lnB>
                  </a:tcPr>
                </a:tc>
                <a:tc>
                  <a:txBody>
                    <a:bodyPr/>
                    <a:lstStyle/>
                    <a:p>
                      <a:pPr algn="r" fontAlgn="ctr"/>
                      <a:r>
                        <a:rPr lang="en-US" altLang="zh-CN" sz="1600" b="1" i="0" u="none" strike="noStrike" dirty="0">
                          <a:solidFill>
                            <a:srgbClr val="000000"/>
                          </a:solidFill>
                          <a:latin typeface="SimSun-ExtB"/>
                        </a:rPr>
                        <a:t>9</a:t>
                      </a:r>
                    </a:p>
                  </a:txBody>
                  <a:tcPr marL="9450" marR="9450" marT="9450" marB="0" anchor="ctr">
                    <a:lnL>
                      <a:noFill/>
                    </a:lnL>
                    <a:lnR>
                      <a:noFill/>
                    </a:lnR>
                    <a:lnT>
                      <a:noFill/>
                    </a:lnT>
                    <a:lnB>
                      <a:noFill/>
                    </a:lnB>
                  </a:tcPr>
                </a:tc>
                <a:tc>
                  <a:txBody>
                    <a:bodyPr/>
                    <a:lstStyle/>
                    <a:p>
                      <a:pPr algn="r" fontAlgn="ctr"/>
                      <a:r>
                        <a:rPr lang="en-US" altLang="zh-CN" sz="1600" b="1" i="0" u="none" strike="noStrike">
                          <a:solidFill>
                            <a:srgbClr val="000000"/>
                          </a:solidFill>
                          <a:latin typeface="SimSun-ExtB"/>
                        </a:rPr>
                        <a:t>11</a:t>
                      </a:r>
                    </a:p>
                  </a:txBody>
                  <a:tcPr marL="9450" marR="9450" marT="9450" marB="0" anchor="ctr">
                    <a:lnL>
                      <a:noFill/>
                    </a:lnL>
                    <a:lnR>
                      <a:noFill/>
                    </a:lnR>
                    <a:lnT>
                      <a:noFill/>
                    </a:lnT>
                    <a:lnB>
                      <a:noFill/>
                    </a:lnB>
                  </a:tcPr>
                </a:tc>
              </a:tr>
              <a:tr h="255150">
                <a:tc>
                  <a:txBody>
                    <a:bodyPr/>
                    <a:lstStyle/>
                    <a:p>
                      <a:pPr algn="l" fontAlgn="ctr"/>
                      <a:r>
                        <a:rPr lang="en-US" sz="1600" b="1" i="0" u="none" strike="noStrike" dirty="0">
                          <a:solidFill>
                            <a:srgbClr val="000000"/>
                          </a:solidFill>
                          <a:latin typeface="SimSun-ExtB"/>
                        </a:rPr>
                        <a:t># of classes</a:t>
                      </a:r>
                    </a:p>
                  </a:txBody>
                  <a:tcPr marL="9450" marR="9450" marT="9450" marB="0" anchor="ctr">
                    <a:lnL>
                      <a:noFill/>
                    </a:lnL>
                    <a:lnR>
                      <a:noFill/>
                    </a:lnR>
                    <a:lnT>
                      <a:noFill/>
                    </a:lnT>
                    <a:lnB>
                      <a:noFill/>
                    </a:lnB>
                  </a:tcPr>
                </a:tc>
                <a:tc>
                  <a:txBody>
                    <a:bodyPr/>
                    <a:lstStyle/>
                    <a:p>
                      <a:pPr algn="r" fontAlgn="ctr"/>
                      <a:r>
                        <a:rPr lang="en-US" altLang="zh-CN" sz="1600" b="1" i="0" u="none" strike="noStrike" dirty="0">
                          <a:solidFill>
                            <a:srgbClr val="000000"/>
                          </a:solidFill>
                          <a:latin typeface="SimSun-ExtB"/>
                        </a:rPr>
                        <a:t>29</a:t>
                      </a:r>
                    </a:p>
                  </a:txBody>
                  <a:tcPr marL="9450" marR="9450" marT="9450" marB="0" anchor="ctr">
                    <a:lnL>
                      <a:noFill/>
                    </a:lnL>
                    <a:lnR>
                      <a:noFill/>
                    </a:lnR>
                    <a:lnT>
                      <a:noFill/>
                    </a:lnT>
                    <a:lnB>
                      <a:noFill/>
                    </a:lnB>
                  </a:tcPr>
                </a:tc>
                <a:tc>
                  <a:txBody>
                    <a:bodyPr/>
                    <a:lstStyle/>
                    <a:p>
                      <a:pPr algn="r" fontAlgn="ctr"/>
                      <a:r>
                        <a:rPr lang="en-US" altLang="zh-CN" sz="1600" b="1" i="0" u="none" strike="noStrike">
                          <a:solidFill>
                            <a:srgbClr val="000000"/>
                          </a:solidFill>
                          <a:latin typeface="SimSun-ExtB"/>
                        </a:rPr>
                        <a:t>42</a:t>
                      </a:r>
                    </a:p>
                  </a:txBody>
                  <a:tcPr marL="9450" marR="9450" marT="9450" marB="0" anchor="ctr">
                    <a:lnL>
                      <a:noFill/>
                    </a:lnL>
                    <a:lnR>
                      <a:noFill/>
                    </a:lnR>
                    <a:lnT>
                      <a:noFill/>
                    </a:lnT>
                    <a:lnB>
                      <a:noFill/>
                    </a:lnB>
                  </a:tcPr>
                </a:tc>
              </a:tr>
              <a:tr h="255150">
                <a:tc>
                  <a:txBody>
                    <a:bodyPr/>
                    <a:lstStyle/>
                    <a:p>
                      <a:pPr algn="l" fontAlgn="ctr"/>
                      <a:r>
                        <a:rPr lang="en-US" sz="1600" b="1" i="0" u="none" strike="noStrike">
                          <a:solidFill>
                            <a:srgbClr val="000000"/>
                          </a:solidFill>
                          <a:latin typeface="SimSun-ExtB"/>
                        </a:rPr>
                        <a:t># of students</a:t>
                      </a:r>
                    </a:p>
                  </a:txBody>
                  <a:tcPr marL="9450" marR="9450" marT="9450" marB="0" anchor="ctr">
                    <a:lnL>
                      <a:noFill/>
                    </a:lnL>
                    <a:lnR>
                      <a:noFill/>
                    </a:lnR>
                    <a:lnT>
                      <a:noFill/>
                    </a:lnT>
                    <a:lnB>
                      <a:noFill/>
                    </a:lnB>
                  </a:tcPr>
                </a:tc>
                <a:tc>
                  <a:txBody>
                    <a:bodyPr/>
                    <a:lstStyle/>
                    <a:p>
                      <a:pPr algn="r" fontAlgn="ctr"/>
                      <a:r>
                        <a:rPr lang="en-US" altLang="zh-CN" sz="1600" b="1" i="0" u="none" strike="noStrike" dirty="0">
                          <a:solidFill>
                            <a:srgbClr val="000000"/>
                          </a:solidFill>
                          <a:latin typeface="SimSun-ExtB"/>
                        </a:rPr>
                        <a:t>1,343</a:t>
                      </a:r>
                    </a:p>
                  </a:txBody>
                  <a:tcPr marL="9450" marR="9450" marT="9450" marB="0" anchor="ctr">
                    <a:lnL>
                      <a:noFill/>
                    </a:lnL>
                    <a:lnR>
                      <a:noFill/>
                    </a:lnR>
                    <a:lnT>
                      <a:noFill/>
                    </a:lnT>
                    <a:lnB>
                      <a:noFill/>
                    </a:lnB>
                  </a:tcPr>
                </a:tc>
                <a:tc>
                  <a:txBody>
                    <a:bodyPr/>
                    <a:lstStyle/>
                    <a:p>
                      <a:pPr algn="r" fontAlgn="ctr"/>
                      <a:r>
                        <a:rPr lang="en-US" altLang="zh-CN" sz="1600" b="1" i="0" u="none" strike="noStrike">
                          <a:solidFill>
                            <a:srgbClr val="000000"/>
                          </a:solidFill>
                          <a:latin typeface="SimSun-ExtB"/>
                        </a:rPr>
                        <a:t>1,280</a:t>
                      </a:r>
                    </a:p>
                  </a:txBody>
                  <a:tcPr marL="9450" marR="9450" marT="9450" marB="0" anchor="ctr">
                    <a:lnL>
                      <a:noFill/>
                    </a:lnL>
                    <a:lnR>
                      <a:noFill/>
                    </a:lnR>
                    <a:lnT>
                      <a:noFill/>
                    </a:lnT>
                    <a:lnB>
                      <a:noFill/>
                    </a:lnB>
                  </a:tcPr>
                </a:tc>
              </a:tr>
              <a:tr h="255150">
                <a:tc>
                  <a:txBody>
                    <a:bodyPr/>
                    <a:lstStyle/>
                    <a:p>
                      <a:pPr algn="l" fontAlgn="ctr"/>
                      <a:r>
                        <a:rPr lang="en-US" sz="1600" b="1" i="0" u="none" strike="noStrike">
                          <a:solidFill>
                            <a:srgbClr val="000000"/>
                          </a:solidFill>
                          <a:latin typeface="SimSun-ExtB"/>
                        </a:rPr>
                        <a:t>   - Shanghai </a:t>
                      </a:r>
                    </a:p>
                  </a:txBody>
                  <a:tcPr marL="9450" marR="9450" marT="9450" marB="0" anchor="ctr">
                    <a:lnL>
                      <a:noFill/>
                    </a:lnL>
                    <a:lnR>
                      <a:noFill/>
                    </a:lnR>
                    <a:lnT>
                      <a:noFill/>
                    </a:lnT>
                    <a:lnB>
                      <a:noFill/>
                    </a:lnB>
                  </a:tcPr>
                </a:tc>
                <a:tc>
                  <a:txBody>
                    <a:bodyPr/>
                    <a:lstStyle/>
                    <a:p>
                      <a:pPr algn="r" fontAlgn="ctr"/>
                      <a:endParaRPr lang="zh-CN" altLang="en-US" sz="1600" b="1" i="0" u="none" strike="noStrike" dirty="0">
                        <a:solidFill>
                          <a:srgbClr val="000000"/>
                        </a:solidFill>
                        <a:latin typeface="SimSun-ExtB"/>
                      </a:endParaRPr>
                    </a:p>
                  </a:txBody>
                  <a:tcPr marL="9450" marR="9450" marT="9450" marB="0" anchor="ctr">
                    <a:lnL>
                      <a:noFill/>
                    </a:lnL>
                    <a:lnR>
                      <a:noFill/>
                    </a:lnR>
                    <a:lnT>
                      <a:noFill/>
                    </a:lnT>
                    <a:lnB>
                      <a:noFill/>
                    </a:lnB>
                  </a:tcPr>
                </a:tc>
                <a:tc>
                  <a:txBody>
                    <a:bodyPr/>
                    <a:lstStyle/>
                    <a:p>
                      <a:pPr algn="r" fontAlgn="ctr"/>
                      <a:r>
                        <a:rPr lang="en-US" altLang="zh-CN" sz="1600" b="1" i="0" u="none" strike="noStrike">
                          <a:solidFill>
                            <a:srgbClr val="000000"/>
                          </a:solidFill>
                          <a:latin typeface="SimSun-ExtB"/>
                        </a:rPr>
                        <a:t>673</a:t>
                      </a:r>
                    </a:p>
                  </a:txBody>
                  <a:tcPr marL="9450" marR="9450" marT="9450" marB="0" anchor="ctr">
                    <a:lnL>
                      <a:noFill/>
                    </a:lnL>
                    <a:lnR>
                      <a:noFill/>
                    </a:lnR>
                    <a:lnT>
                      <a:noFill/>
                    </a:lnT>
                    <a:lnB>
                      <a:noFill/>
                    </a:lnB>
                  </a:tcPr>
                </a:tc>
              </a:tr>
              <a:tr h="255150">
                <a:tc>
                  <a:txBody>
                    <a:bodyPr/>
                    <a:lstStyle/>
                    <a:p>
                      <a:pPr algn="l" fontAlgn="ctr"/>
                      <a:r>
                        <a:rPr lang="en-US" sz="1600" b="1" i="0" u="none" strike="noStrike">
                          <a:solidFill>
                            <a:srgbClr val="000000"/>
                          </a:solidFill>
                          <a:latin typeface="SimSun-ExtB"/>
                        </a:rPr>
                        <a:t>   - migrant</a:t>
                      </a:r>
                    </a:p>
                  </a:txBody>
                  <a:tcPr marL="9450" marR="9450" marT="94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CN" sz="1600" b="1" i="0" u="none" strike="noStrike" dirty="0">
                          <a:solidFill>
                            <a:srgbClr val="000000"/>
                          </a:solidFill>
                          <a:latin typeface="SimSun-ExtB"/>
                        </a:rPr>
                        <a:t>1,343</a:t>
                      </a:r>
                    </a:p>
                  </a:txBody>
                  <a:tcPr marL="9450" marR="9450" marT="94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CN" sz="1600" b="1" i="0" u="none" strike="noStrike">
                          <a:solidFill>
                            <a:srgbClr val="000000"/>
                          </a:solidFill>
                          <a:latin typeface="SimSun-ExtB"/>
                        </a:rPr>
                        <a:t>607</a:t>
                      </a:r>
                    </a:p>
                  </a:txBody>
                  <a:tcPr marL="9450" marR="9450" marT="9450" marB="0" anchor="ctr">
                    <a:lnL>
                      <a:noFill/>
                    </a:lnL>
                    <a:lnR>
                      <a:noFill/>
                    </a:lnR>
                    <a:lnT>
                      <a:noFill/>
                    </a:lnT>
                    <a:lnB w="6350" cap="flat" cmpd="sng" algn="ctr">
                      <a:solidFill>
                        <a:srgbClr val="000000"/>
                      </a:solidFill>
                      <a:prstDash val="solid"/>
                      <a:round/>
                      <a:headEnd type="none" w="med" len="med"/>
                      <a:tailEnd type="none" w="med" len="med"/>
                    </a:lnB>
                  </a:tcPr>
                </a:tc>
              </a:tr>
              <a:tr h="500850">
                <a:tc>
                  <a:txBody>
                    <a:bodyPr/>
                    <a:lstStyle/>
                    <a:p>
                      <a:pPr algn="l" fontAlgn="ctr"/>
                      <a:r>
                        <a:rPr lang="zh-CN" altLang="en-US" sz="1600" b="1" i="0" u="none" strike="noStrike">
                          <a:solidFill>
                            <a:srgbClr val="000000"/>
                          </a:solidFill>
                          <a:latin typeface="SimSun-ExtB"/>
                        </a:rPr>
                        <a:t>　</a:t>
                      </a:r>
                    </a:p>
                  </a:txBody>
                  <a:tcPr marL="9450" marR="9450" marT="9450"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1600" b="1" i="0" u="none" strike="noStrike" dirty="0">
                          <a:solidFill>
                            <a:srgbClr val="000000"/>
                          </a:solidFill>
                          <a:latin typeface="SimSun-ExtB"/>
                        </a:rPr>
                        <a:t>Round </a:t>
                      </a:r>
                      <a:r>
                        <a:rPr lang="en-US" sz="1600" b="1" i="0" u="none" strike="noStrike" dirty="0" smtClean="0">
                          <a:solidFill>
                            <a:srgbClr val="000000"/>
                          </a:solidFill>
                          <a:latin typeface="SimSun-ExtB"/>
                        </a:rPr>
                        <a:t>2 (Spring 2012)</a:t>
                      </a:r>
                      <a:endParaRPr lang="en-US" sz="1600" b="1" i="0" u="none" strike="noStrike" dirty="0">
                        <a:solidFill>
                          <a:srgbClr val="000000"/>
                        </a:solidFill>
                        <a:latin typeface="SimSun-ExtB"/>
                      </a:endParaRPr>
                    </a:p>
                  </a:txBody>
                  <a:tcPr marL="9450" marR="9450" marT="945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r>
              <a:tr h="255150">
                <a:tc>
                  <a:txBody>
                    <a:bodyPr/>
                    <a:lstStyle/>
                    <a:p>
                      <a:pPr algn="l" fontAlgn="ctr"/>
                      <a:r>
                        <a:rPr lang="en-US" sz="1600" b="1" i="0" u="none" strike="noStrike">
                          <a:solidFill>
                            <a:srgbClr val="000000"/>
                          </a:solidFill>
                          <a:latin typeface="SimSun-ExtB"/>
                        </a:rPr>
                        <a:t># of schools</a:t>
                      </a:r>
                    </a:p>
                  </a:txBody>
                  <a:tcPr marL="9450" marR="9450" marT="9450" marB="0" anchor="ctr">
                    <a:lnL>
                      <a:noFill/>
                    </a:lnL>
                    <a:lnR>
                      <a:noFill/>
                    </a:lnR>
                    <a:lnT>
                      <a:noFill/>
                    </a:lnT>
                    <a:lnB>
                      <a:noFill/>
                    </a:lnB>
                  </a:tcPr>
                </a:tc>
                <a:tc>
                  <a:txBody>
                    <a:bodyPr/>
                    <a:lstStyle/>
                    <a:p>
                      <a:pPr algn="r" fontAlgn="ctr"/>
                      <a:r>
                        <a:rPr lang="en-US" altLang="zh-CN" sz="1600" b="1" i="0" u="none" strike="noStrike" dirty="0">
                          <a:solidFill>
                            <a:srgbClr val="000000"/>
                          </a:solidFill>
                          <a:latin typeface="SimSun-ExtB"/>
                        </a:rPr>
                        <a:t>9</a:t>
                      </a:r>
                    </a:p>
                  </a:txBody>
                  <a:tcPr marL="9450" marR="9450" marT="9450" marB="0" anchor="ctr">
                    <a:lnL>
                      <a:noFill/>
                    </a:lnL>
                    <a:lnR>
                      <a:noFill/>
                    </a:lnR>
                    <a:lnT>
                      <a:noFill/>
                    </a:lnT>
                    <a:lnB>
                      <a:noFill/>
                    </a:lnB>
                  </a:tcPr>
                </a:tc>
                <a:tc>
                  <a:txBody>
                    <a:bodyPr/>
                    <a:lstStyle/>
                    <a:p>
                      <a:pPr algn="r" fontAlgn="ctr"/>
                      <a:r>
                        <a:rPr lang="en-US" altLang="zh-CN" sz="1600" b="1" i="0" u="none" strike="noStrike">
                          <a:solidFill>
                            <a:srgbClr val="000000"/>
                          </a:solidFill>
                          <a:latin typeface="SimSun-ExtB"/>
                        </a:rPr>
                        <a:t>11</a:t>
                      </a:r>
                    </a:p>
                  </a:txBody>
                  <a:tcPr marL="9450" marR="9450" marT="9450" marB="0" anchor="ctr">
                    <a:lnL>
                      <a:noFill/>
                    </a:lnL>
                    <a:lnR>
                      <a:noFill/>
                    </a:lnR>
                    <a:lnT>
                      <a:noFill/>
                    </a:lnT>
                    <a:lnB>
                      <a:noFill/>
                    </a:lnB>
                  </a:tcPr>
                </a:tc>
              </a:tr>
              <a:tr h="255150">
                <a:tc>
                  <a:txBody>
                    <a:bodyPr/>
                    <a:lstStyle/>
                    <a:p>
                      <a:pPr algn="l" fontAlgn="ctr"/>
                      <a:r>
                        <a:rPr lang="en-US" sz="1600" b="1" i="0" u="none" strike="noStrike">
                          <a:solidFill>
                            <a:srgbClr val="000000"/>
                          </a:solidFill>
                          <a:latin typeface="SimSun-ExtB"/>
                        </a:rPr>
                        <a:t># of classes</a:t>
                      </a:r>
                    </a:p>
                  </a:txBody>
                  <a:tcPr marL="9450" marR="9450" marT="9450" marB="0" anchor="ctr">
                    <a:lnL>
                      <a:noFill/>
                    </a:lnL>
                    <a:lnR>
                      <a:noFill/>
                    </a:lnR>
                    <a:lnT>
                      <a:noFill/>
                    </a:lnT>
                    <a:lnB>
                      <a:noFill/>
                    </a:lnB>
                  </a:tcPr>
                </a:tc>
                <a:tc>
                  <a:txBody>
                    <a:bodyPr/>
                    <a:lstStyle/>
                    <a:p>
                      <a:pPr algn="r" fontAlgn="ctr"/>
                      <a:r>
                        <a:rPr lang="en-US" altLang="zh-CN" sz="1600" b="1" i="0" u="none" strike="noStrike">
                          <a:solidFill>
                            <a:srgbClr val="000000"/>
                          </a:solidFill>
                          <a:latin typeface="SimSun-ExtB"/>
                        </a:rPr>
                        <a:t>29</a:t>
                      </a:r>
                    </a:p>
                  </a:txBody>
                  <a:tcPr marL="9450" marR="9450" marT="9450" marB="0" anchor="ctr">
                    <a:lnL>
                      <a:noFill/>
                    </a:lnL>
                    <a:lnR>
                      <a:noFill/>
                    </a:lnR>
                    <a:lnT>
                      <a:noFill/>
                    </a:lnT>
                    <a:lnB>
                      <a:noFill/>
                    </a:lnB>
                  </a:tcPr>
                </a:tc>
                <a:tc>
                  <a:txBody>
                    <a:bodyPr/>
                    <a:lstStyle/>
                    <a:p>
                      <a:pPr algn="r" fontAlgn="ctr"/>
                      <a:r>
                        <a:rPr lang="en-US" altLang="zh-CN" sz="1600" b="1" i="0" u="none" strike="noStrike" dirty="0">
                          <a:solidFill>
                            <a:srgbClr val="000000"/>
                          </a:solidFill>
                          <a:latin typeface="SimSun-ExtB"/>
                        </a:rPr>
                        <a:t>42</a:t>
                      </a:r>
                    </a:p>
                  </a:txBody>
                  <a:tcPr marL="9450" marR="9450" marT="9450" marB="0" anchor="ctr">
                    <a:lnL>
                      <a:noFill/>
                    </a:lnL>
                    <a:lnR>
                      <a:noFill/>
                    </a:lnR>
                    <a:lnT>
                      <a:noFill/>
                    </a:lnT>
                    <a:lnB>
                      <a:noFill/>
                    </a:lnB>
                  </a:tcPr>
                </a:tc>
              </a:tr>
              <a:tr h="255150">
                <a:tc>
                  <a:txBody>
                    <a:bodyPr/>
                    <a:lstStyle/>
                    <a:p>
                      <a:pPr algn="l" fontAlgn="ctr"/>
                      <a:r>
                        <a:rPr lang="en-US" sz="1600" b="1" i="0" u="none" strike="noStrike">
                          <a:solidFill>
                            <a:srgbClr val="000000"/>
                          </a:solidFill>
                          <a:latin typeface="SimSun-ExtB"/>
                        </a:rPr>
                        <a:t># of students</a:t>
                      </a:r>
                    </a:p>
                  </a:txBody>
                  <a:tcPr marL="9450" marR="9450" marT="9450" marB="0" anchor="ctr">
                    <a:lnL>
                      <a:noFill/>
                    </a:lnL>
                    <a:lnR>
                      <a:noFill/>
                    </a:lnR>
                    <a:lnT>
                      <a:noFill/>
                    </a:lnT>
                    <a:lnB>
                      <a:noFill/>
                    </a:lnB>
                  </a:tcPr>
                </a:tc>
                <a:tc>
                  <a:txBody>
                    <a:bodyPr/>
                    <a:lstStyle/>
                    <a:p>
                      <a:pPr algn="r" fontAlgn="ctr"/>
                      <a:r>
                        <a:rPr lang="en-US" altLang="zh-CN" sz="1600" b="1" i="0" u="none" strike="noStrike">
                          <a:solidFill>
                            <a:srgbClr val="000000"/>
                          </a:solidFill>
                          <a:latin typeface="SimSun-ExtB"/>
                        </a:rPr>
                        <a:t>1,652</a:t>
                      </a:r>
                    </a:p>
                  </a:txBody>
                  <a:tcPr marL="9450" marR="9450" marT="9450" marB="0" anchor="ctr">
                    <a:lnL>
                      <a:noFill/>
                    </a:lnL>
                    <a:lnR>
                      <a:noFill/>
                    </a:lnR>
                    <a:lnT>
                      <a:noFill/>
                    </a:lnT>
                    <a:lnB>
                      <a:noFill/>
                    </a:lnB>
                  </a:tcPr>
                </a:tc>
                <a:tc>
                  <a:txBody>
                    <a:bodyPr/>
                    <a:lstStyle/>
                    <a:p>
                      <a:pPr algn="r" fontAlgn="ctr"/>
                      <a:r>
                        <a:rPr lang="en-US" altLang="zh-CN" sz="1600" b="1" i="0" u="none" strike="noStrike" dirty="0">
                          <a:solidFill>
                            <a:srgbClr val="000000"/>
                          </a:solidFill>
                          <a:latin typeface="SimSun-ExtB"/>
                        </a:rPr>
                        <a:t>1,294</a:t>
                      </a:r>
                    </a:p>
                  </a:txBody>
                  <a:tcPr marL="9450" marR="9450" marT="9450" marB="0" anchor="ctr">
                    <a:lnL>
                      <a:noFill/>
                    </a:lnL>
                    <a:lnR>
                      <a:noFill/>
                    </a:lnR>
                    <a:lnT>
                      <a:noFill/>
                    </a:lnT>
                    <a:lnB>
                      <a:noFill/>
                    </a:lnB>
                  </a:tcPr>
                </a:tc>
              </a:tr>
              <a:tr h="255150">
                <a:tc>
                  <a:txBody>
                    <a:bodyPr/>
                    <a:lstStyle/>
                    <a:p>
                      <a:pPr algn="l" fontAlgn="ctr"/>
                      <a:r>
                        <a:rPr lang="en-US" sz="1600" b="1" i="0" u="none" strike="noStrike">
                          <a:solidFill>
                            <a:srgbClr val="000000"/>
                          </a:solidFill>
                          <a:latin typeface="SimSun-ExtB"/>
                        </a:rPr>
                        <a:t>   - Shanghai </a:t>
                      </a:r>
                    </a:p>
                  </a:txBody>
                  <a:tcPr marL="9450" marR="9450" marT="9450" marB="0" anchor="ctr">
                    <a:lnL>
                      <a:noFill/>
                    </a:lnL>
                    <a:lnR>
                      <a:noFill/>
                    </a:lnR>
                    <a:lnT>
                      <a:noFill/>
                    </a:lnT>
                    <a:lnB>
                      <a:noFill/>
                    </a:lnB>
                  </a:tcPr>
                </a:tc>
                <a:tc>
                  <a:txBody>
                    <a:bodyPr/>
                    <a:lstStyle/>
                    <a:p>
                      <a:pPr algn="r" fontAlgn="ctr"/>
                      <a:endParaRPr lang="zh-CN" altLang="en-US" sz="1600" b="1" i="0" u="none" strike="noStrike">
                        <a:solidFill>
                          <a:srgbClr val="000000"/>
                        </a:solidFill>
                        <a:latin typeface="SimSun-ExtB"/>
                      </a:endParaRPr>
                    </a:p>
                  </a:txBody>
                  <a:tcPr marL="9450" marR="9450" marT="9450" marB="0" anchor="ctr">
                    <a:lnL>
                      <a:noFill/>
                    </a:lnL>
                    <a:lnR>
                      <a:noFill/>
                    </a:lnR>
                    <a:lnT>
                      <a:noFill/>
                    </a:lnT>
                    <a:lnB>
                      <a:noFill/>
                    </a:lnB>
                  </a:tcPr>
                </a:tc>
                <a:tc>
                  <a:txBody>
                    <a:bodyPr/>
                    <a:lstStyle/>
                    <a:p>
                      <a:pPr algn="r" fontAlgn="ctr"/>
                      <a:r>
                        <a:rPr lang="en-US" altLang="zh-CN" sz="1600" b="1" i="0" u="none" strike="noStrike" dirty="0">
                          <a:solidFill>
                            <a:srgbClr val="000000"/>
                          </a:solidFill>
                          <a:latin typeface="SimSun-ExtB"/>
                        </a:rPr>
                        <a:t>614</a:t>
                      </a:r>
                    </a:p>
                  </a:txBody>
                  <a:tcPr marL="9450" marR="9450" marT="9450" marB="0" anchor="ctr">
                    <a:lnL>
                      <a:noFill/>
                    </a:lnL>
                    <a:lnR>
                      <a:noFill/>
                    </a:lnR>
                    <a:lnT>
                      <a:noFill/>
                    </a:lnT>
                    <a:lnB>
                      <a:noFill/>
                    </a:lnB>
                  </a:tcPr>
                </a:tc>
              </a:tr>
              <a:tr h="255150">
                <a:tc>
                  <a:txBody>
                    <a:bodyPr/>
                    <a:lstStyle/>
                    <a:p>
                      <a:pPr algn="l" fontAlgn="ctr"/>
                      <a:r>
                        <a:rPr lang="en-US" sz="1600" b="1" i="0" u="none" strike="noStrike">
                          <a:solidFill>
                            <a:srgbClr val="000000"/>
                          </a:solidFill>
                          <a:latin typeface="SimSun-ExtB"/>
                        </a:rPr>
                        <a:t>   - migrant</a:t>
                      </a:r>
                    </a:p>
                  </a:txBody>
                  <a:tcPr marL="9450" marR="9450" marT="94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CN" sz="1600" b="1" i="0" u="none" strike="noStrike">
                          <a:solidFill>
                            <a:srgbClr val="000000"/>
                          </a:solidFill>
                          <a:latin typeface="SimSun-ExtB"/>
                        </a:rPr>
                        <a:t>1,652</a:t>
                      </a:r>
                    </a:p>
                  </a:txBody>
                  <a:tcPr marL="9450" marR="9450" marT="94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CN" sz="1600" b="1" i="0" u="none" strike="noStrike" dirty="0">
                          <a:solidFill>
                            <a:srgbClr val="000000"/>
                          </a:solidFill>
                          <a:latin typeface="SimSun-ExtB"/>
                        </a:rPr>
                        <a:t>680</a:t>
                      </a:r>
                    </a:p>
                  </a:txBody>
                  <a:tcPr marL="9450" marR="9450" marT="9450" marB="0" anchor="ctr">
                    <a:lnL>
                      <a:noFill/>
                    </a:lnL>
                    <a:lnR>
                      <a:noFill/>
                    </a:lnR>
                    <a:lnT>
                      <a:noFill/>
                    </a:lnT>
                    <a:lnB w="6350" cap="flat" cmpd="sng" algn="ctr">
                      <a:solidFill>
                        <a:srgbClr val="000000"/>
                      </a:solidFill>
                      <a:prstDash val="solid"/>
                      <a:round/>
                      <a:headEnd type="none" w="med" len="med"/>
                      <a:tailEnd type="none" w="med" len="med"/>
                    </a:lnB>
                  </a:tcPr>
                </a:tc>
              </a:tr>
              <a:tr h="255150">
                <a:tc gridSpan="2">
                  <a:txBody>
                    <a:bodyPr/>
                    <a:lstStyle/>
                    <a:p>
                      <a:pPr algn="l" fontAlgn="ctr"/>
                      <a:r>
                        <a:rPr lang="en-US" sz="1600" b="1" i="0" u="none" strike="noStrike" dirty="0">
                          <a:solidFill>
                            <a:srgbClr val="000000"/>
                          </a:solidFill>
                          <a:latin typeface="SimSun-ExtB"/>
                        </a:rPr>
                        <a:t># of students in both </a:t>
                      </a:r>
                      <a:r>
                        <a:rPr lang="en-US" sz="1600" b="1" i="0" u="none" strike="noStrike" dirty="0" smtClean="0">
                          <a:solidFill>
                            <a:srgbClr val="000000"/>
                          </a:solidFill>
                          <a:latin typeface="SimSun-ExtB"/>
                        </a:rPr>
                        <a:t>years       1,046(78%)</a:t>
                      </a:r>
                      <a:endParaRPr lang="en-US" sz="1600" b="1" i="0" u="none" strike="noStrike" dirty="0">
                        <a:solidFill>
                          <a:srgbClr val="000000"/>
                        </a:solidFill>
                        <a:latin typeface="SimSun-ExtB"/>
                      </a:endParaRPr>
                    </a:p>
                  </a:txBody>
                  <a:tcPr marL="9450" marR="9450" marT="945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a:txBody>
                    <a:bodyPr/>
                    <a:lstStyle/>
                    <a:p>
                      <a:pPr algn="l" fontAlgn="ctr"/>
                      <a:r>
                        <a:rPr lang="zh-CN" altLang="en-US" sz="1600" b="1" i="0" u="none" strike="noStrike" dirty="0">
                          <a:solidFill>
                            <a:srgbClr val="000000"/>
                          </a:solidFill>
                          <a:latin typeface="SimSun-ExtB"/>
                        </a:rPr>
                        <a:t>　</a:t>
                      </a:r>
                      <a:r>
                        <a:rPr lang="zh-CN" altLang="en-US" sz="1600" b="1" i="0" u="none" strike="noStrike" dirty="0" smtClean="0">
                          <a:solidFill>
                            <a:srgbClr val="000000"/>
                          </a:solidFill>
                          <a:latin typeface="SimSun-ExtB"/>
                        </a:rPr>
                        <a:t>             </a:t>
                      </a:r>
                      <a:r>
                        <a:rPr lang="en-US" altLang="zh-CN" sz="1600" b="1" i="0" u="none" strike="noStrike" dirty="0" smtClean="0">
                          <a:solidFill>
                            <a:srgbClr val="000000"/>
                          </a:solidFill>
                          <a:latin typeface="SimSun-ExtB"/>
                        </a:rPr>
                        <a:t>1,181(92%)</a:t>
                      </a:r>
                      <a:endParaRPr lang="zh-CN" altLang="en-US" sz="1600" b="1" i="0" u="none" strike="noStrike" dirty="0">
                        <a:solidFill>
                          <a:srgbClr val="000000"/>
                        </a:solidFill>
                        <a:latin typeface="SimSun-ExtB"/>
                      </a:endParaRPr>
                    </a:p>
                  </a:txBody>
                  <a:tcPr marL="9450" marR="9450" marT="9450" marB="0" anchor="ctr">
                    <a:lnL>
                      <a:noFill/>
                    </a:lnL>
                    <a:lnR>
                      <a:noFill/>
                    </a:lnR>
                    <a:lnT w="6350" cap="flat" cmpd="sng" algn="ctr">
                      <a:solidFill>
                        <a:srgbClr val="000000"/>
                      </a:solidFill>
                      <a:prstDash val="solid"/>
                      <a:round/>
                      <a:headEnd type="none" w="med" len="med"/>
                      <a:tailEnd type="none" w="med" len="med"/>
                    </a:lnT>
                    <a:lnB>
                      <a:noFill/>
                    </a:lnB>
                  </a:tcPr>
                </a:tc>
              </a:tr>
              <a:tr h="255150">
                <a:tc>
                  <a:txBody>
                    <a:bodyPr/>
                    <a:lstStyle/>
                    <a:p>
                      <a:pPr algn="l" fontAlgn="ctr"/>
                      <a:r>
                        <a:rPr lang="en-US" sz="1600" b="1" i="0" u="none" strike="noStrike">
                          <a:solidFill>
                            <a:srgbClr val="000000"/>
                          </a:solidFill>
                          <a:latin typeface="SimSun-ExtB"/>
                        </a:rPr>
                        <a:t>   - Shanghai </a:t>
                      </a:r>
                    </a:p>
                  </a:txBody>
                  <a:tcPr marL="9450" marR="9450" marT="9450" marB="0" anchor="ctr">
                    <a:lnL>
                      <a:noFill/>
                    </a:lnL>
                    <a:lnR>
                      <a:noFill/>
                    </a:lnR>
                    <a:lnT>
                      <a:noFill/>
                    </a:lnT>
                    <a:lnB>
                      <a:noFill/>
                    </a:lnB>
                  </a:tcPr>
                </a:tc>
                <a:tc>
                  <a:txBody>
                    <a:bodyPr/>
                    <a:lstStyle/>
                    <a:p>
                      <a:pPr algn="r" fontAlgn="ctr"/>
                      <a:endParaRPr lang="zh-CN" altLang="en-US" sz="1600" b="1" i="0" u="none" strike="noStrike">
                        <a:solidFill>
                          <a:srgbClr val="000000"/>
                        </a:solidFill>
                        <a:latin typeface="SimSun-ExtB"/>
                      </a:endParaRPr>
                    </a:p>
                  </a:txBody>
                  <a:tcPr marL="9450" marR="9450" marT="9450" marB="0" anchor="ctr">
                    <a:lnL>
                      <a:noFill/>
                    </a:lnL>
                    <a:lnR>
                      <a:noFill/>
                    </a:lnR>
                    <a:lnT>
                      <a:noFill/>
                    </a:lnT>
                    <a:lnB>
                      <a:noFill/>
                    </a:lnB>
                  </a:tcPr>
                </a:tc>
                <a:tc>
                  <a:txBody>
                    <a:bodyPr/>
                    <a:lstStyle/>
                    <a:p>
                      <a:pPr algn="r" fontAlgn="ctr"/>
                      <a:r>
                        <a:rPr lang="en-US" altLang="zh-CN" sz="1600" b="1" i="0" u="none" strike="noStrike" dirty="0">
                          <a:solidFill>
                            <a:srgbClr val="000000"/>
                          </a:solidFill>
                          <a:latin typeface="SimSun-ExtB"/>
                        </a:rPr>
                        <a:t>573</a:t>
                      </a:r>
                    </a:p>
                  </a:txBody>
                  <a:tcPr marL="9450" marR="9450" marT="9450" marB="0" anchor="ctr">
                    <a:lnL>
                      <a:noFill/>
                    </a:lnL>
                    <a:lnR>
                      <a:noFill/>
                    </a:lnR>
                    <a:lnT>
                      <a:noFill/>
                    </a:lnT>
                    <a:lnB>
                      <a:noFill/>
                    </a:lnB>
                  </a:tcPr>
                </a:tc>
              </a:tr>
              <a:tr h="255150">
                <a:tc>
                  <a:txBody>
                    <a:bodyPr/>
                    <a:lstStyle/>
                    <a:p>
                      <a:pPr algn="l" fontAlgn="ctr"/>
                      <a:r>
                        <a:rPr lang="en-US" sz="1600" b="1" i="0" u="none" strike="noStrike">
                          <a:solidFill>
                            <a:srgbClr val="000000"/>
                          </a:solidFill>
                          <a:latin typeface="SimSun-ExtB"/>
                        </a:rPr>
                        <a:t>   - migrant</a:t>
                      </a:r>
                    </a:p>
                  </a:txBody>
                  <a:tcPr marL="9450" marR="9450" marT="94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CN" sz="1600" b="1" i="0" u="none" strike="noStrike">
                          <a:solidFill>
                            <a:srgbClr val="000000"/>
                          </a:solidFill>
                          <a:latin typeface="SimSun-ExtB"/>
                        </a:rPr>
                        <a:t>1,046</a:t>
                      </a:r>
                    </a:p>
                  </a:txBody>
                  <a:tcPr marL="9450" marR="9450" marT="94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CN" sz="1600" b="1" i="0" u="none" strike="noStrike" dirty="0">
                          <a:solidFill>
                            <a:srgbClr val="000000"/>
                          </a:solidFill>
                          <a:latin typeface="SimSun-ExtB"/>
                        </a:rPr>
                        <a:t>608</a:t>
                      </a:r>
                    </a:p>
                  </a:txBody>
                  <a:tcPr marL="9450" marR="9450" marT="9450"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23556" name="灯片编号占位符 3"/>
          <p:cNvSpPr>
            <a:spLocks noGrp="1"/>
          </p:cNvSpPr>
          <p:nvPr>
            <p:ph type="sldNum" sz="quarter" idx="15"/>
          </p:nvPr>
        </p:nvSpPr>
        <p:spPr bwMode="auto">
          <a:ln>
            <a:miter lim="800000"/>
            <a:headEnd/>
            <a:tailEnd/>
          </a:ln>
        </p:spPr>
        <p:txBody>
          <a:bodyPr wrap="square" lIns="91440" tIns="45720" rIns="91440" bIns="45720" numCol="1" anchorCtr="0" compatLnSpc="1">
            <a:prstTxWarp prst="textNoShape">
              <a:avLst/>
            </a:prstTxWarp>
          </a:bodyPr>
          <a:lstStyle/>
          <a:p>
            <a:pPr>
              <a:defRPr/>
            </a:pPr>
            <a:fld id="{33FAFBD0-371C-4815-985B-343BD0F32665}" type="slidenum">
              <a:rPr lang="zh-CN" altLang="en-US">
                <a:solidFill>
                  <a:srgbClr val="E7DEC9">
                    <a:shade val="50000"/>
                    <a:satMod val="200000"/>
                  </a:srgbClr>
                </a:solidFill>
              </a:rPr>
              <a:pPr>
                <a:defRPr/>
              </a:pPr>
              <a:t>28</a:t>
            </a:fld>
            <a:endParaRPr lang="zh-CN" altLang="en-US">
              <a:solidFill>
                <a:srgbClr val="E7DEC9">
                  <a:shade val="50000"/>
                  <a:satMod val="200000"/>
                </a:srgbClr>
              </a:solidFill>
            </a:endParaRPr>
          </a:p>
        </p:txBody>
      </p:sp>
    </p:spTree>
    <p:extLst>
      <p:ext uri="{BB962C8B-B14F-4D97-AF65-F5344CB8AC3E}">
        <p14:creationId xmlns:p14="http://schemas.microsoft.com/office/powerpoint/2010/main" val="1694887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tx2">
                    <a:satMod val="130000"/>
                  </a:schemeClr>
                </a:solidFill>
              </a:rPr>
              <a:t>Telephone follow-up after graduation in 2012</a:t>
            </a:r>
            <a:endParaRPr lang="en-US" dirty="0">
              <a:solidFill>
                <a:schemeClr val="tx2">
                  <a:satMod val="130000"/>
                </a:schemeClr>
              </a:solidFill>
            </a:endParaRPr>
          </a:p>
        </p:txBody>
      </p:sp>
      <p:sp>
        <p:nvSpPr>
          <p:cNvPr id="20483" name="Content Placeholder 2"/>
          <p:cNvSpPr>
            <a:spLocks noGrp="1"/>
          </p:cNvSpPr>
          <p:nvPr>
            <p:ph sz="quarter" idx="1"/>
          </p:nvPr>
        </p:nvSpPr>
        <p:spPr/>
        <p:txBody>
          <a:bodyPr/>
          <a:lstStyle/>
          <a:p>
            <a:r>
              <a:rPr lang="en-US" dirty="0" smtClean="0">
                <a:ea typeface="华文中宋" pitchFamily="2" charset="-122"/>
              </a:rPr>
              <a:t>Called all migrant parents in Oct. &amp; Nov. 2012 and asked about (1) whether the migrant student is in Shanghai or not; (2) which school are they attending now (should be middle school in Shanghai); (3) when possible probed into reasons of going back to hometown or repeat a grade</a:t>
            </a:r>
          </a:p>
          <a:p>
            <a:r>
              <a:rPr lang="en-US" dirty="0" smtClean="0">
                <a:ea typeface="华文中宋" pitchFamily="2" charset="-122"/>
              </a:rPr>
              <a:t>Response rate is around 70%</a:t>
            </a:r>
          </a:p>
        </p:txBody>
      </p:sp>
    </p:spTree>
    <p:extLst>
      <p:ext uri="{BB962C8B-B14F-4D97-AF65-F5344CB8AC3E}">
        <p14:creationId xmlns:p14="http://schemas.microsoft.com/office/powerpoint/2010/main" val="129725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00034" y="928670"/>
            <a:ext cx="8310254" cy="2388338"/>
          </a:xfrm>
        </p:spPr>
        <p:txBody>
          <a:bodyPr>
            <a:normAutofit/>
          </a:bodyPr>
          <a:lstStyle/>
          <a:p>
            <a:r>
              <a:rPr lang="en-US" altLang="zh-CN" dirty="0" smtClean="0"/>
              <a:t>Education of migrant children in  China</a:t>
            </a:r>
            <a:endParaRPr lang="zh-CN" altLang="en-US" dirty="0"/>
          </a:p>
        </p:txBody>
      </p:sp>
      <p:sp>
        <p:nvSpPr>
          <p:cNvPr id="3" name="副标题 2"/>
          <p:cNvSpPr>
            <a:spLocks noGrp="1"/>
          </p:cNvSpPr>
          <p:nvPr>
            <p:ph type="subTitle" idx="1"/>
          </p:nvPr>
        </p:nvSpPr>
        <p:spPr>
          <a:xfrm>
            <a:off x="1331640" y="4365104"/>
            <a:ext cx="7406640" cy="1752600"/>
          </a:xfrm>
        </p:spPr>
        <p:txBody>
          <a:bodyPr/>
          <a:lstStyle/>
          <a:p>
            <a:r>
              <a:rPr lang="en-US" altLang="zh-CN" dirty="0" err="1" smtClean="0"/>
              <a:t>Shuaizhang</a:t>
            </a:r>
            <a:r>
              <a:rPr lang="en-US" altLang="zh-CN" dirty="0" smtClean="0"/>
              <a:t> </a:t>
            </a:r>
            <a:r>
              <a:rPr lang="en-US" altLang="zh-CN" dirty="0" err="1" smtClean="0"/>
              <a:t>Feng</a:t>
            </a:r>
            <a:endParaRPr lang="en-US" altLang="zh-CN" dirty="0" smtClean="0"/>
          </a:p>
          <a:p>
            <a:r>
              <a:rPr lang="en-US" altLang="zh-CN" dirty="0" smtClean="0"/>
              <a:t>IESR, Jinan University</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tx2">
                    <a:satMod val="130000"/>
                  </a:schemeClr>
                </a:solidFill>
              </a:rPr>
              <a:t>Telephone follow-up in 2014</a:t>
            </a:r>
            <a:endParaRPr lang="en-US" dirty="0">
              <a:solidFill>
                <a:schemeClr val="tx2">
                  <a:satMod val="130000"/>
                </a:schemeClr>
              </a:solidFill>
            </a:endParaRPr>
          </a:p>
        </p:txBody>
      </p:sp>
      <p:sp>
        <p:nvSpPr>
          <p:cNvPr id="20483" name="Content Placeholder 2"/>
          <p:cNvSpPr>
            <a:spLocks noGrp="1"/>
          </p:cNvSpPr>
          <p:nvPr>
            <p:ph sz="quarter" idx="1"/>
          </p:nvPr>
        </p:nvSpPr>
        <p:spPr/>
        <p:txBody>
          <a:bodyPr/>
          <a:lstStyle/>
          <a:p>
            <a:r>
              <a:rPr lang="en-US" dirty="0" smtClean="0">
                <a:ea typeface="华文中宋" pitchFamily="2" charset="-122"/>
              </a:rPr>
              <a:t>Called all migrant parents in Sept. &amp; Oct. 2014 and asked about (1) current living place: Shanghai or hometown (2) which schools are they attending (3) current grade level</a:t>
            </a:r>
          </a:p>
          <a:p>
            <a:r>
              <a:rPr lang="en-US" dirty="0" smtClean="0">
                <a:ea typeface="华文中宋" pitchFamily="2" charset="-122"/>
              </a:rPr>
              <a:t>Response rate is around 60%</a:t>
            </a:r>
          </a:p>
        </p:txBody>
      </p:sp>
    </p:spTree>
    <p:extLst>
      <p:ext uri="{BB962C8B-B14F-4D97-AF65-F5344CB8AC3E}">
        <p14:creationId xmlns:p14="http://schemas.microsoft.com/office/powerpoint/2010/main" val="1888594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Part V: Main findings</a:t>
            </a:r>
            <a:endParaRPr lang="zh-CN" altLang="en-US" dirty="0"/>
          </a:p>
        </p:txBody>
      </p:sp>
      <p:sp>
        <p:nvSpPr>
          <p:cNvPr id="3" name="内容占位符 2"/>
          <p:cNvSpPr>
            <a:spLocks noGrp="1"/>
          </p:cNvSpPr>
          <p:nvPr>
            <p:ph sz="quarter" idx="1"/>
          </p:nvPr>
        </p:nvSpPr>
        <p:spPr/>
        <p:txBody>
          <a:bodyPr/>
          <a:lstStyle/>
          <a:p>
            <a:endParaRPr lang="zh-CN" altLang="en-US"/>
          </a:p>
        </p:txBody>
      </p:sp>
    </p:spTree>
    <p:extLst>
      <p:ext uri="{BB962C8B-B14F-4D97-AF65-F5344CB8AC3E}">
        <p14:creationId xmlns:p14="http://schemas.microsoft.com/office/powerpoint/2010/main" val="46453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35100" y="274638"/>
            <a:ext cx="7499350" cy="3730426"/>
          </a:xfrm>
        </p:spPr>
        <p:txBody>
          <a:bodyPr>
            <a:normAutofit/>
          </a:bodyPr>
          <a:lstStyle/>
          <a:p>
            <a:r>
              <a:rPr lang="en-US" altLang="zh-CN" dirty="0" smtClean="0"/>
              <a:t>Main findings: </a:t>
            </a:r>
            <a:r>
              <a:rPr lang="en-US" altLang="zh-CN" u="sng" dirty="0" smtClean="0"/>
              <a:t>migrant students in migrant schools</a:t>
            </a:r>
            <a:r>
              <a:rPr lang="en-US" altLang="zh-CN" dirty="0" smtClean="0"/>
              <a:t> vs. </a:t>
            </a:r>
            <a:r>
              <a:rPr lang="en-US" altLang="zh-CN" u="sng" dirty="0" smtClean="0"/>
              <a:t>migrant students in public schools</a:t>
            </a:r>
            <a:r>
              <a:rPr lang="en-US" altLang="zh-CN" dirty="0" smtClean="0"/>
              <a:t>, the first round of survey in 2010</a:t>
            </a:r>
            <a:endParaRPr lang="zh-CN" altLang="en-US" dirty="0"/>
          </a:p>
        </p:txBody>
      </p:sp>
    </p:spTree>
    <p:extLst>
      <p:ext uri="{BB962C8B-B14F-4D97-AF65-F5344CB8AC3E}">
        <p14:creationId xmlns:p14="http://schemas.microsoft.com/office/powerpoint/2010/main" val="3543030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428596" y="142852"/>
            <a:ext cx="8229600" cy="571496"/>
          </a:xfrm>
        </p:spPr>
        <p:txBody>
          <a:bodyPr/>
          <a:lstStyle/>
          <a:p>
            <a:pPr algn="l" eaLnBrk="1" hangingPunct="1"/>
            <a:r>
              <a:rPr lang="en-US" altLang="zh-CN" b="1" dirty="0" smtClean="0"/>
              <a:t>Empirical methodology</a:t>
            </a:r>
            <a:endParaRPr lang="zh-CN" altLang="en-US" dirty="0" smtClean="0"/>
          </a:p>
        </p:txBody>
      </p:sp>
      <p:sp>
        <p:nvSpPr>
          <p:cNvPr id="13315" name="内容占位符 2"/>
          <p:cNvSpPr>
            <a:spLocks noGrp="1"/>
          </p:cNvSpPr>
          <p:nvPr>
            <p:ph sz="quarter" idx="1"/>
          </p:nvPr>
        </p:nvSpPr>
        <p:spPr>
          <a:xfrm>
            <a:off x="468313" y="928671"/>
            <a:ext cx="8229600" cy="5641992"/>
          </a:xfrm>
        </p:spPr>
        <p:txBody>
          <a:bodyPr>
            <a:normAutofit lnSpcReduction="10000"/>
          </a:bodyPr>
          <a:lstStyle/>
          <a:p>
            <a:pPr eaLnBrk="1" hangingPunct="1"/>
            <a:r>
              <a:rPr lang="en-US" altLang="zh-CN" sz="2800" dirty="0" smtClean="0"/>
              <a:t>1. Basic Regression: </a:t>
            </a:r>
          </a:p>
          <a:p>
            <a:pPr eaLnBrk="1" hangingPunct="1"/>
            <a:endParaRPr lang="en-US" altLang="zh-CN" dirty="0" smtClean="0"/>
          </a:p>
          <a:p>
            <a:pPr marL="742950" lvl="2" indent="-342900" eaLnBrk="1" hangingPunct="1"/>
            <a:r>
              <a:rPr lang="en-US" altLang="zh-CN" dirty="0" smtClean="0"/>
              <a:t>Yi:   - standardized test score (OLS)</a:t>
            </a:r>
          </a:p>
          <a:p>
            <a:pPr marL="1200150" lvl="3" indent="-342900" eaLnBrk="1" hangingPunct="1"/>
            <a:r>
              <a:rPr lang="en-US" altLang="zh-CN" dirty="0" smtClean="0"/>
              <a:t>parental overall satisfaction (ordered </a:t>
            </a:r>
            <a:r>
              <a:rPr lang="en-US" altLang="zh-CN" dirty="0" err="1" smtClean="0"/>
              <a:t>probit</a:t>
            </a:r>
            <a:r>
              <a:rPr lang="en-US" altLang="zh-CN" dirty="0" smtClean="0"/>
              <a:t>)</a:t>
            </a:r>
          </a:p>
          <a:p>
            <a:pPr marL="1200150" lvl="3" indent="-342900" eaLnBrk="1" hangingPunct="1"/>
            <a:r>
              <a:rPr lang="en-US" altLang="zh-CN" dirty="0" smtClean="0"/>
              <a:t>parental assessment of school quality (ordered </a:t>
            </a:r>
            <a:r>
              <a:rPr lang="en-US" altLang="zh-CN" dirty="0" err="1" smtClean="0"/>
              <a:t>probit</a:t>
            </a:r>
            <a:r>
              <a:rPr lang="en-US" altLang="zh-CN" dirty="0" smtClean="0"/>
              <a:t>)</a:t>
            </a:r>
          </a:p>
          <a:p>
            <a:pPr marL="742950" lvl="2" indent="-342900" eaLnBrk="1" hangingPunct="1"/>
            <a:r>
              <a:rPr lang="en-US" altLang="zh-CN" dirty="0" smtClean="0"/>
              <a:t>Mi:  migrant schools</a:t>
            </a:r>
          </a:p>
          <a:p>
            <a:pPr marL="742950" lvl="2" indent="-342900" eaLnBrk="1" hangingPunct="1"/>
            <a:r>
              <a:rPr lang="en-US" altLang="zh-CN" dirty="0" smtClean="0"/>
              <a:t>Xi: student and family characteristics</a:t>
            </a:r>
          </a:p>
          <a:p>
            <a:pPr marL="342900" lvl="1" indent="-342900" eaLnBrk="1" hangingPunct="1">
              <a:buFont typeface="Arial" pitchFamily="34" charset="0"/>
              <a:buChar char="•"/>
            </a:pPr>
            <a:r>
              <a:rPr lang="en-US" altLang="zh-CN" dirty="0" smtClean="0"/>
              <a:t>2. IV estimation</a:t>
            </a:r>
          </a:p>
          <a:p>
            <a:pPr marL="342900" lvl="1" indent="-342900" eaLnBrk="1" hangingPunct="1">
              <a:buFont typeface="Arial" pitchFamily="34" charset="0"/>
              <a:buChar char="•"/>
            </a:pPr>
            <a:endParaRPr lang="en-US" altLang="zh-CN" sz="3200" dirty="0" smtClean="0"/>
          </a:p>
          <a:p>
            <a:pPr marL="742950" lvl="2" indent="-342900" eaLnBrk="1" hangingPunct="1"/>
            <a:r>
              <a:rPr lang="en-US" altLang="zh-CN" dirty="0" smtClean="0"/>
              <a:t>Z (IV) :Whether live in central district before the kid starts school (2007)</a:t>
            </a:r>
          </a:p>
          <a:p>
            <a:pPr marL="1200150" lvl="3" indent="-342900"/>
            <a:r>
              <a:rPr lang="en-US" altLang="zh-CN" dirty="0" smtClean="0"/>
              <a:t>The key identifying assumption is that choice of residence is NOT related to unobserved factors that determines test score in 2010. </a:t>
            </a:r>
          </a:p>
          <a:p>
            <a:pPr marL="1200150" lvl="3" indent="-342900" eaLnBrk="1" hangingPunct="1"/>
            <a:r>
              <a:rPr lang="en-US" altLang="zh-CN" dirty="0" smtClean="0"/>
              <a:t>If parents know the policy in change in 2008 and chose to live in central districts in 2007 then this assumption would be violated.</a:t>
            </a:r>
          </a:p>
          <a:p>
            <a:pPr marL="1200150" lvl="3" indent="-342900" eaLnBrk="1" hangingPunct="1"/>
            <a:endParaRPr lang="en-US" altLang="zh-CN" dirty="0" smtClean="0"/>
          </a:p>
          <a:p>
            <a:pPr marL="1200150" lvl="3" indent="-342900" eaLnBrk="1" hangingPunct="1"/>
            <a:endParaRPr lang="en-US" altLang="zh-CN" dirty="0" smtClean="0"/>
          </a:p>
          <a:p>
            <a:pPr marL="1200150" lvl="3" indent="-342900" eaLnBrk="1" hangingPunct="1"/>
            <a:endParaRPr lang="en-US" altLang="zh-CN" dirty="0" smtClean="0"/>
          </a:p>
          <a:p>
            <a:pPr marL="742950" lvl="2" indent="-342900" eaLnBrk="1" hangingPunct="1"/>
            <a:endParaRPr lang="en-US" altLang="zh-CN" dirty="0" smtClean="0"/>
          </a:p>
          <a:p>
            <a:pPr marL="342900" lvl="1" indent="-342900" eaLnBrk="1" hangingPunct="1">
              <a:buFont typeface="Arial" pitchFamily="34" charset="0"/>
              <a:buChar char="•"/>
            </a:pPr>
            <a:endParaRPr lang="zh-CN" altLang="en-US" sz="3200" dirty="0" smtClean="0"/>
          </a:p>
        </p:txBody>
      </p:sp>
      <p:sp>
        <p:nvSpPr>
          <p:cNvPr id="8" name="灯片编号占位符 7"/>
          <p:cNvSpPr>
            <a:spLocks noGrp="1"/>
          </p:cNvSpPr>
          <p:nvPr>
            <p:ph type="sldNum" sz="quarter" idx="15"/>
          </p:nvPr>
        </p:nvSpPr>
        <p:spPr/>
        <p:txBody>
          <a:bodyPr/>
          <a:lstStyle/>
          <a:p>
            <a:pPr>
              <a:defRPr/>
            </a:pPr>
            <a:fld id="{437E84F5-26BA-40ED-8CEA-1531A7671141}" type="slidenum">
              <a:rPr lang="zh-CN" altLang="en-US" smtClean="0"/>
              <a:pPr>
                <a:defRPr/>
              </a:pPr>
              <a:t>33</a:t>
            </a:fld>
            <a:endParaRPr lang="zh-CN" altLang="en-US"/>
          </a:p>
        </p:txBody>
      </p:sp>
      <p:sp>
        <p:nvSpPr>
          <p:cNvPr id="1331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pic>
        <p:nvPicPr>
          <p:cNvPr id="1331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03350" y="1412875"/>
            <a:ext cx="3578225" cy="360363"/>
          </a:xfrm>
          <a:prstGeom prst="rect">
            <a:avLst/>
          </a:prstGeom>
          <a:noFill/>
          <a:ln w="9525">
            <a:noFill/>
            <a:miter lim="800000"/>
            <a:headEnd/>
            <a:tailEnd/>
          </a:ln>
        </p:spPr>
      </p:pic>
      <p:sp>
        <p:nvSpPr>
          <p:cNvPr id="1331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pic>
        <p:nvPicPr>
          <p:cNvPr id="1331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00166" y="3643314"/>
            <a:ext cx="4176713" cy="41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323850" y="0"/>
            <a:ext cx="8229600" cy="738188"/>
          </a:xfrm>
        </p:spPr>
        <p:txBody>
          <a:bodyPr/>
          <a:lstStyle/>
          <a:p>
            <a:pPr algn="l" eaLnBrk="1" hangingPunct="1"/>
            <a:r>
              <a:rPr lang="en-US" altLang="zh-CN" sz="3200" smtClean="0"/>
              <a:t>First Stage Regression</a:t>
            </a:r>
            <a:endParaRPr lang="zh-CN" altLang="en-US" sz="3200" smtClean="0"/>
          </a:p>
        </p:txBody>
      </p:sp>
      <p:sp>
        <p:nvSpPr>
          <p:cNvPr id="6" name="灯片编号占位符 5"/>
          <p:cNvSpPr>
            <a:spLocks noGrp="1"/>
          </p:cNvSpPr>
          <p:nvPr>
            <p:ph type="sldNum" sz="quarter" idx="15"/>
          </p:nvPr>
        </p:nvSpPr>
        <p:spPr/>
        <p:txBody>
          <a:bodyPr/>
          <a:lstStyle/>
          <a:p>
            <a:pPr>
              <a:defRPr/>
            </a:pPr>
            <a:fld id="{E44617EE-1A0D-479D-93D6-3A3AB1EFF7E8}" type="slidenum">
              <a:rPr lang="zh-CN" altLang="en-US" smtClean="0"/>
              <a:pPr>
                <a:defRPr/>
              </a:pPr>
              <a:t>34</a:t>
            </a:fld>
            <a:endParaRPr lang="zh-CN" altLang="en-US"/>
          </a:p>
        </p:txBody>
      </p:sp>
      <p:sp>
        <p:nvSpPr>
          <p:cNvPr id="7" name="内容占位符 6"/>
          <p:cNvSpPr>
            <a:spLocks noGrp="1"/>
          </p:cNvSpPr>
          <p:nvPr>
            <p:ph sz="quarter" idx="1"/>
          </p:nvPr>
        </p:nvSpPr>
        <p:spPr/>
        <p:txBody>
          <a:bodyPr/>
          <a:lstStyle/>
          <a:p>
            <a:endParaRPr lang="zh-CN" altLang="en-US"/>
          </a:p>
        </p:txBody>
      </p:sp>
      <p:pic>
        <p:nvPicPr>
          <p:cNvPr id="75777" name="Picture 1"/>
          <p:cNvPicPr>
            <a:picLocks noChangeAspect="1" noChangeArrowheads="1"/>
          </p:cNvPicPr>
          <p:nvPr/>
        </p:nvPicPr>
        <p:blipFill>
          <a:blip r:embed="rId2"/>
          <a:srcRect/>
          <a:stretch>
            <a:fillRect/>
          </a:stretch>
        </p:blipFill>
        <p:spPr bwMode="auto">
          <a:xfrm>
            <a:off x="1" y="785794"/>
            <a:ext cx="9143999" cy="6072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lstStyle/>
          <a:p>
            <a:endParaRPr lang="zh-CN" altLang="en-US"/>
          </a:p>
        </p:txBody>
      </p:sp>
      <p:pic>
        <p:nvPicPr>
          <p:cNvPr id="191490" name="Picture 2"/>
          <p:cNvPicPr>
            <a:picLocks noChangeAspect="1" noChangeArrowheads="1"/>
          </p:cNvPicPr>
          <p:nvPr/>
        </p:nvPicPr>
        <p:blipFill>
          <a:blip r:embed="rId2"/>
          <a:srcRect/>
          <a:stretch>
            <a:fillRect/>
          </a:stretch>
        </p:blipFill>
        <p:spPr bwMode="auto">
          <a:xfrm>
            <a:off x="214282" y="142853"/>
            <a:ext cx="8643966" cy="67151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395288" y="188913"/>
            <a:ext cx="8229600" cy="417512"/>
          </a:xfrm>
        </p:spPr>
        <p:txBody>
          <a:bodyPr>
            <a:normAutofit fontScale="90000"/>
          </a:bodyPr>
          <a:lstStyle/>
          <a:p>
            <a:pPr algn="l" eaLnBrk="1" hangingPunct="1"/>
            <a:r>
              <a:rPr lang="en-US" altLang="zh-CN" sz="2800" smtClean="0"/>
              <a:t>Basic Result</a:t>
            </a:r>
            <a:endParaRPr lang="zh-CN" altLang="en-US" sz="2800" smtClean="0"/>
          </a:p>
        </p:txBody>
      </p:sp>
      <p:sp>
        <p:nvSpPr>
          <p:cNvPr id="4" name="灯片编号占位符 3"/>
          <p:cNvSpPr>
            <a:spLocks noGrp="1"/>
          </p:cNvSpPr>
          <p:nvPr>
            <p:ph type="sldNum" sz="quarter" idx="15"/>
          </p:nvPr>
        </p:nvSpPr>
        <p:spPr/>
        <p:txBody>
          <a:bodyPr/>
          <a:lstStyle/>
          <a:p>
            <a:pPr>
              <a:defRPr/>
            </a:pPr>
            <a:fld id="{83C12377-9C65-4892-A483-6246D8991BB6}" type="slidenum">
              <a:rPr lang="zh-CN" altLang="en-US" smtClean="0"/>
              <a:pPr>
                <a:defRPr/>
              </a:pPr>
              <a:t>36</a:t>
            </a:fld>
            <a:endParaRPr lang="zh-CN" altLang="en-US"/>
          </a:p>
        </p:txBody>
      </p:sp>
      <p:sp>
        <p:nvSpPr>
          <p:cNvPr id="5" name="内容占位符 4"/>
          <p:cNvSpPr>
            <a:spLocks noGrp="1"/>
          </p:cNvSpPr>
          <p:nvPr>
            <p:ph sz="quarter" idx="1"/>
          </p:nvPr>
        </p:nvSpPr>
        <p:spPr/>
        <p:txBody>
          <a:bodyPr/>
          <a:lstStyle/>
          <a:p>
            <a:endParaRPr lang="zh-CN" altLang="en-US"/>
          </a:p>
        </p:txBody>
      </p:sp>
      <p:pic>
        <p:nvPicPr>
          <p:cNvPr id="74753" name="Picture 1"/>
          <p:cNvPicPr>
            <a:picLocks noChangeAspect="1" noChangeArrowheads="1"/>
          </p:cNvPicPr>
          <p:nvPr/>
        </p:nvPicPr>
        <p:blipFill>
          <a:blip r:embed="rId2"/>
          <a:srcRect/>
          <a:stretch>
            <a:fillRect/>
          </a:stretch>
        </p:blipFill>
        <p:spPr bwMode="auto">
          <a:xfrm>
            <a:off x="214282" y="714356"/>
            <a:ext cx="8835303" cy="6143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457200" y="274638"/>
            <a:ext cx="8229600" cy="417512"/>
          </a:xfrm>
        </p:spPr>
        <p:txBody>
          <a:bodyPr>
            <a:normAutofit fontScale="90000"/>
          </a:bodyPr>
          <a:lstStyle/>
          <a:p>
            <a:pPr algn="l" eaLnBrk="1" hangingPunct="1"/>
            <a:r>
              <a:rPr lang="en-US" altLang="zh-CN" sz="3200" smtClean="0"/>
              <a:t>Robustness Check</a:t>
            </a:r>
            <a:endParaRPr lang="zh-CN" altLang="en-US" sz="3200" smtClean="0"/>
          </a:p>
        </p:txBody>
      </p:sp>
      <p:sp>
        <p:nvSpPr>
          <p:cNvPr id="4" name="灯片编号占位符 3"/>
          <p:cNvSpPr>
            <a:spLocks noGrp="1"/>
          </p:cNvSpPr>
          <p:nvPr>
            <p:ph type="sldNum" sz="quarter" idx="15"/>
          </p:nvPr>
        </p:nvSpPr>
        <p:spPr/>
        <p:txBody>
          <a:bodyPr/>
          <a:lstStyle/>
          <a:p>
            <a:pPr>
              <a:defRPr/>
            </a:pPr>
            <a:fld id="{445DFF32-755B-4E21-ADFA-7D2E30D216D0}" type="slidenum">
              <a:rPr lang="zh-CN" altLang="en-US" smtClean="0"/>
              <a:pPr>
                <a:defRPr/>
              </a:pPr>
              <a:t>37</a:t>
            </a:fld>
            <a:endParaRPr lang="zh-CN" altLang="en-US"/>
          </a:p>
        </p:txBody>
      </p:sp>
      <p:sp>
        <p:nvSpPr>
          <p:cNvPr id="5" name="内容占位符 4"/>
          <p:cNvSpPr>
            <a:spLocks noGrp="1"/>
          </p:cNvSpPr>
          <p:nvPr>
            <p:ph sz="quarter" idx="1"/>
          </p:nvPr>
        </p:nvSpPr>
        <p:spPr/>
        <p:txBody>
          <a:bodyPr/>
          <a:lstStyle/>
          <a:p>
            <a:endParaRPr lang="zh-CN" altLang="en-US"/>
          </a:p>
        </p:txBody>
      </p:sp>
      <p:pic>
        <p:nvPicPr>
          <p:cNvPr id="73729" name="Picture 1"/>
          <p:cNvPicPr>
            <a:picLocks noChangeAspect="1" noChangeArrowheads="1"/>
          </p:cNvPicPr>
          <p:nvPr/>
        </p:nvPicPr>
        <p:blipFill>
          <a:blip r:embed="rId2"/>
          <a:srcRect/>
          <a:stretch>
            <a:fillRect/>
          </a:stretch>
        </p:blipFill>
        <p:spPr bwMode="auto">
          <a:xfrm>
            <a:off x="0" y="571480"/>
            <a:ext cx="8858280" cy="5305425"/>
          </a:xfrm>
          <a:prstGeom prst="rect">
            <a:avLst/>
          </a:prstGeom>
          <a:noFill/>
          <a:ln w="9525">
            <a:noFill/>
            <a:miter lim="800000"/>
            <a:headEnd/>
            <a:tailEnd/>
          </a:ln>
          <a:effectLst/>
        </p:spPr>
      </p:pic>
      <p:pic>
        <p:nvPicPr>
          <p:cNvPr id="73730" name="Picture 2"/>
          <p:cNvPicPr>
            <a:picLocks noChangeAspect="1" noChangeArrowheads="1"/>
          </p:cNvPicPr>
          <p:nvPr/>
        </p:nvPicPr>
        <p:blipFill>
          <a:blip r:embed="rId3"/>
          <a:srcRect/>
          <a:stretch>
            <a:fillRect/>
          </a:stretch>
        </p:blipFill>
        <p:spPr bwMode="auto">
          <a:xfrm>
            <a:off x="0" y="5786454"/>
            <a:ext cx="8858265" cy="714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457200" y="274638"/>
            <a:ext cx="8229600" cy="417512"/>
          </a:xfrm>
        </p:spPr>
        <p:txBody>
          <a:bodyPr>
            <a:normAutofit fontScale="90000"/>
          </a:bodyPr>
          <a:lstStyle/>
          <a:p>
            <a:pPr algn="l" eaLnBrk="1" hangingPunct="1"/>
            <a:r>
              <a:rPr lang="en-US" altLang="zh-CN" sz="3200" smtClean="0"/>
              <a:t>Robustness Check</a:t>
            </a:r>
            <a:endParaRPr lang="zh-CN" altLang="en-US" sz="3200" smtClean="0"/>
          </a:p>
        </p:txBody>
      </p:sp>
      <p:sp>
        <p:nvSpPr>
          <p:cNvPr id="4" name="灯片编号占位符 3"/>
          <p:cNvSpPr>
            <a:spLocks noGrp="1"/>
          </p:cNvSpPr>
          <p:nvPr>
            <p:ph type="sldNum" sz="quarter" idx="15"/>
          </p:nvPr>
        </p:nvSpPr>
        <p:spPr/>
        <p:txBody>
          <a:bodyPr/>
          <a:lstStyle/>
          <a:p>
            <a:pPr>
              <a:defRPr/>
            </a:pPr>
            <a:fld id="{445DFF32-755B-4E21-ADFA-7D2E30D216D0}" type="slidenum">
              <a:rPr lang="zh-CN" altLang="en-US" smtClean="0"/>
              <a:pPr>
                <a:defRPr/>
              </a:pPr>
              <a:t>38</a:t>
            </a:fld>
            <a:endParaRPr lang="zh-CN" altLang="en-US"/>
          </a:p>
        </p:txBody>
      </p:sp>
      <p:sp>
        <p:nvSpPr>
          <p:cNvPr id="5" name="内容占位符 4"/>
          <p:cNvSpPr>
            <a:spLocks noGrp="1"/>
          </p:cNvSpPr>
          <p:nvPr>
            <p:ph sz="quarter" idx="1"/>
          </p:nvPr>
        </p:nvSpPr>
        <p:spPr/>
        <p:txBody>
          <a:bodyPr/>
          <a:lstStyle/>
          <a:p>
            <a:endParaRPr lang="zh-CN" altLang="en-US"/>
          </a:p>
        </p:txBody>
      </p:sp>
      <p:pic>
        <p:nvPicPr>
          <p:cNvPr id="73730" name="Picture 2"/>
          <p:cNvPicPr>
            <a:picLocks noChangeAspect="1" noChangeArrowheads="1"/>
          </p:cNvPicPr>
          <p:nvPr/>
        </p:nvPicPr>
        <p:blipFill>
          <a:blip r:embed="rId2"/>
          <a:srcRect/>
          <a:stretch>
            <a:fillRect/>
          </a:stretch>
        </p:blipFill>
        <p:spPr bwMode="auto">
          <a:xfrm>
            <a:off x="0" y="5857897"/>
            <a:ext cx="8858265" cy="714375"/>
          </a:xfrm>
          <a:prstGeom prst="rect">
            <a:avLst/>
          </a:prstGeom>
          <a:noFill/>
          <a:ln w="9525">
            <a:noFill/>
            <a:miter lim="800000"/>
            <a:headEnd/>
            <a:tailEnd/>
          </a:ln>
          <a:effectLst/>
        </p:spPr>
      </p:pic>
      <p:pic>
        <p:nvPicPr>
          <p:cNvPr id="192514" name="Picture 2"/>
          <p:cNvPicPr>
            <a:picLocks noChangeAspect="1" noChangeArrowheads="1"/>
          </p:cNvPicPr>
          <p:nvPr/>
        </p:nvPicPr>
        <p:blipFill>
          <a:blip r:embed="rId3"/>
          <a:srcRect/>
          <a:stretch>
            <a:fillRect/>
          </a:stretch>
        </p:blipFill>
        <p:spPr bwMode="auto">
          <a:xfrm>
            <a:off x="0" y="714356"/>
            <a:ext cx="8929718" cy="914400"/>
          </a:xfrm>
          <a:prstGeom prst="rect">
            <a:avLst/>
          </a:prstGeom>
          <a:noFill/>
          <a:ln w="9525">
            <a:noFill/>
            <a:miter lim="800000"/>
            <a:headEnd/>
            <a:tailEnd/>
          </a:ln>
          <a:effectLst/>
        </p:spPr>
      </p:pic>
      <p:pic>
        <p:nvPicPr>
          <p:cNvPr id="192515" name="Picture 3"/>
          <p:cNvPicPr>
            <a:picLocks noChangeAspect="1" noChangeArrowheads="1"/>
          </p:cNvPicPr>
          <p:nvPr/>
        </p:nvPicPr>
        <p:blipFill>
          <a:blip r:embed="rId4"/>
          <a:srcRect/>
          <a:stretch>
            <a:fillRect/>
          </a:stretch>
        </p:blipFill>
        <p:spPr bwMode="auto">
          <a:xfrm>
            <a:off x="0" y="1571612"/>
            <a:ext cx="8858280" cy="435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467600" cy="725470"/>
          </a:xfrm>
        </p:spPr>
        <p:txBody>
          <a:bodyPr>
            <a:normAutofit fontScale="90000"/>
          </a:bodyPr>
          <a:lstStyle/>
          <a:p>
            <a:r>
              <a:rPr lang="en-US" altLang="zh-CN" dirty="0" smtClean="0"/>
              <a:t>Is it just a center-</a:t>
            </a:r>
            <a:r>
              <a:rPr lang="en-US" altLang="zh-CN" dirty="0" err="1" smtClean="0"/>
              <a:t>periphiral</a:t>
            </a:r>
            <a:r>
              <a:rPr lang="en-US" altLang="zh-CN" dirty="0" smtClean="0"/>
              <a:t> difference</a:t>
            </a:r>
            <a:endParaRPr lang="zh-CN" altLang="en-US" dirty="0"/>
          </a:p>
        </p:txBody>
      </p:sp>
      <p:sp>
        <p:nvSpPr>
          <p:cNvPr id="3" name="内容占位符 2"/>
          <p:cNvSpPr>
            <a:spLocks noGrp="1"/>
          </p:cNvSpPr>
          <p:nvPr>
            <p:ph sz="quarter" idx="1"/>
          </p:nvPr>
        </p:nvSpPr>
        <p:spPr/>
        <p:txBody>
          <a:bodyPr/>
          <a:lstStyle/>
          <a:p>
            <a:endParaRPr lang="zh-CN" altLang="en-US"/>
          </a:p>
        </p:txBody>
      </p:sp>
      <p:pic>
        <p:nvPicPr>
          <p:cNvPr id="193538" name="Picture 2"/>
          <p:cNvPicPr>
            <a:picLocks noChangeAspect="1" noChangeArrowheads="1"/>
          </p:cNvPicPr>
          <p:nvPr/>
        </p:nvPicPr>
        <p:blipFill>
          <a:blip r:embed="rId2"/>
          <a:srcRect/>
          <a:stretch>
            <a:fillRect/>
          </a:stretch>
        </p:blipFill>
        <p:spPr bwMode="auto">
          <a:xfrm>
            <a:off x="0" y="928670"/>
            <a:ext cx="9093546" cy="578647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lstStyle/>
          <a:p>
            <a:r>
              <a:rPr lang="en-US" altLang="zh-CN" dirty="0" smtClean="0"/>
              <a:t>Background</a:t>
            </a:r>
          </a:p>
          <a:p>
            <a:r>
              <a:rPr lang="en-US" altLang="zh-CN" dirty="0" smtClean="0"/>
              <a:t>Literature</a:t>
            </a:r>
          </a:p>
          <a:p>
            <a:r>
              <a:rPr lang="en-US" altLang="zh-CN" dirty="0" smtClean="0"/>
              <a:t>Research questions</a:t>
            </a:r>
          </a:p>
          <a:p>
            <a:r>
              <a:rPr lang="en-US" altLang="zh-CN" dirty="0" smtClean="0"/>
              <a:t>The Shanghai Migrant Student Survey</a:t>
            </a:r>
          </a:p>
          <a:p>
            <a:r>
              <a:rPr lang="en-US" altLang="zh-CN" dirty="0" smtClean="0"/>
              <a:t>Main findings</a:t>
            </a:r>
          </a:p>
          <a:p>
            <a:endParaRPr lang="en-US" altLang="zh-CN" dirty="0" smtClean="0"/>
          </a:p>
          <a:p>
            <a:endParaRPr lang="en-US" altLang="zh-CN" dirty="0" smtClean="0"/>
          </a:p>
          <a:p>
            <a:endParaRPr lang="en-US" altLang="zh-CN" dirty="0" smtClean="0"/>
          </a:p>
          <a:p>
            <a:r>
              <a:rPr lang="en-US" altLang="zh-CN" dirty="0" smtClean="0"/>
              <a:t>This following materials are mainly based on joint research with </a:t>
            </a:r>
            <a:r>
              <a:rPr lang="en-US" altLang="zh-CN" dirty="0" err="1" smtClean="0"/>
              <a:t>Yuanyuan</a:t>
            </a:r>
            <a:r>
              <a:rPr lang="en-US" altLang="zh-CN" dirty="0" smtClean="0"/>
              <a:t> Chen from Shanghai University of Finance and Economics</a:t>
            </a:r>
          </a:p>
          <a:p>
            <a:pPr marL="82550" indent="0">
              <a:buNone/>
            </a:pPr>
            <a:endParaRPr lang="zh-CN" altLang="en-US" dirty="0"/>
          </a:p>
        </p:txBody>
      </p:sp>
    </p:spTree>
    <p:extLst>
      <p:ext uri="{BB962C8B-B14F-4D97-AF65-F5344CB8AC3E}">
        <p14:creationId xmlns:p14="http://schemas.microsoft.com/office/powerpoint/2010/main" val="36658183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quarter" idx="1"/>
          </p:nvPr>
        </p:nvSpPr>
        <p:spPr/>
        <p:txBody>
          <a:bodyPr/>
          <a:lstStyle/>
          <a:p>
            <a:endParaRPr lang="zh-CN" altLang="en-US"/>
          </a:p>
        </p:txBody>
      </p:sp>
      <p:pic>
        <p:nvPicPr>
          <p:cNvPr id="194562" name="Picture 2"/>
          <p:cNvPicPr>
            <a:picLocks noChangeAspect="1" noChangeArrowheads="1"/>
          </p:cNvPicPr>
          <p:nvPr/>
        </p:nvPicPr>
        <p:blipFill>
          <a:blip r:embed="rId3"/>
          <a:srcRect/>
          <a:stretch>
            <a:fillRect/>
          </a:stretch>
        </p:blipFill>
        <p:spPr bwMode="auto">
          <a:xfrm>
            <a:off x="142844" y="0"/>
            <a:ext cx="8605837" cy="68580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457200" y="274638"/>
            <a:ext cx="8229600" cy="346075"/>
          </a:xfrm>
        </p:spPr>
        <p:txBody>
          <a:bodyPr>
            <a:normAutofit fontScale="90000"/>
          </a:bodyPr>
          <a:lstStyle/>
          <a:p>
            <a:pPr algn="l" eaLnBrk="1" hangingPunct="1"/>
            <a:r>
              <a:rPr lang="en-US" altLang="zh-CN" sz="3200" smtClean="0"/>
              <a:t>Difference of School Characteristics:  </a:t>
            </a:r>
            <a:endParaRPr lang="zh-CN" altLang="en-US" sz="3200" smtClean="0"/>
          </a:p>
        </p:txBody>
      </p:sp>
      <p:sp>
        <p:nvSpPr>
          <p:cNvPr id="4" name="灯片编号占位符 3"/>
          <p:cNvSpPr>
            <a:spLocks noGrp="1"/>
          </p:cNvSpPr>
          <p:nvPr>
            <p:ph type="sldNum" sz="quarter" idx="15"/>
          </p:nvPr>
        </p:nvSpPr>
        <p:spPr/>
        <p:txBody>
          <a:bodyPr/>
          <a:lstStyle/>
          <a:p>
            <a:pPr>
              <a:defRPr/>
            </a:pPr>
            <a:fld id="{CDC25FAC-5368-463C-8188-B11012FDB4B4}" type="slidenum">
              <a:rPr lang="zh-CN" altLang="en-US" smtClean="0"/>
              <a:pPr>
                <a:defRPr/>
              </a:pPr>
              <a:t>41</a:t>
            </a:fld>
            <a:endParaRPr lang="zh-CN" altLang="en-US"/>
          </a:p>
        </p:txBody>
      </p:sp>
      <p:pic>
        <p:nvPicPr>
          <p:cNvPr id="20483" name="Picture 5"/>
          <p:cNvPicPr>
            <a:picLocks noChangeAspect="1" noChangeArrowheads="1"/>
          </p:cNvPicPr>
          <p:nvPr/>
        </p:nvPicPr>
        <p:blipFill>
          <a:blip r:embed="rId2"/>
          <a:srcRect/>
          <a:stretch>
            <a:fillRect/>
          </a:stretch>
        </p:blipFill>
        <p:spPr bwMode="auto">
          <a:xfrm>
            <a:off x="1476375" y="765175"/>
            <a:ext cx="5391150" cy="593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35100" y="274638"/>
            <a:ext cx="7499350" cy="3730426"/>
          </a:xfrm>
        </p:spPr>
        <p:txBody>
          <a:bodyPr>
            <a:normAutofit/>
          </a:bodyPr>
          <a:lstStyle/>
          <a:p>
            <a:r>
              <a:rPr lang="en-US" altLang="zh-CN" dirty="0" smtClean="0"/>
              <a:t>Main findings: </a:t>
            </a:r>
            <a:r>
              <a:rPr lang="en-US" altLang="zh-CN" u="sng" dirty="0" smtClean="0"/>
              <a:t>migrant students in migrant schools</a:t>
            </a:r>
            <a:r>
              <a:rPr lang="en-US" altLang="zh-CN" dirty="0" smtClean="0"/>
              <a:t> vs. </a:t>
            </a:r>
            <a:r>
              <a:rPr lang="en-US" altLang="zh-CN" u="sng" dirty="0" smtClean="0"/>
              <a:t>migrant students in public schools</a:t>
            </a:r>
            <a:r>
              <a:rPr lang="en-US" altLang="zh-CN" dirty="0" smtClean="0"/>
              <a:t>, the second round of survey in 2012 and the follow-up phone interviews</a:t>
            </a:r>
            <a:endParaRPr lang="zh-CN" altLang="en-US" dirty="0"/>
          </a:p>
        </p:txBody>
      </p:sp>
    </p:spTree>
    <p:extLst>
      <p:ext uri="{BB962C8B-B14F-4D97-AF65-F5344CB8AC3E}">
        <p14:creationId xmlns:p14="http://schemas.microsoft.com/office/powerpoint/2010/main" val="2601246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466906" cy="1143000"/>
          </a:xfrm>
        </p:spPr>
        <p:txBody>
          <a:bodyPr>
            <a:normAutofit/>
          </a:bodyPr>
          <a:lstStyle/>
          <a:p>
            <a:r>
              <a:rPr lang="en-US" dirty="0" smtClean="0"/>
              <a:t>Methodology: Diff-in-Diff type of regression</a:t>
            </a:r>
            <a:endParaRPr lang="en-US" dirty="0"/>
          </a:p>
        </p:txBody>
      </p:sp>
      <p:sp>
        <p:nvSpPr>
          <p:cNvPr id="3" name="Content Placeholder 2"/>
          <p:cNvSpPr>
            <a:spLocks noGrp="1"/>
          </p:cNvSpPr>
          <p:nvPr>
            <p:ph sz="quarter" idx="1"/>
          </p:nvPr>
        </p:nvSpPr>
        <p:spPr>
          <a:xfrm>
            <a:off x="539552" y="908720"/>
            <a:ext cx="8394898" cy="4800600"/>
          </a:xfrm>
        </p:spPr>
        <p:txBody>
          <a:bodyPr/>
          <a:lstStyle/>
          <a:p>
            <a:endParaRPr lang="en-US" dirty="0" smtClean="0"/>
          </a:p>
          <a:p>
            <a:endParaRPr lang="en-US" dirty="0"/>
          </a:p>
          <a:p>
            <a:endParaRPr lang="en-US" dirty="0"/>
          </a:p>
          <a:p>
            <a:pPr marL="82550" indent="0">
              <a:buNone/>
            </a:pPr>
            <a:r>
              <a:rPr lang="en-US" dirty="0" smtClean="0"/>
              <a:t>Y is the outcome variable (test score)</a:t>
            </a:r>
          </a:p>
          <a:p>
            <a:pPr marL="82550" indent="0">
              <a:buNone/>
            </a:pPr>
            <a:r>
              <a:rPr lang="en-US" dirty="0" smtClean="0"/>
              <a:t>M is dummy for migrant school (M=0 </a:t>
            </a:r>
            <a:r>
              <a:rPr lang="en-US" dirty="0" err="1" smtClean="0"/>
              <a:t>mig</a:t>
            </a:r>
            <a:r>
              <a:rPr lang="en-US" dirty="0" smtClean="0"/>
              <a:t> school; M=1 public school)</a:t>
            </a:r>
          </a:p>
          <a:p>
            <a:pPr marL="82550" indent="0">
              <a:buNone/>
            </a:pPr>
            <a:r>
              <a:rPr lang="en-US" dirty="0" smtClean="0"/>
              <a:t>T is year (t=0 if 2010; t=1 if 2012)</a:t>
            </a:r>
          </a:p>
          <a:p>
            <a:pPr marL="82550" indent="0">
              <a:buNone/>
            </a:pPr>
            <a:r>
              <a:rPr lang="en-US" dirty="0" smtClean="0"/>
              <a:t>X is a control vector</a:t>
            </a:r>
          </a:p>
          <a:p>
            <a:pPr marL="82550" indent="0">
              <a:buNone/>
            </a:pPr>
            <a:r>
              <a:rPr lang="en-US" dirty="0" smtClean="0"/>
              <a:t>Errors clustered at class level</a:t>
            </a:r>
          </a:p>
          <a:p>
            <a:pPr marL="82550" indent="0">
              <a:buNone/>
            </a:pPr>
            <a:r>
              <a:rPr lang="en-US" u="sng" dirty="0" smtClean="0"/>
              <a:t>Note we can also use fixed effects</a:t>
            </a:r>
            <a:endParaRPr lang="en-US" u="sng"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01831737"/>
              </p:ext>
            </p:extLst>
          </p:nvPr>
        </p:nvGraphicFramePr>
        <p:xfrm>
          <a:off x="1043608" y="1844824"/>
          <a:ext cx="7488832" cy="504056"/>
        </p:xfrm>
        <a:graphic>
          <a:graphicData uri="http://schemas.openxmlformats.org/presentationml/2006/ole">
            <mc:AlternateContent xmlns:mc="http://schemas.openxmlformats.org/markup-compatibility/2006">
              <mc:Choice xmlns:v="urn:schemas-microsoft-com:vml" Requires="v">
                <p:oleObj spid="_x0000_s69650" name="方程式" r:id="rId3" imgW="3619500" imgH="241300" progId="Equation.3">
                  <p:embed/>
                </p:oleObj>
              </mc:Choice>
              <mc:Fallback>
                <p:oleObj name="方程式" r:id="rId3" imgW="3619500" imgH="241300" progId="Equation.3">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844824"/>
                        <a:ext cx="7488832"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784873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274638"/>
            <a:ext cx="8754938" cy="1143000"/>
          </a:xfrm>
        </p:spPr>
        <p:txBody>
          <a:bodyPr/>
          <a:lstStyle/>
          <a:p>
            <a:r>
              <a:rPr lang="en-US" altLang="zh-CN" dirty="0" smtClean="0"/>
              <a:t>Some notes on methodology</a:t>
            </a:r>
            <a:endParaRPr lang="zh-CN" altLang="en-US" dirty="0"/>
          </a:p>
        </p:txBody>
      </p:sp>
      <p:sp>
        <p:nvSpPr>
          <p:cNvPr id="3" name="内容占位符 2"/>
          <p:cNvSpPr>
            <a:spLocks noGrp="1"/>
          </p:cNvSpPr>
          <p:nvPr>
            <p:ph sz="quarter" idx="1"/>
          </p:nvPr>
        </p:nvSpPr>
        <p:spPr>
          <a:xfrm>
            <a:off x="395536" y="1447800"/>
            <a:ext cx="8538914" cy="4800600"/>
          </a:xfrm>
        </p:spPr>
        <p:txBody>
          <a:bodyPr/>
          <a:lstStyle/>
          <a:p>
            <a:r>
              <a:rPr lang="en-US" altLang="zh-CN" dirty="0" smtClean="0"/>
              <a:t>We are following the same students in the same schools in the two periods</a:t>
            </a:r>
          </a:p>
          <a:p>
            <a:r>
              <a:rPr lang="en-US" altLang="zh-CN" dirty="0" smtClean="0"/>
              <a:t>Interaction terms captures the differential change for migrant children in migrant schools and public schools. Treatment is defined (implicitly) as what happened in </a:t>
            </a:r>
            <a:r>
              <a:rPr lang="en-US" altLang="zh-CN" dirty="0" err="1" smtClean="0"/>
              <a:t>mig</a:t>
            </a:r>
            <a:r>
              <a:rPr lang="en-US" altLang="zh-CN" dirty="0" smtClean="0"/>
              <a:t> schools beyond those in public schools</a:t>
            </a:r>
          </a:p>
          <a:p>
            <a:r>
              <a:rPr lang="en-US" altLang="zh-CN" dirty="0" smtClean="0"/>
              <a:t>Self-selection into different type of schools. Not so much to worry as in a cross sectional study</a:t>
            </a:r>
          </a:p>
          <a:p>
            <a:endParaRPr lang="zh-CN" altLang="en-US" dirty="0"/>
          </a:p>
        </p:txBody>
      </p:sp>
    </p:spTree>
    <p:extLst>
      <p:ext uri="{BB962C8B-B14F-4D97-AF65-F5344CB8AC3E}">
        <p14:creationId xmlns:p14="http://schemas.microsoft.com/office/powerpoint/2010/main" val="14111830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en-US" altLang="zh-CN" sz="1000">
                <a:latin typeface="Cambria" pitchFamily="18" charset="0"/>
                <a:cs typeface="Times New Roman" pitchFamily="18" charset="0"/>
              </a:rPr>
              <a:t> </a:t>
            </a:r>
            <a:endParaRPr lang="en-US" altLang="zh-CN">
              <a:latin typeface="Century Schoolbook" pitchFamily="18" charset="0"/>
            </a:endParaRPr>
          </a:p>
        </p:txBody>
      </p:sp>
      <p:sp>
        <p:nvSpPr>
          <p:cNvPr id="5" name="标题 1"/>
          <p:cNvSpPr>
            <a:spLocks noGrp="1"/>
          </p:cNvSpPr>
          <p:nvPr>
            <p:ph type="title"/>
          </p:nvPr>
        </p:nvSpPr>
        <p:spPr>
          <a:xfrm>
            <a:off x="250825" y="404813"/>
            <a:ext cx="8229600" cy="792162"/>
          </a:xfrm>
        </p:spPr>
        <p:txBody>
          <a:bodyPr rtlCol="0">
            <a:normAutofit fontScale="90000"/>
          </a:bodyPr>
          <a:lstStyle/>
          <a:p>
            <a:pPr fontAlgn="auto">
              <a:spcAft>
                <a:spcPts val="0"/>
              </a:spcAft>
              <a:defRPr/>
            </a:pPr>
            <a:r>
              <a:rPr lang="en-US" altLang="zh-CN" dirty="0" smtClean="0">
                <a:solidFill>
                  <a:schemeClr val="tx2">
                    <a:satMod val="130000"/>
                  </a:schemeClr>
                </a:solidFill>
              </a:rPr>
              <a:t>Summary statistics: by type of students</a:t>
            </a:r>
            <a:br>
              <a:rPr lang="en-US" altLang="zh-CN" dirty="0" smtClean="0">
                <a:solidFill>
                  <a:schemeClr val="tx2">
                    <a:satMod val="130000"/>
                  </a:schemeClr>
                </a:solidFill>
              </a:rPr>
            </a:br>
            <a:endParaRPr lang="zh-CN" altLang="en-US" dirty="0" smtClean="0">
              <a:solidFill>
                <a:schemeClr val="tx2">
                  <a:satMod val="130000"/>
                </a:schemeClr>
              </a:solidFill>
            </a:endParaRPr>
          </a:p>
        </p:txBody>
      </p:sp>
      <p:graphicFrame>
        <p:nvGraphicFramePr>
          <p:cNvPr id="10" name="内容占位符 9"/>
          <p:cNvGraphicFramePr>
            <a:graphicFrameLocks noGrp="1"/>
          </p:cNvGraphicFramePr>
          <p:nvPr>
            <p:ph sz="quarter" idx="1"/>
          </p:nvPr>
        </p:nvGraphicFramePr>
        <p:xfrm>
          <a:off x="1285875" y="1071563"/>
          <a:ext cx="7448572" cy="5143538"/>
        </p:xfrm>
        <a:graphic>
          <a:graphicData uri="http://schemas.openxmlformats.org/drawingml/2006/table">
            <a:tbl>
              <a:tblPr/>
              <a:tblGrid>
                <a:gridCol w="3131332"/>
                <a:gridCol w="1439080"/>
                <a:gridCol w="1439080"/>
                <a:gridCol w="1439080"/>
              </a:tblGrid>
              <a:tr h="382013">
                <a:tc rowSpan="2">
                  <a:txBody>
                    <a:bodyPr/>
                    <a:lstStyle/>
                    <a:p>
                      <a:pPr algn="ctr" fontAlgn="ctr"/>
                      <a:r>
                        <a:rPr lang="zh-CN" altLang="en-US" sz="1600" b="1" i="0" u="none" strike="noStrike" dirty="0">
                          <a:solidFill>
                            <a:srgbClr val="000000"/>
                          </a:solidFill>
                          <a:latin typeface="Cambria"/>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600" b="1" i="0" u="none" strike="noStrike">
                          <a:solidFill>
                            <a:srgbClr val="000000"/>
                          </a:solidFill>
                          <a:latin typeface="Cambria"/>
                        </a:rPr>
                        <a:t>Public schools</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rowSpan="2">
                  <a:txBody>
                    <a:bodyPr/>
                    <a:lstStyle/>
                    <a:p>
                      <a:pPr algn="r" fontAlgn="b"/>
                      <a:r>
                        <a:rPr lang="en-US" sz="1600" b="1" i="0" u="none" strike="noStrike">
                          <a:solidFill>
                            <a:srgbClr val="000000"/>
                          </a:solidFill>
                          <a:latin typeface="Cambria"/>
                        </a:rPr>
                        <a:t>Migrant          schools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6740">
                <a:tc vMerge="1">
                  <a:txBody>
                    <a:bodyPr/>
                    <a:lstStyle/>
                    <a:p>
                      <a:endParaRPr lang="zh-CN" altLang="en-US"/>
                    </a:p>
                  </a:txBody>
                  <a:tcPr/>
                </a:tc>
                <a:tc>
                  <a:txBody>
                    <a:bodyPr/>
                    <a:lstStyle/>
                    <a:p>
                      <a:pPr algn="r" fontAlgn="b"/>
                      <a:r>
                        <a:rPr lang="en-US" sz="1600" b="1" i="0" u="none" strike="noStrike">
                          <a:solidFill>
                            <a:srgbClr val="000000"/>
                          </a:solidFill>
                          <a:latin typeface="Cambria"/>
                        </a:rPr>
                        <a:t>Shanghai students</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latin typeface="Cambria"/>
                        </a:rPr>
                        <a:t>Migrant students</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r>
              <a:tr h="368370">
                <a:tc>
                  <a:txBody>
                    <a:bodyPr/>
                    <a:lstStyle/>
                    <a:p>
                      <a:pPr algn="l" fontAlgn="ctr"/>
                      <a:r>
                        <a:rPr lang="en-US" sz="1600" b="1" i="0" u="none" strike="noStrike">
                          <a:solidFill>
                            <a:srgbClr val="000000"/>
                          </a:solidFill>
                          <a:latin typeface="Cambria"/>
                        </a:rPr>
                        <a:t>Age (Round 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zh-CN" sz="1600" b="1" i="0" u="none" strike="noStrike">
                          <a:solidFill>
                            <a:srgbClr val="000000"/>
                          </a:solidFill>
                          <a:latin typeface="Cambria"/>
                        </a:rPr>
                        <a:t>11.4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zh-CN" sz="1600" b="1" i="0" u="none" strike="noStrike">
                          <a:solidFill>
                            <a:srgbClr val="000000"/>
                          </a:solidFill>
                          <a:latin typeface="Cambria"/>
                        </a:rPr>
                        <a:t>11.6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zh-CN" sz="1600" b="1" i="0" u="none" strike="noStrike">
                          <a:solidFill>
                            <a:srgbClr val="000000"/>
                          </a:solidFill>
                          <a:latin typeface="Cambria"/>
                        </a:rPr>
                        <a:t>11.6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368370">
                <a:tc>
                  <a:txBody>
                    <a:bodyPr/>
                    <a:lstStyle/>
                    <a:p>
                      <a:pPr algn="just" fontAlgn="b"/>
                      <a:r>
                        <a:rPr lang="en-US" sz="1600" b="1" i="0" u="none" strike="noStrike">
                          <a:solidFill>
                            <a:srgbClr val="000000"/>
                          </a:solidFill>
                          <a:latin typeface="Cambria"/>
                        </a:rPr>
                        <a:t>female</a:t>
                      </a:r>
                    </a:p>
                  </a:txBody>
                  <a:tcPr marL="9525" marR="9525" marT="9525" marB="0" anchor="b">
                    <a:lnL>
                      <a:noFill/>
                    </a:lnL>
                    <a:lnR>
                      <a:noFill/>
                    </a:lnR>
                    <a:lnT>
                      <a:noFill/>
                    </a:lnT>
                    <a:lnB>
                      <a:noFill/>
                    </a:lnB>
                  </a:tcPr>
                </a:tc>
                <a:tc>
                  <a:txBody>
                    <a:bodyPr/>
                    <a:lstStyle/>
                    <a:p>
                      <a:pPr algn="r" fontAlgn="ctr"/>
                      <a:r>
                        <a:rPr lang="en-US" altLang="zh-CN" sz="1600" b="1" i="0" u="none" strike="noStrike">
                          <a:solidFill>
                            <a:srgbClr val="000000"/>
                          </a:solidFill>
                          <a:latin typeface="Cambria"/>
                        </a:rPr>
                        <a:t>0.5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0.4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0.4 </a:t>
                      </a:r>
                    </a:p>
                  </a:txBody>
                  <a:tcPr marL="9525" marR="9525" marT="9525" marB="0" anchor="ctr">
                    <a:lnL>
                      <a:noFill/>
                    </a:lnL>
                    <a:lnR>
                      <a:noFill/>
                    </a:lnR>
                    <a:lnT>
                      <a:noFill/>
                    </a:lnT>
                    <a:lnB>
                      <a:noFill/>
                    </a:lnB>
                  </a:tcPr>
                </a:tc>
              </a:tr>
              <a:tr h="362913">
                <a:tc>
                  <a:txBody>
                    <a:bodyPr/>
                    <a:lstStyle/>
                    <a:p>
                      <a:pPr algn="l" fontAlgn="ctr"/>
                      <a:r>
                        <a:rPr lang="en-US" sz="1600" b="1" i="0" u="none" strike="noStrike">
                          <a:solidFill>
                            <a:srgbClr val="000000"/>
                          </a:solidFill>
                          <a:latin typeface="Cambria"/>
                        </a:rPr>
                        <a:t>rural hukou</a:t>
                      </a:r>
                    </a:p>
                  </a:txBody>
                  <a:tcPr marL="9525" marR="9525" marT="9525" marB="0" anchor="ctr">
                    <a:lnL>
                      <a:noFill/>
                    </a:lnL>
                    <a:lnR>
                      <a:noFill/>
                    </a:lnR>
                    <a:lnT>
                      <a:noFill/>
                    </a:lnT>
                    <a:lnB>
                      <a:noFill/>
                    </a:lnB>
                  </a:tcPr>
                </a:tc>
                <a:tc>
                  <a:txBody>
                    <a:bodyPr/>
                    <a:lstStyle/>
                    <a:p>
                      <a:pPr algn="r" fontAlgn="ctr"/>
                      <a:r>
                        <a:rPr lang="en-US" altLang="zh-CN" sz="1600" b="1" i="0" u="none" strike="noStrike" dirty="0" smtClean="0">
                          <a:solidFill>
                            <a:srgbClr val="000000"/>
                          </a:solidFill>
                          <a:latin typeface="Cambria"/>
                        </a:rPr>
                        <a:t>0.1 </a:t>
                      </a:r>
                      <a:endParaRPr lang="en-US" altLang="zh-CN" sz="1600" b="1" i="0" u="none" strike="noStrike" dirty="0">
                        <a:solidFill>
                          <a:srgbClr val="000000"/>
                        </a:solidFill>
                        <a:latin typeface="Cambria"/>
                      </a:endParaRP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0.7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0.9 </a:t>
                      </a:r>
                    </a:p>
                  </a:txBody>
                  <a:tcPr marL="9525" marR="9525" marT="9525" marB="0" anchor="ctr">
                    <a:lnL>
                      <a:noFill/>
                    </a:lnL>
                    <a:lnR>
                      <a:noFill/>
                    </a:lnR>
                    <a:lnT>
                      <a:noFill/>
                    </a:lnT>
                    <a:lnB>
                      <a:noFill/>
                    </a:lnB>
                  </a:tcPr>
                </a:tc>
              </a:tr>
              <a:tr h="362913">
                <a:tc>
                  <a:txBody>
                    <a:bodyPr/>
                    <a:lstStyle/>
                    <a:p>
                      <a:pPr algn="just" fontAlgn="b"/>
                      <a:r>
                        <a:rPr lang="en-US" sz="1600" b="1" i="0" u="none" strike="noStrike">
                          <a:solidFill>
                            <a:srgbClr val="000000"/>
                          </a:solidFill>
                          <a:latin typeface="Cambria"/>
                        </a:rPr>
                        <a:t>single child</a:t>
                      </a:r>
                    </a:p>
                  </a:txBody>
                  <a:tcPr marL="9525" marR="9525" marT="9525" marB="0" anchor="b">
                    <a:lnL>
                      <a:noFill/>
                    </a:lnL>
                    <a:lnR>
                      <a:noFill/>
                    </a:lnR>
                    <a:lnT>
                      <a:noFill/>
                    </a:lnT>
                    <a:lnB>
                      <a:noFill/>
                    </a:lnB>
                  </a:tcPr>
                </a:tc>
                <a:tc>
                  <a:txBody>
                    <a:bodyPr/>
                    <a:lstStyle/>
                    <a:p>
                      <a:pPr algn="r" fontAlgn="ctr"/>
                      <a:r>
                        <a:rPr lang="en-US" altLang="zh-CN" sz="1600" b="1" i="0" u="none" strike="noStrike">
                          <a:solidFill>
                            <a:srgbClr val="000000"/>
                          </a:solidFill>
                          <a:latin typeface="Cambria"/>
                        </a:rPr>
                        <a:t>1.0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0.4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0.3 </a:t>
                      </a:r>
                    </a:p>
                  </a:txBody>
                  <a:tcPr marL="9525" marR="9525" marT="9525" marB="0" anchor="ctr">
                    <a:lnL>
                      <a:noFill/>
                    </a:lnL>
                    <a:lnR>
                      <a:noFill/>
                    </a:lnR>
                    <a:lnT>
                      <a:noFill/>
                    </a:lnT>
                    <a:lnB>
                      <a:noFill/>
                    </a:lnB>
                  </a:tcPr>
                </a:tc>
              </a:tr>
              <a:tr h="362913">
                <a:tc>
                  <a:txBody>
                    <a:bodyPr/>
                    <a:lstStyle/>
                    <a:p>
                      <a:pPr algn="l" fontAlgn="b"/>
                      <a:r>
                        <a:rPr lang="en-US" sz="1600" b="1" i="0" u="none" strike="noStrike">
                          <a:solidFill>
                            <a:srgbClr val="000000"/>
                          </a:solidFill>
                          <a:latin typeface="Cambria"/>
                        </a:rPr>
                        <a:t>kindergarten</a:t>
                      </a:r>
                    </a:p>
                  </a:txBody>
                  <a:tcPr marL="9525" marR="9525" marT="9525" marB="0" anchor="b">
                    <a:lnL>
                      <a:noFill/>
                    </a:lnL>
                    <a:lnR>
                      <a:noFill/>
                    </a:lnR>
                    <a:lnT>
                      <a:noFill/>
                    </a:lnT>
                    <a:lnB>
                      <a:noFill/>
                    </a:lnB>
                  </a:tcPr>
                </a:tc>
                <a:tc>
                  <a:txBody>
                    <a:bodyPr/>
                    <a:lstStyle/>
                    <a:p>
                      <a:pPr algn="r" fontAlgn="ctr"/>
                      <a:r>
                        <a:rPr lang="en-US" altLang="zh-CN" sz="1600" b="1" i="0" u="none" strike="noStrike">
                          <a:solidFill>
                            <a:srgbClr val="000000"/>
                          </a:solidFill>
                          <a:latin typeface="Cambria"/>
                        </a:rPr>
                        <a:t>1.0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1.0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0.9 </a:t>
                      </a:r>
                    </a:p>
                  </a:txBody>
                  <a:tcPr marL="9525" marR="9525" marT="9525" marB="0" anchor="ctr">
                    <a:lnL>
                      <a:noFill/>
                    </a:lnL>
                    <a:lnR>
                      <a:noFill/>
                    </a:lnR>
                    <a:lnT>
                      <a:noFill/>
                    </a:lnT>
                    <a:lnB>
                      <a:noFill/>
                    </a:lnB>
                  </a:tcPr>
                </a:tc>
              </a:tr>
              <a:tr h="368370">
                <a:tc>
                  <a:txBody>
                    <a:bodyPr/>
                    <a:lstStyle/>
                    <a:p>
                      <a:pPr algn="l" fontAlgn="ctr"/>
                      <a:r>
                        <a:rPr lang="en-US" sz="1600" b="1" i="0" u="none" strike="noStrike">
                          <a:solidFill>
                            <a:srgbClr val="000000"/>
                          </a:solidFill>
                          <a:latin typeface="Cambria"/>
                        </a:rPr>
                        <a:t>father high sch</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0.80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0.45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0.27 </a:t>
                      </a:r>
                    </a:p>
                  </a:txBody>
                  <a:tcPr marL="9525" marR="9525" marT="9525" marB="0" anchor="ctr">
                    <a:lnL>
                      <a:noFill/>
                    </a:lnL>
                    <a:lnR>
                      <a:noFill/>
                    </a:lnR>
                    <a:lnT>
                      <a:noFill/>
                    </a:lnT>
                    <a:lnB>
                      <a:noFill/>
                    </a:lnB>
                  </a:tcPr>
                </a:tc>
              </a:tr>
              <a:tr h="362913">
                <a:tc>
                  <a:txBody>
                    <a:bodyPr/>
                    <a:lstStyle/>
                    <a:p>
                      <a:pPr algn="l" fontAlgn="b"/>
                      <a:r>
                        <a:rPr lang="en-US" sz="1600" b="1" i="0" u="none" strike="noStrike">
                          <a:solidFill>
                            <a:srgbClr val="000000"/>
                          </a:solidFill>
                          <a:latin typeface="Cambria"/>
                        </a:rPr>
                        <a:t>mother high sch</a:t>
                      </a:r>
                    </a:p>
                  </a:txBody>
                  <a:tcPr marL="9525" marR="9525" marT="9525" marB="0" anchor="b">
                    <a:lnL>
                      <a:noFill/>
                    </a:lnL>
                    <a:lnR>
                      <a:noFill/>
                    </a:lnR>
                    <a:lnT>
                      <a:noFill/>
                    </a:lnT>
                    <a:lnB>
                      <a:noFill/>
                    </a:lnB>
                  </a:tcPr>
                </a:tc>
                <a:tc>
                  <a:txBody>
                    <a:bodyPr/>
                    <a:lstStyle/>
                    <a:p>
                      <a:pPr algn="r" fontAlgn="ctr"/>
                      <a:r>
                        <a:rPr lang="en-US" altLang="zh-CN" sz="1600" b="1" i="0" u="none" strike="noStrike">
                          <a:solidFill>
                            <a:srgbClr val="000000"/>
                          </a:solidFill>
                          <a:latin typeface="Cambria"/>
                        </a:rPr>
                        <a:t>0.76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0.29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0.18 </a:t>
                      </a:r>
                    </a:p>
                  </a:txBody>
                  <a:tcPr marL="9525" marR="9525" marT="9525" marB="0" anchor="ctr">
                    <a:lnL>
                      <a:noFill/>
                    </a:lnL>
                    <a:lnR>
                      <a:noFill/>
                    </a:lnR>
                    <a:lnT>
                      <a:noFill/>
                    </a:lnT>
                    <a:lnB>
                      <a:noFill/>
                    </a:lnB>
                  </a:tcPr>
                </a:tc>
              </a:tr>
              <a:tr h="362913">
                <a:tc>
                  <a:txBody>
                    <a:bodyPr/>
                    <a:lstStyle/>
                    <a:p>
                      <a:pPr algn="just" fontAlgn="b"/>
                      <a:r>
                        <a:rPr lang="en-US" sz="1600" b="1" i="0" u="none" strike="noStrike">
                          <a:solidFill>
                            <a:srgbClr val="000000"/>
                          </a:solidFill>
                          <a:latin typeface="Cambria"/>
                        </a:rPr>
                        <a:t>family Income (Round 2)</a:t>
                      </a:r>
                    </a:p>
                  </a:txBody>
                  <a:tcPr marL="9525" marR="9525" marT="9525" marB="0" anchor="b">
                    <a:lnL>
                      <a:noFill/>
                    </a:lnL>
                    <a:lnR>
                      <a:noFill/>
                    </a:lnR>
                    <a:lnT>
                      <a:noFill/>
                    </a:lnT>
                    <a:lnB>
                      <a:noFill/>
                    </a:lnB>
                  </a:tcPr>
                </a:tc>
                <a:tc>
                  <a:txBody>
                    <a:bodyPr/>
                    <a:lstStyle/>
                    <a:p>
                      <a:pPr algn="l" fontAlgn="b"/>
                      <a:endParaRPr lang="zh-CN" altLang="en-US" sz="1600" b="1" i="0" u="none" strike="noStrike">
                        <a:solidFill>
                          <a:srgbClr val="000000"/>
                        </a:solidFill>
                        <a:latin typeface="Cambria"/>
                      </a:endParaRPr>
                    </a:p>
                  </a:txBody>
                  <a:tcPr marL="9525" marR="9525" marT="9525" marB="0" anchor="b">
                    <a:lnL>
                      <a:noFill/>
                    </a:lnL>
                    <a:lnR>
                      <a:noFill/>
                    </a:lnR>
                    <a:lnT>
                      <a:noFill/>
                    </a:lnT>
                    <a:lnB>
                      <a:noFill/>
                    </a:lnB>
                  </a:tcPr>
                </a:tc>
                <a:tc>
                  <a:txBody>
                    <a:bodyPr/>
                    <a:lstStyle/>
                    <a:p>
                      <a:pPr algn="l" fontAlgn="b"/>
                      <a:endParaRPr lang="zh-CN" altLang="en-US" sz="1600" b="1" i="0" u="none" strike="noStrike">
                        <a:solidFill>
                          <a:srgbClr val="000000"/>
                        </a:solidFill>
                        <a:latin typeface="Cambria"/>
                      </a:endParaRPr>
                    </a:p>
                  </a:txBody>
                  <a:tcPr marL="9525" marR="9525" marT="9525" marB="0" anchor="b">
                    <a:lnL>
                      <a:noFill/>
                    </a:lnL>
                    <a:lnR>
                      <a:noFill/>
                    </a:lnR>
                    <a:lnT>
                      <a:noFill/>
                    </a:lnT>
                    <a:lnB>
                      <a:noFill/>
                    </a:lnB>
                  </a:tcPr>
                </a:tc>
                <a:tc>
                  <a:txBody>
                    <a:bodyPr/>
                    <a:lstStyle/>
                    <a:p>
                      <a:pPr algn="l" fontAlgn="b"/>
                      <a:endParaRPr lang="zh-CN" altLang="en-US" sz="1600" b="1" i="0" u="none" strike="noStrike">
                        <a:solidFill>
                          <a:srgbClr val="000000"/>
                        </a:solidFill>
                        <a:latin typeface="Cambria"/>
                      </a:endParaRPr>
                    </a:p>
                  </a:txBody>
                  <a:tcPr marL="9525" marR="9525" marT="9525" marB="0" anchor="b">
                    <a:lnL>
                      <a:noFill/>
                    </a:lnL>
                    <a:lnR>
                      <a:noFill/>
                    </a:lnR>
                    <a:lnT>
                      <a:noFill/>
                    </a:lnT>
                    <a:lnB>
                      <a:noFill/>
                    </a:lnB>
                  </a:tcPr>
                </a:tc>
              </a:tr>
              <a:tr h="368370">
                <a:tc>
                  <a:txBody>
                    <a:bodyPr/>
                    <a:lstStyle/>
                    <a:p>
                      <a:pPr algn="just" fontAlgn="b"/>
                      <a:r>
                        <a:rPr lang="en-US" sz="1600" b="1" i="0" u="none" strike="noStrike">
                          <a:solidFill>
                            <a:srgbClr val="000000"/>
                          </a:solidFill>
                          <a:latin typeface="Cambria"/>
                        </a:rPr>
                        <a:t> -Below RMB3000</a:t>
                      </a:r>
                    </a:p>
                  </a:txBody>
                  <a:tcPr marL="9525" marR="9525" marT="9525" marB="0" anchor="b">
                    <a:lnL>
                      <a:noFill/>
                    </a:lnL>
                    <a:lnR>
                      <a:noFill/>
                    </a:lnR>
                    <a:lnT>
                      <a:noFill/>
                    </a:lnT>
                    <a:lnB>
                      <a:noFill/>
                    </a:lnB>
                  </a:tcPr>
                </a:tc>
                <a:tc>
                  <a:txBody>
                    <a:bodyPr/>
                    <a:lstStyle/>
                    <a:p>
                      <a:pPr algn="r" fontAlgn="ctr"/>
                      <a:r>
                        <a:rPr lang="en-US" altLang="zh-CN" sz="1600" b="1" i="0" u="none" strike="noStrike">
                          <a:solidFill>
                            <a:srgbClr val="000000"/>
                          </a:solidFill>
                          <a:latin typeface="Cambria"/>
                        </a:rPr>
                        <a:t>0.21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0.16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0.31 </a:t>
                      </a:r>
                    </a:p>
                  </a:txBody>
                  <a:tcPr marL="9525" marR="9525" marT="9525" marB="0" anchor="ctr">
                    <a:lnL>
                      <a:noFill/>
                    </a:lnL>
                    <a:lnR>
                      <a:noFill/>
                    </a:lnR>
                    <a:lnT>
                      <a:noFill/>
                    </a:lnT>
                    <a:lnB>
                      <a:noFill/>
                    </a:lnB>
                  </a:tcPr>
                </a:tc>
              </a:tr>
              <a:tr h="368370">
                <a:tc>
                  <a:txBody>
                    <a:bodyPr/>
                    <a:lstStyle/>
                    <a:p>
                      <a:pPr algn="just" fontAlgn="b"/>
                      <a:r>
                        <a:rPr lang="en-US" sz="1600" b="1" i="0" u="none" strike="noStrike">
                          <a:solidFill>
                            <a:srgbClr val="000000"/>
                          </a:solidFill>
                          <a:latin typeface="Cambria"/>
                        </a:rPr>
                        <a:t> -RMB3000-5000</a:t>
                      </a:r>
                    </a:p>
                  </a:txBody>
                  <a:tcPr marL="9525" marR="9525" marT="9525" marB="0" anchor="b">
                    <a:lnL>
                      <a:noFill/>
                    </a:lnL>
                    <a:lnR>
                      <a:noFill/>
                    </a:lnR>
                    <a:lnT>
                      <a:noFill/>
                    </a:lnT>
                    <a:lnB>
                      <a:noFill/>
                    </a:lnB>
                  </a:tcPr>
                </a:tc>
                <a:tc>
                  <a:txBody>
                    <a:bodyPr/>
                    <a:lstStyle/>
                    <a:p>
                      <a:pPr algn="r" fontAlgn="ctr"/>
                      <a:r>
                        <a:rPr lang="en-US" altLang="zh-CN" sz="1600" b="1" i="0" u="none" strike="noStrike">
                          <a:solidFill>
                            <a:srgbClr val="000000"/>
                          </a:solidFill>
                          <a:latin typeface="Cambria"/>
                        </a:rPr>
                        <a:t>0.31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0.37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0.45 </a:t>
                      </a:r>
                    </a:p>
                  </a:txBody>
                  <a:tcPr marL="9525" marR="9525" marT="9525" marB="0" anchor="ctr">
                    <a:lnL>
                      <a:noFill/>
                    </a:lnL>
                    <a:lnR>
                      <a:noFill/>
                    </a:lnR>
                    <a:lnT>
                      <a:noFill/>
                    </a:lnT>
                    <a:lnB>
                      <a:noFill/>
                    </a:lnB>
                  </a:tcPr>
                </a:tc>
              </a:tr>
              <a:tr h="368370">
                <a:tc>
                  <a:txBody>
                    <a:bodyPr/>
                    <a:lstStyle/>
                    <a:p>
                      <a:pPr algn="just" fontAlgn="b"/>
                      <a:r>
                        <a:rPr lang="en-US" sz="1600" b="1" i="0" u="none" strike="noStrike">
                          <a:solidFill>
                            <a:srgbClr val="000000"/>
                          </a:solidFill>
                          <a:latin typeface="Cambria"/>
                        </a:rPr>
                        <a:t> -Above RMB5000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CN" sz="1600" b="1" i="0" u="none" strike="noStrike">
                          <a:solidFill>
                            <a:srgbClr val="000000"/>
                          </a:solidFill>
                          <a:latin typeface="Cambria"/>
                        </a:rPr>
                        <a:t>0.48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CN" sz="1600" b="1" i="0" u="none" strike="noStrike">
                          <a:solidFill>
                            <a:srgbClr val="000000"/>
                          </a:solidFill>
                          <a:latin typeface="Cambria"/>
                        </a:rPr>
                        <a:t>0.47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CN" sz="1600" b="1" i="0" u="none" strike="noStrike" dirty="0">
                          <a:solidFill>
                            <a:srgbClr val="000000"/>
                          </a:solidFill>
                          <a:latin typeface="Cambria"/>
                        </a:rPr>
                        <a:t>0.24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2150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zh-CN">
              <a:latin typeface="Century Schoolbook" pitchFamily="18" charset="0"/>
            </a:endParaRPr>
          </a:p>
        </p:txBody>
      </p:sp>
    </p:spTree>
    <p:extLst>
      <p:ext uri="{BB962C8B-B14F-4D97-AF65-F5344CB8AC3E}">
        <p14:creationId xmlns:p14="http://schemas.microsoft.com/office/powerpoint/2010/main" val="42204555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sz="quarter" idx="1"/>
          </p:nvPr>
        </p:nvGraphicFramePr>
        <p:xfrm>
          <a:off x="1214438" y="428625"/>
          <a:ext cx="7520011" cy="5929350"/>
        </p:xfrm>
        <a:graphic>
          <a:graphicData uri="http://schemas.openxmlformats.org/drawingml/2006/table">
            <a:tbl>
              <a:tblPr/>
              <a:tblGrid>
                <a:gridCol w="3161365"/>
                <a:gridCol w="1452882"/>
                <a:gridCol w="1452882"/>
                <a:gridCol w="1452882"/>
              </a:tblGrid>
              <a:tr h="360917">
                <a:tc rowSpan="2">
                  <a:txBody>
                    <a:bodyPr/>
                    <a:lstStyle/>
                    <a:p>
                      <a:pPr algn="ctr" fontAlgn="ctr"/>
                      <a:r>
                        <a:rPr lang="zh-CN" altLang="en-US" sz="1600" b="1" i="0" u="none" strike="noStrike">
                          <a:solidFill>
                            <a:srgbClr val="000000"/>
                          </a:solidFill>
                          <a:latin typeface="Cambria"/>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600" b="1" i="0" u="none" strike="noStrike">
                          <a:solidFill>
                            <a:srgbClr val="000000"/>
                          </a:solidFill>
                          <a:latin typeface="Cambria"/>
                        </a:rPr>
                        <a:t>Public schools</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rowSpan="2">
                  <a:txBody>
                    <a:bodyPr/>
                    <a:lstStyle/>
                    <a:p>
                      <a:pPr algn="r" fontAlgn="b"/>
                      <a:r>
                        <a:rPr lang="en-US" sz="1600" b="1" i="0" u="none" strike="noStrike">
                          <a:solidFill>
                            <a:srgbClr val="000000"/>
                          </a:solidFill>
                          <a:latin typeface="Cambria"/>
                        </a:rPr>
                        <a:t>Migrant          schools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6055">
                <a:tc vMerge="1">
                  <a:txBody>
                    <a:bodyPr/>
                    <a:lstStyle/>
                    <a:p>
                      <a:endParaRPr lang="zh-CN" altLang="en-US"/>
                    </a:p>
                  </a:txBody>
                  <a:tcPr/>
                </a:tc>
                <a:tc>
                  <a:txBody>
                    <a:bodyPr/>
                    <a:lstStyle/>
                    <a:p>
                      <a:pPr algn="r" fontAlgn="b"/>
                      <a:r>
                        <a:rPr lang="en-US" sz="1600" b="1" i="0" u="none" strike="noStrike">
                          <a:solidFill>
                            <a:srgbClr val="000000"/>
                          </a:solidFill>
                          <a:latin typeface="Cambria"/>
                        </a:rPr>
                        <a:t>Shanghai students</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latin typeface="Cambria"/>
                        </a:rPr>
                        <a:t>Migrant students</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r>
              <a:tr h="348027">
                <a:tc>
                  <a:txBody>
                    <a:bodyPr/>
                    <a:lstStyle/>
                    <a:p>
                      <a:pPr algn="just" fontAlgn="b"/>
                      <a:r>
                        <a:rPr lang="en-US" sz="1600" b="1" i="0" u="none" strike="noStrike">
                          <a:solidFill>
                            <a:srgbClr val="000000"/>
                          </a:solidFill>
                          <a:latin typeface="Cambria"/>
                        </a:rPr>
                        <a:t>Province of origin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zh-CN" altLang="en-US" sz="1600" b="1" i="0" u="none" strike="noStrike">
                        <a:solidFill>
                          <a:srgbClr val="000000"/>
                        </a:solidFill>
                        <a:latin typeface="Cambria"/>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zh-CN" altLang="en-US" sz="1600" b="1" i="0" u="none" strike="noStrike">
                        <a:solidFill>
                          <a:srgbClr val="000000"/>
                        </a:solidFill>
                        <a:latin typeface="Cambria"/>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zh-CN" altLang="en-US" sz="1600" b="1" i="0" u="none" strike="noStrike">
                        <a:solidFill>
                          <a:srgbClr val="000000"/>
                        </a:solidFill>
                        <a:latin typeface="Cambria"/>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48027">
                <a:tc>
                  <a:txBody>
                    <a:bodyPr/>
                    <a:lstStyle/>
                    <a:p>
                      <a:pPr algn="just" fontAlgn="b"/>
                      <a:r>
                        <a:rPr lang="en-US" sz="1600" b="1" i="0" u="none" strike="noStrike">
                          <a:solidFill>
                            <a:srgbClr val="000000"/>
                          </a:solidFill>
                          <a:latin typeface="Cambria"/>
                        </a:rPr>
                        <a:t> -Shanghai</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1.00 </a:t>
                      </a:r>
                    </a:p>
                  </a:txBody>
                  <a:tcPr marL="9525" marR="9525" marT="9525" marB="0" anchor="b">
                    <a:lnL>
                      <a:noFill/>
                    </a:lnL>
                    <a:lnR>
                      <a:noFill/>
                    </a:lnR>
                    <a:lnT>
                      <a:noFill/>
                    </a:lnT>
                    <a:lnB>
                      <a:noFill/>
                    </a:lnB>
                  </a:tcPr>
                </a:tc>
                <a:tc>
                  <a:txBody>
                    <a:bodyPr/>
                    <a:lstStyle/>
                    <a:p>
                      <a:pPr algn="r" fontAlgn="ctr"/>
                      <a:r>
                        <a:rPr lang="en-US" altLang="zh-CN" sz="1600" b="1" i="0" u="none" strike="noStrike">
                          <a:solidFill>
                            <a:srgbClr val="000000"/>
                          </a:solidFill>
                          <a:latin typeface="Cambria"/>
                        </a:rPr>
                        <a:t>0.00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0.00 </a:t>
                      </a:r>
                    </a:p>
                  </a:txBody>
                  <a:tcPr marL="9525" marR="9525" marT="9525" marB="0" anchor="ctr">
                    <a:lnL>
                      <a:noFill/>
                    </a:lnL>
                    <a:lnR>
                      <a:noFill/>
                    </a:lnR>
                    <a:lnT>
                      <a:noFill/>
                    </a:lnT>
                    <a:lnB>
                      <a:noFill/>
                    </a:lnB>
                  </a:tcPr>
                </a:tc>
              </a:tr>
              <a:tr h="348027">
                <a:tc>
                  <a:txBody>
                    <a:bodyPr/>
                    <a:lstStyle/>
                    <a:p>
                      <a:pPr algn="just" fontAlgn="b"/>
                      <a:r>
                        <a:rPr lang="en-US" sz="1600" b="1" i="0" u="none" strike="noStrike">
                          <a:solidFill>
                            <a:srgbClr val="000000"/>
                          </a:solidFill>
                          <a:latin typeface="Cambria"/>
                        </a:rPr>
                        <a:t> -Jiangsu </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0.00 </a:t>
                      </a:r>
                    </a:p>
                  </a:txBody>
                  <a:tcPr marL="9525" marR="9525" marT="9525" marB="0" anchor="b">
                    <a:lnL>
                      <a:noFill/>
                    </a:lnL>
                    <a:lnR>
                      <a:noFill/>
                    </a:lnR>
                    <a:lnT>
                      <a:noFill/>
                    </a:lnT>
                    <a:lnB>
                      <a:noFill/>
                    </a:lnB>
                  </a:tcPr>
                </a:tc>
                <a:tc>
                  <a:txBody>
                    <a:bodyPr/>
                    <a:lstStyle/>
                    <a:p>
                      <a:pPr algn="r" fontAlgn="ctr"/>
                      <a:r>
                        <a:rPr lang="en-US" altLang="zh-CN" sz="1600" b="1" i="0" u="none" strike="noStrike">
                          <a:solidFill>
                            <a:srgbClr val="000000"/>
                          </a:solidFill>
                          <a:latin typeface="Cambria"/>
                        </a:rPr>
                        <a:t>0.14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0.06 </a:t>
                      </a:r>
                    </a:p>
                  </a:txBody>
                  <a:tcPr marL="9525" marR="9525" marT="9525" marB="0" anchor="ctr">
                    <a:lnL>
                      <a:noFill/>
                    </a:lnL>
                    <a:lnR>
                      <a:noFill/>
                    </a:lnR>
                    <a:lnT>
                      <a:noFill/>
                    </a:lnT>
                    <a:lnB>
                      <a:noFill/>
                    </a:lnB>
                  </a:tcPr>
                </a:tc>
              </a:tr>
              <a:tr h="348027">
                <a:tc>
                  <a:txBody>
                    <a:bodyPr/>
                    <a:lstStyle/>
                    <a:p>
                      <a:pPr algn="just" fontAlgn="b"/>
                      <a:r>
                        <a:rPr lang="en-US" sz="1600" b="1" i="0" u="none" strike="noStrike">
                          <a:solidFill>
                            <a:srgbClr val="000000"/>
                          </a:solidFill>
                          <a:latin typeface="Cambria"/>
                        </a:rPr>
                        <a:t> -Anhui </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0.00 </a:t>
                      </a:r>
                    </a:p>
                  </a:txBody>
                  <a:tcPr marL="9525" marR="9525" marT="9525" marB="0" anchor="b">
                    <a:lnL>
                      <a:noFill/>
                    </a:lnL>
                    <a:lnR>
                      <a:noFill/>
                    </a:lnR>
                    <a:lnT>
                      <a:noFill/>
                    </a:lnT>
                    <a:lnB>
                      <a:noFill/>
                    </a:lnB>
                  </a:tcPr>
                </a:tc>
                <a:tc>
                  <a:txBody>
                    <a:bodyPr/>
                    <a:lstStyle/>
                    <a:p>
                      <a:pPr algn="r" fontAlgn="ctr"/>
                      <a:r>
                        <a:rPr lang="en-US" altLang="zh-CN" sz="1600" b="1" i="0" u="none" strike="noStrike">
                          <a:solidFill>
                            <a:srgbClr val="000000"/>
                          </a:solidFill>
                          <a:latin typeface="Cambria"/>
                        </a:rPr>
                        <a:t>0.28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0.49 </a:t>
                      </a:r>
                    </a:p>
                  </a:txBody>
                  <a:tcPr marL="9525" marR="9525" marT="9525" marB="0" anchor="ctr">
                    <a:lnL>
                      <a:noFill/>
                    </a:lnL>
                    <a:lnR>
                      <a:noFill/>
                    </a:lnR>
                    <a:lnT>
                      <a:noFill/>
                    </a:lnT>
                    <a:lnB>
                      <a:noFill/>
                    </a:lnB>
                  </a:tcPr>
                </a:tc>
              </a:tr>
              <a:tr h="348027">
                <a:tc>
                  <a:txBody>
                    <a:bodyPr/>
                    <a:lstStyle/>
                    <a:p>
                      <a:pPr algn="just" fontAlgn="b"/>
                      <a:r>
                        <a:rPr lang="en-US" sz="1600" b="1" i="0" u="none" strike="noStrike">
                          <a:solidFill>
                            <a:srgbClr val="000000"/>
                          </a:solidFill>
                          <a:latin typeface="Cambria"/>
                        </a:rPr>
                        <a:t> -Jiangxi </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0.00 </a:t>
                      </a:r>
                    </a:p>
                  </a:txBody>
                  <a:tcPr marL="9525" marR="9525" marT="9525" marB="0" anchor="b">
                    <a:lnL>
                      <a:noFill/>
                    </a:lnL>
                    <a:lnR>
                      <a:noFill/>
                    </a:lnR>
                    <a:lnT>
                      <a:noFill/>
                    </a:lnT>
                    <a:lnB>
                      <a:noFill/>
                    </a:lnB>
                  </a:tcPr>
                </a:tc>
                <a:tc>
                  <a:txBody>
                    <a:bodyPr/>
                    <a:lstStyle/>
                    <a:p>
                      <a:pPr algn="r" fontAlgn="ctr"/>
                      <a:r>
                        <a:rPr lang="en-US" altLang="zh-CN" sz="1600" b="1" i="0" u="none" strike="noStrike">
                          <a:solidFill>
                            <a:srgbClr val="000000"/>
                          </a:solidFill>
                          <a:latin typeface="Cambria"/>
                        </a:rPr>
                        <a:t>0.08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0.06 </a:t>
                      </a:r>
                    </a:p>
                  </a:txBody>
                  <a:tcPr marL="9525" marR="9525" marT="9525" marB="0" anchor="ctr">
                    <a:lnL>
                      <a:noFill/>
                    </a:lnL>
                    <a:lnR>
                      <a:noFill/>
                    </a:lnR>
                    <a:lnT>
                      <a:noFill/>
                    </a:lnT>
                    <a:lnB>
                      <a:noFill/>
                    </a:lnB>
                  </a:tcPr>
                </a:tc>
              </a:tr>
              <a:tr h="348027">
                <a:tc>
                  <a:txBody>
                    <a:bodyPr/>
                    <a:lstStyle/>
                    <a:p>
                      <a:pPr algn="just" fontAlgn="b"/>
                      <a:r>
                        <a:rPr lang="en-US" sz="1600" b="1" i="0" u="none" strike="noStrike">
                          <a:solidFill>
                            <a:srgbClr val="000000"/>
                          </a:solidFill>
                          <a:latin typeface="Cambria"/>
                        </a:rPr>
                        <a:t> -Henan </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0.00 </a:t>
                      </a:r>
                    </a:p>
                  </a:txBody>
                  <a:tcPr marL="9525" marR="9525" marT="9525" marB="0" anchor="b">
                    <a:lnL>
                      <a:noFill/>
                    </a:lnL>
                    <a:lnR>
                      <a:noFill/>
                    </a:lnR>
                    <a:lnT>
                      <a:noFill/>
                    </a:lnT>
                    <a:lnB>
                      <a:noFill/>
                    </a:lnB>
                  </a:tcPr>
                </a:tc>
                <a:tc>
                  <a:txBody>
                    <a:bodyPr/>
                    <a:lstStyle/>
                    <a:p>
                      <a:pPr algn="r" fontAlgn="ctr"/>
                      <a:r>
                        <a:rPr lang="en-US" altLang="zh-CN" sz="1600" b="1" i="0" u="none" strike="noStrike">
                          <a:solidFill>
                            <a:srgbClr val="000000"/>
                          </a:solidFill>
                          <a:latin typeface="Cambria"/>
                        </a:rPr>
                        <a:t>0.08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0.10 </a:t>
                      </a:r>
                    </a:p>
                  </a:txBody>
                  <a:tcPr marL="9525" marR="9525" marT="9525" marB="0" anchor="ctr">
                    <a:lnL>
                      <a:noFill/>
                    </a:lnL>
                    <a:lnR>
                      <a:noFill/>
                    </a:lnR>
                    <a:lnT>
                      <a:noFill/>
                    </a:lnT>
                    <a:lnB>
                      <a:noFill/>
                    </a:lnB>
                  </a:tcPr>
                </a:tc>
              </a:tr>
              <a:tr h="348027">
                <a:tc>
                  <a:txBody>
                    <a:bodyPr/>
                    <a:lstStyle/>
                    <a:p>
                      <a:pPr algn="just" fontAlgn="b"/>
                      <a:r>
                        <a:rPr lang="en-US" sz="1600" b="1" i="0" u="none" strike="noStrike">
                          <a:solidFill>
                            <a:srgbClr val="000000"/>
                          </a:solidFill>
                          <a:latin typeface="Cambria"/>
                        </a:rPr>
                        <a:t> -Sichuan </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0.00 </a:t>
                      </a:r>
                    </a:p>
                  </a:txBody>
                  <a:tcPr marL="9525" marR="9525" marT="9525" marB="0" anchor="b">
                    <a:lnL>
                      <a:noFill/>
                    </a:lnL>
                    <a:lnR>
                      <a:noFill/>
                    </a:lnR>
                    <a:lnT>
                      <a:noFill/>
                    </a:lnT>
                    <a:lnB>
                      <a:noFill/>
                    </a:lnB>
                  </a:tcPr>
                </a:tc>
                <a:tc>
                  <a:txBody>
                    <a:bodyPr/>
                    <a:lstStyle/>
                    <a:p>
                      <a:pPr algn="r" fontAlgn="ctr"/>
                      <a:r>
                        <a:rPr lang="en-US" altLang="zh-CN" sz="1600" b="1" i="0" u="none" strike="noStrike">
                          <a:solidFill>
                            <a:srgbClr val="000000"/>
                          </a:solidFill>
                          <a:latin typeface="Cambria"/>
                        </a:rPr>
                        <a:t>0.07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0.10 </a:t>
                      </a:r>
                    </a:p>
                  </a:txBody>
                  <a:tcPr marL="9525" marR="9525" marT="9525" marB="0" anchor="ctr">
                    <a:lnL>
                      <a:noFill/>
                    </a:lnL>
                    <a:lnR>
                      <a:noFill/>
                    </a:lnR>
                    <a:lnT>
                      <a:noFill/>
                    </a:lnT>
                    <a:lnB>
                      <a:noFill/>
                    </a:lnB>
                  </a:tcPr>
                </a:tc>
              </a:tr>
              <a:tr h="348027">
                <a:tc>
                  <a:txBody>
                    <a:bodyPr/>
                    <a:lstStyle/>
                    <a:p>
                      <a:pPr algn="just" fontAlgn="b"/>
                      <a:r>
                        <a:rPr lang="en-US" sz="1600" b="1" i="0" u="none" strike="noStrike">
                          <a:solidFill>
                            <a:srgbClr val="000000"/>
                          </a:solidFill>
                          <a:latin typeface="Cambria"/>
                        </a:rPr>
                        <a:t> -Other </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0.00 </a:t>
                      </a:r>
                    </a:p>
                  </a:txBody>
                  <a:tcPr marL="9525" marR="9525" marT="9525" marB="0" anchor="b">
                    <a:lnL>
                      <a:noFill/>
                    </a:lnL>
                    <a:lnR>
                      <a:noFill/>
                    </a:lnR>
                    <a:lnT>
                      <a:noFill/>
                    </a:lnT>
                    <a:lnB>
                      <a:noFill/>
                    </a:lnB>
                  </a:tcPr>
                </a:tc>
                <a:tc>
                  <a:txBody>
                    <a:bodyPr/>
                    <a:lstStyle/>
                    <a:p>
                      <a:pPr algn="r" fontAlgn="ctr"/>
                      <a:r>
                        <a:rPr lang="en-US" altLang="zh-CN" sz="1600" b="1" i="0" u="none" strike="noStrike">
                          <a:solidFill>
                            <a:srgbClr val="000000"/>
                          </a:solidFill>
                          <a:latin typeface="Cambria"/>
                        </a:rPr>
                        <a:t>0.35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0.19 </a:t>
                      </a:r>
                    </a:p>
                  </a:txBody>
                  <a:tcPr marL="9525" marR="9525" marT="9525" marB="0" anchor="ctr">
                    <a:lnL>
                      <a:noFill/>
                    </a:lnL>
                    <a:lnR>
                      <a:noFill/>
                    </a:lnR>
                    <a:lnT>
                      <a:noFill/>
                    </a:lnT>
                    <a:lnB>
                      <a:noFill/>
                    </a:lnB>
                  </a:tcPr>
                </a:tc>
              </a:tr>
              <a:tr h="348027">
                <a:tc>
                  <a:txBody>
                    <a:bodyPr/>
                    <a:lstStyle/>
                    <a:p>
                      <a:pPr algn="l" fontAlgn="b"/>
                      <a:r>
                        <a:rPr lang="en-US" sz="1600" b="1" i="0" u="none" strike="noStrike">
                          <a:solidFill>
                            <a:srgbClr val="000000"/>
                          </a:solidFill>
                          <a:latin typeface="Cambria"/>
                        </a:rPr>
                        <a:t>Parental Occupation (Round 2)</a:t>
                      </a:r>
                    </a:p>
                  </a:txBody>
                  <a:tcPr marL="9525" marR="9525" marT="9525" marB="0" anchor="b">
                    <a:lnL>
                      <a:noFill/>
                    </a:lnL>
                    <a:lnR>
                      <a:noFill/>
                    </a:lnR>
                    <a:lnT>
                      <a:noFill/>
                    </a:lnT>
                    <a:lnB>
                      <a:noFill/>
                    </a:lnB>
                  </a:tcPr>
                </a:tc>
                <a:tc>
                  <a:txBody>
                    <a:bodyPr/>
                    <a:lstStyle/>
                    <a:p>
                      <a:pPr algn="l" fontAlgn="b"/>
                      <a:endParaRPr lang="zh-CN" altLang="en-US" sz="1600" b="1" i="0" u="none" strike="noStrike">
                        <a:solidFill>
                          <a:srgbClr val="000000"/>
                        </a:solidFill>
                        <a:latin typeface="Cambria"/>
                      </a:endParaRPr>
                    </a:p>
                  </a:txBody>
                  <a:tcPr marL="9525" marR="9525" marT="9525" marB="0" anchor="b">
                    <a:lnL>
                      <a:noFill/>
                    </a:lnL>
                    <a:lnR>
                      <a:noFill/>
                    </a:lnR>
                    <a:lnT>
                      <a:noFill/>
                    </a:lnT>
                    <a:lnB>
                      <a:noFill/>
                    </a:lnB>
                  </a:tcPr>
                </a:tc>
                <a:tc>
                  <a:txBody>
                    <a:bodyPr/>
                    <a:lstStyle/>
                    <a:p>
                      <a:pPr algn="l" fontAlgn="ctr"/>
                      <a:endParaRPr lang="zh-CN" altLang="en-US" sz="1600" b="1" i="0" u="none" strike="noStrike">
                        <a:solidFill>
                          <a:srgbClr val="000000"/>
                        </a:solidFill>
                        <a:latin typeface="Cambria"/>
                      </a:endParaRPr>
                    </a:p>
                  </a:txBody>
                  <a:tcPr marL="9525" marR="9525" marT="9525" marB="0" anchor="ctr">
                    <a:lnL>
                      <a:noFill/>
                    </a:lnL>
                    <a:lnR>
                      <a:noFill/>
                    </a:lnR>
                    <a:lnT>
                      <a:noFill/>
                    </a:lnT>
                    <a:lnB>
                      <a:noFill/>
                    </a:lnB>
                  </a:tcPr>
                </a:tc>
                <a:tc>
                  <a:txBody>
                    <a:bodyPr/>
                    <a:lstStyle/>
                    <a:p>
                      <a:pPr algn="l" fontAlgn="ctr"/>
                      <a:endParaRPr lang="zh-CN" altLang="en-US" sz="1600" b="1" i="0" u="none" strike="noStrike">
                        <a:solidFill>
                          <a:srgbClr val="000000"/>
                        </a:solidFill>
                        <a:latin typeface="Cambria"/>
                      </a:endParaRPr>
                    </a:p>
                  </a:txBody>
                  <a:tcPr marL="9525" marR="9525" marT="9525" marB="0" anchor="ctr">
                    <a:lnL>
                      <a:noFill/>
                    </a:lnL>
                    <a:lnR>
                      <a:noFill/>
                    </a:lnR>
                    <a:lnT>
                      <a:noFill/>
                    </a:lnT>
                    <a:lnB>
                      <a:noFill/>
                    </a:lnB>
                  </a:tcPr>
                </a:tc>
              </a:tr>
              <a:tr h="348027">
                <a:tc>
                  <a:txBody>
                    <a:bodyPr/>
                    <a:lstStyle/>
                    <a:p>
                      <a:pPr algn="l" fontAlgn="ctr"/>
                      <a:r>
                        <a:rPr lang="en-US" sz="1600" b="1" i="0" u="none" strike="noStrike">
                          <a:solidFill>
                            <a:srgbClr val="000000"/>
                          </a:solidFill>
                          <a:latin typeface="Cambria"/>
                        </a:rPr>
                        <a:t> - construction </a:t>
                      </a:r>
                    </a:p>
                  </a:txBody>
                  <a:tcPr marL="9525" marR="9525" marT="9525" marB="0" anchor="ctr">
                    <a:lnL>
                      <a:noFill/>
                    </a:lnL>
                    <a:lnR>
                      <a:noFill/>
                    </a:lnR>
                    <a:lnT>
                      <a:noFill/>
                    </a:lnT>
                    <a:lnB>
                      <a:noFill/>
                    </a:lnB>
                  </a:tcPr>
                </a:tc>
                <a:tc>
                  <a:txBody>
                    <a:bodyPr/>
                    <a:lstStyle/>
                    <a:p>
                      <a:pPr algn="l" fontAlgn="b"/>
                      <a:endParaRPr lang="zh-CN" altLang="en-US" sz="1600" b="1" i="0" u="none" strike="noStrike">
                        <a:solidFill>
                          <a:srgbClr val="000000"/>
                        </a:solidFill>
                        <a:latin typeface="Cambria"/>
                      </a:endParaRPr>
                    </a:p>
                  </a:txBody>
                  <a:tcPr marL="9525" marR="9525" marT="9525" marB="0" anchor="b">
                    <a:lnL>
                      <a:noFill/>
                    </a:lnL>
                    <a:lnR>
                      <a:noFill/>
                    </a:lnR>
                    <a:lnT>
                      <a:noFill/>
                    </a:lnT>
                    <a:lnB>
                      <a:noFill/>
                    </a:lnB>
                  </a:tcPr>
                </a:tc>
                <a:tc>
                  <a:txBody>
                    <a:bodyPr/>
                    <a:lstStyle/>
                    <a:p>
                      <a:pPr algn="r" fontAlgn="ctr"/>
                      <a:r>
                        <a:rPr lang="en-US" altLang="zh-CN" sz="1600" b="1" i="0" u="none" strike="noStrike">
                          <a:solidFill>
                            <a:srgbClr val="000000"/>
                          </a:solidFill>
                          <a:latin typeface="Cambria"/>
                        </a:rPr>
                        <a:t>0.09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0.11 </a:t>
                      </a:r>
                    </a:p>
                  </a:txBody>
                  <a:tcPr marL="9525" marR="9525" marT="9525" marB="0" anchor="ctr">
                    <a:lnL>
                      <a:noFill/>
                    </a:lnL>
                    <a:lnR>
                      <a:noFill/>
                    </a:lnR>
                    <a:lnT>
                      <a:noFill/>
                    </a:lnT>
                    <a:lnB>
                      <a:noFill/>
                    </a:lnB>
                  </a:tcPr>
                </a:tc>
              </a:tr>
              <a:tr h="348027">
                <a:tc>
                  <a:txBody>
                    <a:bodyPr/>
                    <a:lstStyle/>
                    <a:p>
                      <a:pPr algn="l" fontAlgn="ctr"/>
                      <a:r>
                        <a:rPr lang="en-US" sz="1600" b="1" i="0" u="none" strike="noStrike">
                          <a:solidFill>
                            <a:srgbClr val="000000"/>
                          </a:solidFill>
                          <a:latin typeface="Cambria"/>
                        </a:rPr>
                        <a:t> - manufacturing</a:t>
                      </a:r>
                    </a:p>
                  </a:txBody>
                  <a:tcPr marL="9525" marR="9525" marT="9525" marB="0" anchor="ctr">
                    <a:lnL>
                      <a:noFill/>
                    </a:lnL>
                    <a:lnR>
                      <a:noFill/>
                    </a:lnR>
                    <a:lnT>
                      <a:noFill/>
                    </a:lnT>
                    <a:lnB>
                      <a:noFill/>
                    </a:lnB>
                  </a:tcPr>
                </a:tc>
                <a:tc>
                  <a:txBody>
                    <a:bodyPr/>
                    <a:lstStyle/>
                    <a:p>
                      <a:pPr algn="l" fontAlgn="b"/>
                      <a:endParaRPr lang="zh-CN" altLang="en-US" sz="1600" b="1" i="0" u="none" strike="noStrike">
                        <a:solidFill>
                          <a:srgbClr val="000000"/>
                        </a:solidFill>
                        <a:latin typeface="Cambria"/>
                      </a:endParaRPr>
                    </a:p>
                  </a:txBody>
                  <a:tcPr marL="9525" marR="9525" marT="9525" marB="0" anchor="b">
                    <a:lnL>
                      <a:noFill/>
                    </a:lnL>
                    <a:lnR>
                      <a:noFill/>
                    </a:lnR>
                    <a:lnT>
                      <a:noFill/>
                    </a:lnT>
                    <a:lnB>
                      <a:noFill/>
                    </a:lnB>
                  </a:tcPr>
                </a:tc>
                <a:tc>
                  <a:txBody>
                    <a:bodyPr/>
                    <a:lstStyle/>
                    <a:p>
                      <a:pPr algn="r" fontAlgn="ctr"/>
                      <a:r>
                        <a:rPr lang="en-US" altLang="zh-CN" sz="1600" b="1" i="0" u="none" strike="noStrike">
                          <a:solidFill>
                            <a:srgbClr val="000000"/>
                          </a:solidFill>
                          <a:latin typeface="Cambria"/>
                        </a:rPr>
                        <a:t>0.10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0.30 </a:t>
                      </a:r>
                    </a:p>
                  </a:txBody>
                  <a:tcPr marL="9525" marR="9525" marT="9525" marB="0" anchor="ctr">
                    <a:lnL>
                      <a:noFill/>
                    </a:lnL>
                    <a:lnR>
                      <a:noFill/>
                    </a:lnR>
                    <a:lnT>
                      <a:noFill/>
                    </a:lnT>
                    <a:lnB>
                      <a:noFill/>
                    </a:lnB>
                  </a:tcPr>
                </a:tc>
              </a:tr>
              <a:tr h="348027">
                <a:tc>
                  <a:txBody>
                    <a:bodyPr/>
                    <a:lstStyle/>
                    <a:p>
                      <a:pPr algn="l" fontAlgn="ctr"/>
                      <a:r>
                        <a:rPr lang="en-US" sz="1600" b="1" i="0" u="none" strike="noStrike">
                          <a:solidFill>
                            <a:srgbClr val="000000"/>
                          </a:solidFill>
                          <a:latin typeface="Cambria"/>
                        </a:rPr>
                        <a:t> -service</a:t>
                      </a:r>
                    </a:p>
                  </a:txBody>
                  <a:tcPr marL="9525" marR="9525" marT="9525" marB="0" anchor="ctr">
                    <a:lnL>
                      <a:noFill/>
                    </a:lnL>
                    <a:lnR>
                      <a:noFill/>
                    </a:lnR>
                    <a:lnT>
                      <a:noFill/>
                    </a:lnT>
                    <a:lnB>
                      <a:noFill/>
                    </a:lnB>
                  </a:tcPr>
                </a:tc>
                <a:tc>
                  <a:txBody>
                    <a:bodyPr/>
                    <a:lstStyle/>
                    <a:p>
                      <a:pPr algn="l" fontAlgn="b"/>
                      <a:endParaRPr lang="zh-CN" altLang="en-US" sz="1600" b="1" i="0" u="none" strike="noStrike">
                        <a:solidFill>
                          <a:srgbClr val="000000"/>
                        </a:solidFill>
                        <a:latin typeface="Cambria"/>
                      </a:endParaRPr>
                    </a:p>
                  </a:txBody>
                  <a:tcPr marL="9525" marR="9525" marT="9525" marB="0" anchor="b">
                    <a:lnL>
                      <a:noFill/>
                    </a:lnL>
                    <a:lnR>
                      <a:noFill/>
                    </a:lnR>
                    <a:lnT>
                      <a:noFill/>
                    </a:lnT>
                    <a:lnB>
                      <a:noFill/>
                    </a:lnB>
                  </a:tcPr>
                </a:tc>
                <a:tc>
                  <a:txBody>
                    <a:bodyPr/>
                    <a:lstStyle/>
                    <a:p>
                      <a:pPr algn="r" fontAlgn="ctr"/>
                      <a:r>
                        <a:rPr lang="en-US" altLang="zh-CN" sz="1600" b="1" i="0" u="none" strike="noStrike">
                          <a:solidFill>
                            <a:srgbClr val="000000"/>
                          </a:solidFill>
                          <a:latin typeface="Cambria"/>
                        </a:rPr>
                        <a:t>0.19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0.15 </a:t>
                      </a:r>
                    </a:p>
                  </a:txBody>
                  <a:tcPr marL="9525" marR="9525" marT="9525" marB="0" anchor="ctr">
                    <a:lnL>
                      <a:noFill/>
                    </a:lnL>
                    <a:lnR>
                      <a:noFill/>
                    </a:lnR>
                    <a:lnT>
                      <a:noFill/>
                    </a:lnT>
                    <a:lnB>
                      <a:noFill/>
                    </a:lnB>
                  </a:tcPr>
                </a:tc>
              </a:tr>
              <a:tr h="348027">
                <a:tc>
                  <a:txBody>
                    <a:bodyPr/>
                    <a:lstStyle/>
                    <a:p>
                      <a:pPr algn="l" fontAlgn="ctr"/>
                      <a:r>
                        <a:rPr lang="en-US" sz="1600" b="1" i="0" u="none" strike="noStrike">
                          <a:solidFill>
                            <a:srgbClr val="000000"/>
                          </a:solidFill>
                          <a:latin typeface="Cambria"/>
                        </a:rPr>
                        <a:t> - small business </a:t>
                      </a:r>
                    </a:p>
                  </a:txBody>
                  <a:tcPr marL="9525" marR="9525" marT="9525" marB="0" anchor="ctr">
                    <a:lnL>
                      <a:noFill/>
                    </a:lnL>
                    <a:lnR>
                      <a:noFill/>
                    </a:lnR>
                    <a:lnT>
                      <a:noFill/>
                    </a:lnT>
                    <a:lnB>
                      <a:noFill/>
                    </a:lnB>
                  </a:tcPr>
                </a:tc>
                <a:tc>
                  <a:txBody>
                    <a:bodyPr/>
                    <a:lstStyle/>
                    <a:p>
                      <a:pPr algn="l" fontAlgn="b"/>
                      <a:endParaRPr lang="zh-CN" altLang="en-US" sz="1600" b="1" i="0" u="none" strike="noStrike">
                        <a:solidFill>
                          <a:srgbClr val="000000"/>
                        </a:solidFill>
                        <a:latin typeface="Cambria"/>
                      </a:endParaRPr>
                    </a:p>
                  </a:txBody>
                  <a:tcPr marL="9525" marR="9525" marT="9525" marB="0" anchor="b">
                    <a:lnL>
                      <a:noFill/>
                    </a:lnL>
                    <a:lnR>
                      <a:noFill/>
                    </a:lnR>
                    <a:lnT>
                      <a:noFill/>
                    </a:lnT>
                    <a:lnB>
                      <a:noFill/>
                    </a:lnB>
                  </a:tcPr>
                </a:tc>
                <a:tc>
                  <a:txBody>
                    <a:bodyPr/>
                    <a:lstStyle/>
                    <a:p>
                      <a:pPr algn="r" fontAlgn="ctr"/>
                      <a:r>
                        <a:rPr lang="en-US" altLang="zh-CN" sz="1600" b="1" i="0" u="none" strike="noStrike">
                          <a:solidFill>
                            <a:srgbClr val="000000"/>
                          </a:solidFill>
                          <a:latin typeface="Cambria"/>
                        </a:rPr>
                        <a:t>0.46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0.29 </a:t>
                      </a:r>
                    </a:p>
                  </a:txBody>
                  <a:tcPr marL="9525" marR="9525" marT="9525" marB="0" anchor="ctr">
                    <a:lnL>
                      <a:noFill/>
                    </a:lnL>
                    <a:lnR>
                      <a:noFill/>
                    </a:lnR>
                    <a:lnT>
                      <a:noFill/>
                    </a:lnT>
                    <a:lnB>
                      <a:noFill/>
                    </a:lnB>
                  </a:tcPr>
                </a:tc>
              </a:tr>
              <a:tr h="348027">
                <a:tc>
                  <a:txBody>
                    <a:bodyPr/>
                    <a:lstStyle/>
                    <a:p>
                      <a:pPr algn="l" fontAlgn="ctr"/>
                      <a:r>
                        <a:rPr lang="en-US" sz="1600" b="1" i="0" u="none" strike="noStrike">
                          <a:solidFill>
                            <a:srgbClr val="000000"/>
                          </a:solidFill>
                          <a:latin typeface="Cambria"/>
                        </a:rPr>
                        <a:t> - other </a:t>
                      </a:r>
                    </a:p>
                  </a:txBody>
                  <a:tcPr marL="9525" marR="9525" marT="9525" marB="0" anchor="ctr">
                    <a:lnL>
                      <a:noFill/>
                    </a:lnL>
                    <a:lnR>
                      <a:noFill/>
                    </a:lnR>
                    <a:lnT>
                      <a:noFill/>
                    </a:lnT>
                    <a:lnB>
                      <a:noFill/>
                    </a:lnB>
                  </a:tcPr>
                </a:tc>
                <a:tc>
                  <a:txBody>
                    <a:bodyPr/>
                    <a:lstStyle/>
                    <a:p>
                      <a:pPr algn="l" fontAlgn="b"/>
                      <a:endParaRPr lang="zh-CN" altLang="en-US" sz="1600" b="1" i="0" u="none" strike="noStrike">
                        <a:solidFill>
                          <a:srgbClr val="000000"/>
                        </a:solidFill>
                        <a:latin typeface="Cambria"/>
                      </a:endParaRPr>
                    </a:p>
                  </a:txBody>
                  <a:tcPr marL="9525" marR="9525" marT="9525" marB="0" anchor="b">
                    <a:lnL>
                      <a:noFill/>
                    </a:lnL>
                    <a:lnR>
                      <a:noFill/>
                    </a:lnR>
                    <a:lnT>
                      <a:noFill/>
                    </a:lnT>
                    <a:lnB>
                      <a:noFill/>
                    </a:lnB>
                  </a:tcPr>
                </a:tc>
                <a:tc>
                  <a:txBody>
                    <a:bodyPr/>
                    <a:lstStyle/>
                    <a:p>
                      <a:pPr algn="r" fontAlgn="ctr"/>
                      <a:r>
                        <a:rPr lang="en-US" altLang="zh-CN" sz="1600" b="1" i="0" u="none" strike="noStrike">
                          <a:solidFill>
                            <a:srgbClr val="000000"/>
                          </a:solidFill>
                          <a:latin typeface="Cambria"/>
                        </a:rPr>
                        <a:t>0.15 </a:t>
                      </a:r>
                    </a:p>
                  </a:txBody>
                  <a:tcPr marL="9525" marR="9525" marT="9525" marB="0" anchor="ctr">
                    <a:lnL>
                      <a:noFill/>
                    </a:lnL>
                    <a:lnR>
                      <a:noFill/>
                    </a:lnR>
                    <a:lnT>
                      <a:noFill/>
                    </a:lnT>
                    <a:lnB>
                      <a:noFill/>
                    </a:lnB>
                  </a:tcPr>
                </a:tc>
                <a:tc>
                  <a:txBody>
                    <a:bodyPr/>
                    <a:lstStyle/>
                    <a:p>
                      <a:pPr algn="r" fontAlgn="ctr"/>
                      <a:r>
                        <a:rPr lang="en-US" altLang="zh-CN" sz="1600" b="1" i="0" u="none" strike="noStrike" dirty="0">
                          <a:solidFill>
                            <a:srgbClr val="000000"/>
                          </a:solidFill>
                          <a:latin typeface="Cambria"/>
                        </a:rPr>
                        <a:t>0.15 </a:t>
                      </a: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40118602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1"/>
          </p:nvPr>
        </p:nvGraphicFramePr>
        <p:xfrm>
          <a:off x="1285875" y="571500"/>
          <a:ext cx="7448572" cy="5595955"/>
        </p:xfrm>
        <a:graphic>
          <a:graphicData uri="http://schemas.openxmlformats.org/drawingml/2006/table">
            <a:tbl>
              <a:tblPr/>
              <a:tblGrid>
                <a:gridCol w="3131332"/>
                <a:gridCol w="1439080"/>
                <a:gridCol w="1439080"/>
                <a:gridCol w="1439080"/>
              </a:tblGrid>
              <a:tr h="321739">
                <a:tc rowSpan="2">
                  <a:txBody>
                    <a:bodyPr/>
                    <a:lstStyle/>
                    <a:p>
                      <a:pPr algn="ctr" fontAlgn="ctr"/>
                      <a:r>
                        <a:rPr lang="zh-CN" altLang="en-US" sz="1600" b="1" i="0" u="none" strike="noStrike" dirty="0">
                          <a:solidFill>
                            <a:srgbClr val="000000"/>
                          </a:solidFill>
                          <a:latin typeface="Cambria"/>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600" b="1" i="0" u="none" strike="noStrike">
                          <a:solidFill>
                            <a:srgbClr val="000000"/>
                          </a:solidFill>
                          <a:latin typeface="Cambria"/>
                        </a:rPr>
                        <a:t>Public schools</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rowSpan="2">
                  <a:txBody>
                    <a:bodyPr/>
                    <a:lstStyle/>
                    <a:p>
                      <a:pPr algn="r" fontAlgn="b"/>
                      <a:r>
                        <a:rPr lang="en-US" sz="1600" b="1" i="0" u="none" strike="noStrike">
                          <a:solidFill>
                            <a:srgbClr val="000000"/>
                          </a:solidFill>
                          <a:latin typeface="Cambria"/>
                        </a:rPr>
                        <a:t>Migrant          schools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0496">
                <a:tc vMerge="1">
                  <a:txBody>
                    <a:bodyPr/>
                    <a:lstStyle/>
                    <a:p>
                      <a:endParaRPr lang="zh-CN" altLang="en-US"/>
                    </a:p>
                  </a:txBody>
                  <a:tcPr/>
                </a:tc>
                <a:tc>
                  <a:txBody>
                    <a:bodyPr/>
                    <a:lstStyle/>
                    <a:p>
                      <a:pPr algn="r" fontAlgn="b"/>
                      <a:r>
                        <a:rPr lang="en-US" sz="1600" b="1" i="0" u="none" strike="noStrike">
                          <a:solidFill>
                            <a:srgbClr val="000000"/>
                          </a:solidFill>
                          <a:latin typeface="Cambria"/>
                        </a:rPr>
                        <a:t>Shanghai students</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latin typeface="Cambria"/>
                        </a:rPr>
                        <a:t>Migrant students</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r>
              <a:tr h="310248">
                <a:tc>
                  <a:txBody>
                    <a:bodyPr/>
                    <a:lstStyle/>
                    <a:p>
                      <a:pPr algn="l" fontAlgn="b"/>
                      <a:r>
                        <a:rPr lang="en-US" sz="1600" b="1" i="0" u="none" strike="noStrike" dirty="0" smtClean="0">
                          <a:solidFill>
                            <a:srgbClr val="000000"/>
                          </a:solidFill>
                          <a:latin typeface="Cambria"/>
                        </a:rPr>
                        <a:t>Math score</a:t>
                      </a:r>
                      <a:endParaRPr lang="en-US" sz="1600" b="1" i="0" u="none" strike="noStrike" dirty="0">
                        <a:solidFill>
                          <a:srgbClr val="000000"/>
                        </a:solidFill>
                        <a:latin typeface="Cambria"/>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1600" b="1" i="0" u="none" strike="noStrike">
                        <a:solidFill>
                          <a:srgbClr val="000000"/>
                        </a:solidFill>
                        <a:latin typeface="Cambria"/>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1600" b="1" i="0" u="none" strike="noStrike" dirty="0">
                        <a:solidFill>
                          <a:srgbClr val="000000"/>
                        </a:solidFill>
                        <a:latin typeface="Cambria"/>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1600" b="1" i="0" u="none" strike="noStrike">
                        <a:solidFill>
                          <a:srgbClr val="000000"/>
                        </a:solidFill>
                        <a:latin typeface="Cambria"/>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310248">
                <a:tc>
                  <a:txBody>
                    <a:bodyPr/>
                    <a:lstStyle/>
                    <a:p>
                      <a:pPr algn="l" fontAlgn="ctr"/>
                      <a:r>
                        <a:rPr lang="en-US" sz="1600" b="1" i="0" u="none" strike="noStrike">
                          <a:solidFill>
                            <a:srgbClr val="000000"/>
                          </a:solidFill>
                          <a:latin typeface="Cambria"/>
                        </a:rPr>
                        <a:t> - round 1</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64.4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63.0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47.5 </a:t>
                      </a:r>
                    </a:p>
                  </a:txBody>
                  <a:tcPr marL="9525" marR="9525" marT="9525" marB="0" anchor="ctr">
                    <a:lnL>
                      <a:noFill/>
                    </a:lnL>
                    <a:lnR>
                      <a:noFill/>
                    </a:lnR>
                    <a:lnT>
                      <a:noFill/>
                    </a:lnT>
                    <a:lnB>
                      <a:noFill/>
                    </a:lnB>
                  </a:tcPr>
                </a:tc>
              </a:tr>
              <a:tr h="310248">
                <a:tc>
                  <a:txBody>
                    <a:bodyPr/>
                    <a:lstStyle/>
                    <a:p>
                      <a:pPr algn="l" fontAlgn="b"/>
                      <a:r>
                        <a:rPr lang="en-US" sz="1600" b="1" i="0" u="none" strike="noStrike">
                          <a:solidFill>
                            <a:srgbClr val="000000"/>
                          </a:solidFill>
                          <a:latin typeface="Cambria"/>
                        </a:rPr>
                        <a:t> - round 2</a:t>
                      </a:r>
                    </a:p>
                  </a:txBody>
                  <a:tcPr marL="9525" marR="9525" marT="9525" marB="0" anchor="b">
                    <a:lnL>
                      <a:noFill/>
                    </a:lnL>
                    <a:lnR>
                      <a:noFill/>
                    </a:lnR>
                    <a:lnT>
                      <a:noFill/>
                    </a:lnT>
                    <a:lnB>
                      <a:noFill/>
                    </a:lnB>
                  </a:tcPr>
                </a:tc>
                <a:tc>
                  <a:txBody>
                    <a:bodyPr/>
                    <a:lstStyle/>
                    <a:p>
                      <a:pPr algn="r" fontAlgn="ctr"/>
                      <a:r>
                        <a:rPr lang="en-US" altLang="zh-CN" sz="1600" b="1" i="0" u="none" strike="noStrike">
                          <a:solidFill>
                            <a:srgbClr val="000000"/>
                          </a:solidFill>
                          <a:latin typeface="Cambria"/>
                        </a:rPr>
                        <a:t>59.8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56.2 </a:t>
                      </a:r>
                    </a:p>
                  </a:txBody>
                  <a:tcPr marL="9525" marR="9525" marT="9525" marB="0" anchor="ctr">
                    <a:lnL>
                      <a:noFill/>
                    </a:lnL>
                    <a:lnR>
                      <a:noFill/>
                    </a:lnR>
                    <a:lnT>
                      <a:noFill/>
                    </a:lnT>
                    <a:lnB>
                      <a:noFill/>
                    </a:lnB>
                  </a:tcPr>
                </a:tc>
                <a:tc>
                  <a:txBody>
                    <a:bodyPr/>
                    <a:lstStyle/>
                    <a:p>
                      <a:pPr algn="r" fontAlgn="ctr"/>
                      <a:r>
                        <a:rPr lang="en-US" altLang="zh-CN" sz="1600" b="1" i="0" u="none" strike="noStrike" dirty="0">
                          <a:solidFill>
                            <a:srgbClr val="000000"/>
                          </a:solidFill>
                          <a:latin typeface="Cambria"/>
                        </a:rPr>
                        <a:t>45.4 </a:t>
                      </a:r>
                    </a:p>
                  </a:txBody>
                  <a:tcPr marL="9525" marR="9525" marT="9525" marB="0" anchor="ctr">
                    <a:lnL>
                      <a:noFill/>
                    </a:lnL>
                    <a:lnR>
                      <a:noFill/>
                    </a:lnR>
                    <a:lnT>
                      <a:noFill/>
                    </a:lnT>
                    <a:lnB>
                      <a:noFill/>
                    </a:lnB>
                  </a:tcPr>
                </a:tc>
              </a:tr>
              <a:tr h="310248">
                <a:tc>
                  <a:txBody>
                    <a:bodyPr/>
                    <a:lstStyle/>
                    <a:p>
                      <a:pPr algn="l" fontAlgn="b"/>
                      <a:r>
                        <a:rPr lang="en-US" sz="1600" b="1" i="0" u="none" strike="noStrike" dirty="0" smtClean="0">
                          <a:solidFill>
                            <a:srgbClr val="000000"/>
                          </a:solidFill>
                          <a:latin typeface="Cambria"/>
                        </a:rPr>
                        <a:t>Normalized math score</a:t>
                      </a:r>
                      <a:endParaRPr lang="en-US" sz="1600" b="1" i="0" u="none" strike="noStrike" dirty="0">
                        <a:solidFill>
                          <a:srgbClr val="000000"/>
                        </a:solidFill>
                        <a:latin typeface="Cambria"/>
                      </a:endParaRPr>
                    </a:p>
                  </a:txBody>
                  <a:tcPr marL="9525" marR="9525" marT="9525" marB="0" anchor="b">
                    <a:lnL>
                      <a:noFill/>
                    </a:lnL>
                    <a:lnR>
                      <a:noFill/>
                    </a:lnR>
                    <a:lnT>
                      <a:noFill/>
                    </a:lnT>
                    <a:lnB>
                      <a:noFill/>
                    </a:lnB>
                  </a:tcPr>
                </a:tc>
                <a:tc>
                  <a:txBody>
                    <a:bodyPr/>
                    <a:lstStyle/>
                    <a:p>
                      <a:pPr algn="l" fontAlgn="ctr"/>
                      <a:endParaRPr lang="zh-CN" altLang="en-US" sz="1600" b="1" i="0" u="none" strike="noStrike">
                        <a:solidFill>
                          <a:srgbClr val="000000"/>
                        </a:solidFill>
                        <a:latin typeface="Cambria"/>
                      </a:endParaRPr>
                    </a:p>
                  </a:txBody>
                  <a:tcPr marL="9525" marR="9525" marT="9525" marB="0" anchor="ctr">
                    <a:lnL>
                      <a:noFill/>
                    </a:lnL>
                    <a:lnR>
                      <a:noFill/>
                    </a:lnR>
                    <a:lnT>
                      <a:noFill/>
                    </a:lnT>
                    <a:lnB>
                      <a:noFill/>
                    </a:lnB>
                  </a:tcPr>
                </a:tc>
                <a:tc>
                  <a:txBody>
                    <a:bodyPr/>
                    <a:lstStyle/>
                    <a:p>
                      <a:pPr algn="l" fontAlgn="ctr"/>
                      <a:endParaRPr lang="zh-CN" altLang="en-US" sz="1600" b="1" i="0" u="none" strike="noStrike">
                        <a:solidFill>
                          <a:srgbClr val="000000"/>
                        </a:solidFill>
                        <a:latin typeface="Cambria"/>
                      </a:endParaRPr>
                    </a:p>
                  </a:txBody>
                  <a:tcPr marL="9525" marR="9525" marT="9525" marB="0" anchor="ctr">
                    <a:lnL>
                      <a:noFill/>
                    </a:lnL>
                    <a:lnR>
                      <a:noFill/>
                    </a:lnR>
                    <a:lnT>
                      <a:noFill/>
                    </a:lnT>
                    <a:lnB>
                      <a:noFill/>
                    </a:lnB>
                  </a:tcPr>
                </a:tc>
                <a:tc>
                  <a:txBody>
                    <a:bodyPr/>
                    <a:lstStyle/>
                    <a:p>
                      <a:pPr algn="l" fontAlgn="ctr"/>
                      <a:endParaRPr lang="zh-CN" altLang="en-US" sz="1600" b="1" i="0" u="none" strike="noStrike">
                        <a:solidFill>
                          <a:srgbClr val="000000"/>
                        </a:solidFill>
                        <a:latin typeface="Cambria"/>
                      </a:endParaRPr>
                    </a:p>
                  </a:txBody>
                  <a:tcPr marL="9525" marR="9525" marT="9525" marB="0" anchor="ctr">
                    <a:lnL>
                      <a:noFill/>
                    </a:lnL>
                    <a:lnR>
                      <a:noFill/>
                    </a:lnR>
                    <a:lnT>
                      <a:noFill/>
                    </a:lnT>
                    <a:lnB>
                      <a:noFill/>
                    </a:lnB>
                  </a:tcPr>
                </a:tc>
              </a:tr>
              <a:tr h="310248">
                <a:tc>
                  <a:txBody>
                    <a:bodyPr/>
                    <a:lstStyle/>
                    <a:p>
                      <a:pPr algn="l" fontAlgn="b"/>
                      <a:r>
                        <a:rPr lang="en-US" sz="1600" b="1" i="0" u="none" strike="noStrike">
                          <a:solidFill>
                            <a:srgbClr val="000000"/>
                          </a:solidFill>
                          <a:latin typeface="Cambria"/>
                        </a:rPr>
                        <a:t> - round 1</a:t>
                      </a:r>
                    </a:p>
                  </a:txBody>
                  <a:tcPr marL="9525" marR="9525" marT="9525" marB="0" anchor="b">
                    <a:lnL>
                      <a:noFill/>
                    </a:lnL>
                    <a:lnR>
                      <a:noFill/>
                    </a:lnR>
                    <a:lnT>
                      <a:noFill/>
                    </a:lnT>
                    <a:lnB>
                      <a:noFill/>
                    </a:lnB>
                  </a:tcPr>
                </a:tc>
                <a:tc>
                  <a:txBody>
                    <a:bodyPr/>
                    <a:lstStyle/>
                    <a:p>
                      <a:pPr algn="r" fontAlgn="ctr"/>
                      <a:r>
                        <a:rPr lang="en-US" altLang="zh-CN" sz="1600" b="1" i="0" u="none" strike="noStrike">
                          <a:solidFill>
                            <a:srgbClr val="000000"/>
                          </a:solidFill>
                          <a:latin typeface="Cambria"/>
                        </a:rPr>
                        <a:t>0.50 </a:t>
                      </a:r>
                    </a:p>
                  </a:txBody>
                  <a:tcPr marL="9525" marR="9525" marT="9525" marB="0" anchor="ctr">
                    <a:lnL>
                      <a:noFill/>
                    </a:lnL>
                    <a:lnR>
                      <a:noFill/>
                    </a:lnR>
                    <a:lnT>
                      <a:noFill/>
                    </a:lnT>
                    <a:lnB>
                      <a:noFill/>
                    </a:lnB>
                  </a:tcPr>
                </a:tc>
                <a:tc>
                  <a:txBody>
                    <a:bodyPr/>
                    <a:lstStyle/>
                    <a:p>
                      <a:pPr algn="r" fontAlgn="ctr"/>
                      <a:r>
                        <a:rPr lang="en-US" altLang="zh-CN" sz="1600" b="1" i="0" u="none" strike="noStrike" dirty="0">
                          <a:solidFill>
                            <a:srgbClr val="FF0000"/>
                          </a:solidFill>
                          <a:latin typeface="Cambria"/>
                        </a:rPr>
                        <a:t>0.43 </a:t>
                      </a:r>
                    </a:p>
                  </a:txBody>
                  <a:tcPr marL="9525" marR="9525" marT="9525" marB="0" anchor="ctr">
                    <a:lnL>
                      <a:noFill/>
                    </a:lnL>
                    <a:lnR>
                      <a:noFill/>
                    </a:lnR>
                    <a:lnT>
                      <a:noFill/>
                    </a:lnT>
                    <a:lnB>
                      <a:noFill/>
                    </a:lnB>
                  </a:tcPr>
                </a:tc>
                <a:tc>
                  <a:txBody>
                    <a:bodyPr/>
                    <a:lstStyle/>
                    <a:p>
                      <a:pPr algn="r" fontAlgn="ctr"/>
                      <a:r>
                        <a:rPr lang="en-US" altLang="zh-CN" sz="1600" b="1" i="0" u="none" strike="noStrike" dirty="0">
                          <a:solidFill>
                            <a:srgbClr val="FF0000"/>
                          </a:solidFill>
                          <a:latin typeface="Cambria"/>
                        </a:rPr>
                        <a:t>-0.32 </a:t>
                      </a:r>
                    </a:p>
                  </a:txBody>
                  <a:tcPr marL="9525" marR="9525" marT="9525" marB="0" anchor="ctr">
                    <a:lnL>
                      <a:noFill/>
                    </a:lnL>
                    <a:lnR>
                      <a:noFill/>
                    </a:lnR>
                    <a:lnT>
                      <a:noFill/>
                    </a:lnT>
                    <a:lnB>
                      <a:noFill/>
                    </a:lnB>
                  </a:tcPr>
                </a:tc>
              </a:tr>
              <a:tr h="310248">
                <a:tc>
                  <a:txBody>
                    <a:bodyPr/>
                    <a:lstStyle/>
                    <a:p>
                      <a:pPr algn="l" fontAlgn="ctr"/>
                      <a:r>
                        <a:rPr lang="en-US" sz="1600" b="1" i="0" u="none" strike="noStrike">
                          <a:solidFill>
                            <a:srgbClr val="000000"/>
                          </a:solidFill>
                          <a:latin typeface="Cambria"/>
                        </a:rPr>
                        <a:t> - round 2</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0.48 </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FF0000"/>
                          </a:solidFill>
                          <a:latin typeface="Cambria"/>
                        </a:rPr>
                        <a:t>0.29 </a:t>
                      </a:r>
                    </a:p>
                  </a:txBody>
                  <a:tcPr marL="9525" marR="9525" marT="9525" marB="0" anchor="ctr">
                    <a:lnL>
                      <a:noFill/>
                    </a:lnL>
                    <a:lnR>
                      <a:noFill/>
                    </a:lnR>
                    <a:lnT>
                      <a:noFill/>
                    </a:lnT>
                    <a:lnB>
                      <a:noFill/>
                    </a:lnB>
                  </a:tcPr>
                </a:tc>
                <a:tc>
                  <a:txBody>
                    <a:bodyPr/>
                    <a:lstStyle/>
                    <a:p>
                      <a:pPr algn="r" fontAlgn="ctr"/>
                      <a:r>
                        <a:rPr lang="en-US" altLang="zh-CN" sz="1600" b="1" i="0" u="none" strike="noStrike" dirty="0">
                          <a:solidFill>
                            <a:srgbClr val="FF0000"/>
                          </a:solidFill>
                          <a:latin typeface="Cambria"/>
                        </a:rPr>
                        <a:t>-0.27 </a:t>
                      </a:r>
                    </a:p>
                  </a:txBody>
                  <a:tcPr marL="9525" marR="9525" marT="9525" marB="0" anchor="ctr">
                    <a:lnL>
                      <a:noFill/>
                    </a:lnL>
                    <a:lnR>
                      <a:noFill/>
                    </a:lnR>
                    <a:lnT>
                      <a:noFill/>
                    </a:lnT>
                    <a:lnB>
                      <a:noFill/>
                    </a:lnB>
                  </a:tcPr>
                </a:tc>
              </a:tr>
              <a:tr h="310248">
                <a:tc>
                  <a:txBody>
                    <a:bodyPr/>
                    <a:lstStyle/>
                    <a:p>
                      <a:pPr algn="l" fontAlgn="b"/>
                      <a:r>
                        <a:rPr lang="en-US" sz="1600" b="1" i="0" u="none" strike="noStrike" dirty="0">
                          <a:solidFill>
                            <a:srgbClr val="000000"/>
                          </a:solidFill>
                          <a:latin typeface="Cambria"/>
                        </a:rPr>
                        <a:t>IQ (round 2)</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11.49 </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11.61 </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10.47 </a:t>
                      </a:r>
                    </a:p>
                  </a:txBody>
                  <a:tcPr marL="9525" marR="9525" marT="9525" marB="0" anchor="b">
                    <a:lnL>
                      <a:noFill/>
                    </a:lnL>
                    <a:lnR>
                      <a:noFill/>
                    </a:lnR>
                    <a:lnT>
                      <a:noFill/>
                    </a:lnT>
                    <a:lnB>
                      <a:noFill/>
                    </a:lnB>
                  </a:tcPr>
                </a:tc>
              </a:tr>
              <a:tr h="310248">
                <a:tc>
                  <a:txBody>
                    <a:bodyPr/>
                    <a:lstStyle/>
                    <a:p>
                      <a:pPr algn="just" fontAlgn="b"/>
                      <a:r>
                        <a:rPr lang="en-US" sz="1600" b="1" i="0" u="none" strike="noStrike">
                          <a:solidFill>
                            <a:srgbClr val="000000"/>
                          </a:solidFill>
                          <a:latin typeface="Cambria"/>
                        </a:rPr>
                        <a:t>Parental satis (Round 1)</a:t>
                      </a:r>
                    </a:p>
                  </a:txBody>
                  <a:tcPr marL="9525" marR="9525" marT="9525" marB="0" anchor="b">
                    <a:lnL>
                      <a:noFill/>
                    </a:lnL>
                    <a:lnR>
                      <a:noFill/>
                    </a:lnR>
                    <a:lnT>
                      <a:noFill/>
                    </a:lnT>
                    <a:lnB>
                      <a:noFill/>
                    </a:lnB>
                  </a:tcPr>
                </a:tc>
                <a:tc>
                  <a:txBody>
                    <a:bodyPr/>
                    <a:lstStyle/>
                    <a:p>
                      <a:pPr algn="l" fontAlgn="ctr"/>
                      <a:endParaRPr lang="zh-CN" altLang="en-US" sz="1600" b="1" i="0" u="none" strike="noStrike">
                        <a:solidFill>
                          <a:srgbClr val="000000"/>
                        </a:solidFill>
                        <a:latin typeface="Cambria"/>
                      </a:endParaRPr>
                    </a:p>
                  </a:txBody>
                  <a:tcPr marL="9525" marR="9525" marT="9525" marB="0" anchor="ctr">
                    <a:lnL>
                      <a:noFill/>
                    </a:lnL>
                    <a:lnR>
                      <a:noFill/>
                    </a:lnR>
                    <a:lnT>
                      <a:noFill/>
                    </a:lnT>
                    <a:lnB>
                      <a:noFill/>
                    </a:lnB>
                  </a:tcPr>
                </a:tc>
                <a:tc>
                  <a:txBody>
                    <a:bodyPr/>
                    <a:lstStyle/>
                    <a:p>
                      <a:pPr algn="l" fontAlgn="ctr"/>
                      <a:endParaRPr lang="zh-CN" altLang="en-US" sz="1600" b="1" i="0" u="none" strike="noStrike">
                        <a:solidFill>
                          <a:srgbClr val="000000"/>
                        </a:solidFill>
                        <a:latin typeface="Cambria"/>
                      </a:endParaRPr>
                    </a:p>
                  </a:txBody>
                  <a:tcPr marL="9525" marR="9525" marT="9525" marB="0" anchor="ctr">
                    <a:lnL>
                      <a:noFill/>
                    </a:lnL>
                    <a:lnR>
                      <a:noFill/>
                    </a:lnR>
                    <a:lnT>
                      <a:noFill/>
                    </a:lnT>
                    <a:lnB>
                      <a:noFill/>
                    </a:lnB>
                  </a:tcPr>
                </a:tc>
                <a:tc>
                  <a:txBody>
                    <a:bodyPr/>
                    <a:lstStyle/>
                    <a:p>
                      <a:pPr algn="l" fontAlgn="ctr"/>
                      <a:endParaRPr lang="zh-CN" altLang="en-US" sz="1600" b="1" i="0" u="none" strike="noStrike" dirty="0">
                        <a:solidFill>
                          <a:srgbClr val="000000"/>
                        </a:solidFill>
                        <a:latin typeface="Cambria"/>
                      </a:endParaRPr>
                    </a:p>
                  </a:txBody>
                  <a:tcPr marL="9525" marR="9525" marT="9525" marB="0" anchor="ctr">
                    <a:lnL>
                      <a:noFill/>
                    </a:lnL>
                    <a:lnR>
                      <a:noFill/>
                    </a:lnR>
                    <a:lnT>
                      <a:noFill/>
                    </a:lnT>
                    <a:lnB>
                      <a:noFill/>
                    </a:lnB>
                  </a:tcPr>
                </a:tc>
              </a:tr>
              <a:tr h="310248">
                <a:tc>
                  <a:txBody>
                    <a:bodyPr/>
                    <a:lstStyle/>
                    <a:p>
                      <a:pPr algn="just" fontAlgn="b"/>
                      <a:r>
                        <a:rPr lang="en-US" sz="1600" b="1" i="0" u="none" strike="noStrike">
                          <a:solidFill>
                            <a:srgbClr val="000000"/>
                          </a:solidFill>
                          <a:latin typeface="Cambria"/>
                        </a:rPr>
                        <a:t> -not satisfied</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5.7%</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2.6%</a:t>
                      </a:r>
                    </a:p>
                  </a:txBody>
                  <a:tcPr marL="9525" marR="9525" marT="9525" marB="0" anchor="b">
                    <a:lnL>
                      <a:noFill/>
                    </a:lnL>
                    <a:lnR>
                      <a:noFill/>
                    </a:lnR>
                    <a:lnT>
                      <a:noFill/>
                    </a:lnT>
                    <a:lnB>
                      <a:noFill/>
                    </a:lnB>
                  </a:tcPr>
                </a:tc>
                <a:tc>
                  <a:txBody>
                    <a:bodyPr/>
                    <a:lstStyle/>
                    <a:p>
                      <a:pPr algn="r" fontAlgn="b"/>
                      <a:r>
                        <a:rPr lang="en-US" altLang="zh-CN" sz="1600" b="1" i="0" u="none" strike="noStrike" dirty="0">
                          <a:solidFill>
                            <a:srgbClr val="000000"/>
                          </a:solidFill>
                          <a:latin typeface="Cambria"/>
                        </a:rPr>
                        <a:t>10.1%</a:t>
                      </a:r>
                    </a:p>
                  </a:txBody>
                  <a:tcPr marL="9525" marR="9525" marT="9525" marB="0" anchor="b">
                    <a:lnL>
                      <a:noFill/>
                    </a:lnL>
                    <a:lnR>
                      <a:noFill/>
                    </a:lnR>
                    <a:lnT>
                      <a:noFill/>
                    </a:lnT>
                    <a:lnB>
                      <a:noFill/>
                    </a:lnB>
                  </a:tcPr>
                </a:tc>
              </a:tr>
              <a:tr h="310248">
                <a:tc>
                  <a:txBody>
                    <a:bodyPr/>
                    <a:lstStyle/>
                    <a:p>
                      <a:pPr algn="just" fontAlgn="b"/>
                      <a:r>
                        <a:rPr lang="en-US" sz="1600" b="1" i="0" u="none" strike="noStrike" dirty="0">
                          <a:solidFill>
                            <a:srgbClr val="000000"/>
                          </a:solidFill>
                          <a:latin typeface="Cambria"/>
                        </a:rPr>
                        <a:t> -Satisfied</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68.5%</a:t>
                      </a:r>
                    </a:p>
                  </a:txBody>
                  <a:tcPr marL="9525" marR="9525" marT="9525" marB="0" anchor="b">
                    <a:lnL>
                      <a:noFill/>
                    </a:lnL>
                    <a:lnR>
                      <a:noFill/>
                    </a:lnR>
                    <a:lnT>
                      <a:noFill/>
                    </a:lnT>
                    <a:lnB>
                      <a:noFill/>
                    </a:lnB>
                  </a:tcPr>
                </a:tc>
                <a:tc>
                  <a:txBody>
                    <a:bodyPr/>
                    <a:lstStyle/>
                    <a:p>
                      <a:pPr algn="r" fontAlgn="b"/>
                      <a:r>
                        <a:rPr lang="en-US" altLang="zh-CN" sz="1600" b="1" i="0" u="none" strike="noStrike" dirty="0">
                          <a:solidFill>
                            <a:srgbClr val="000000"/>
                          </a:solidFill>
                          <a:latin typeface="Cambria"/>
                        </a:rPr>
                        <a:t>53.3%</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67.0%</a:t>
                      </a:r>
                    </a:p>
                  </a:txBody>
                  <a:tcPr marL="9525" marR="9525" marT="9525" marB="0" anchor="b">
                    <a:lnL>
                      <a:noFill/>
                    </a:lnL>
                    <a:lnR>
                      <a:noFill/>
                    </a:lnR>
                    <a:lnT>
                      <a:noFill/>
                    </a:lnT>
                    <a:lnB>
                      <a:noFill/>
                    </a:lnB>
                  </a:tcPr>
                </a:tc>
              </a:tr>
              <a:tr h="310248">
                <a:tc>
                  <a:txBody>
                    <a:bodyPr/>
                    <a:lstStyle/>
                    <a:p>
                      <a:pPr algn="just" fontAlgn="b"/>
                      <a:r>
                        <a:rPr lang="en-US" sz="1600" b="1" i="0" u="none" strike="noStrike">
                          <a:solidFill>
                            <a:srgbClr val="000000"/>
                          </a:solidFill>
                          <a:latin typeface="Cambria"/>
                        </a:rPr>
                        <a:t> -very satisfied</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25.8%</a:t>
                      </a:r>
                    </a:p>
                  </a:txBody>
                  <a:tcPr marL="9525" marR="9525" marT="9525" marB="0" anchor="b">
                    <a:lnL>
                      <a:noFill/>
                    </a:lnL>
                    <a:lnR>
                      <a:noFill/>
                    </a:lnR>
                    <a:lnT>
                      <a:noFill/>
                    </a:lnT>
                    <a:lnB>
                      <a:noFill/>
                    </a:lnB>
                  </a:tcPr>
                </a:tc>
                <a:tc>
                  <a:txBody>
                    <a:bodyPr/>
                    <a:lstStyle/>
                    <a:p>
                      <a:pPr algn="r" fontAlgn="b"/>
                      <a:r>
                        <a:rPr lang="en-US" altLang="zh-CN" sz="1600" b="1" i="0" u="none" strike="noStrike" dirty="0">
                          <a:solidFill>
                            <a:srgbClr val="000000"/>
                          </a:solidFill>
                          <a:latin typeface="Cambria"/>
                        </a:rPr>
                        <a:t>44.1%</a:t>
                      </a:r>
                    </a:p>
                  </a:txBody>
                  <a:tcPr marL="9525" marR="9525" marT="9525" marB="0" anchor="b">
                    <a:lnL>
                      <a:noFill/>
                    </a:lnL>
                    <a:lnR>
                      <a:noFill/>
                    </a:lnR>
                    <a:lnT>
                      <a:noFill/>
                    </a:lnT>
                    <a:lnB>
                      <a:noFill/>
                    </a:lnB>
                  </a:tcPr>
                </a:tc>
                <a:tc>
                  <a:txBody>
                    <a:bodyPr/>
                    <a:lstStyle/>
                    <a:p>
                      <a:pPr algn="r" fontAlgn="b"/>
                      <a:r>
                        <a:rPr lang="en-US" altLang="zh-CN" sz="1600" b="1" i="0" u="none" strike="noStrike" dirty="0">
                          <a:solidFill>
                            <a:srgbClr val="000000"/>
                          </a:solidFill>
                          <a:latin typeface="Cambria"/>
                        </a:rPr>
                        <a:t>23.0%</a:t>
                      </a:r>
                    </a:p>
                  </a:txBody>
                  <a:tcPr marL="9525" marR="9525" marT="9525" marB="0" anchor="b">
                    <a:lnL>
                      <a:noFill/>
                    </a:lnL>
                    <a:lnR>
                      <a:noFill/>
                    </a:lnR>
                    <a:lnT>
                      <a:noFill/>
                    </a:lnT>
                    <a:lnB>
                      <a:noFill/>
                    </a:lnB>
                  </a:tcPr>
                </a:tc>
              </a:tr>
              <a:tr h="310248">
                <a:tc>
                  <a:txBody>
                    <a:bodyPr/>
                    <a:lstStyle/>
                    <a:p>
                      <a:pPr algn="just" fontAlgn="b"/>
                      <a:r>
                        <a:rPr lang="en-US" sz="1600" b="1" i="0" u="none" strike="noStrike">
                          <a:solidFill>
                            <a:srgbClr val="000000"/>
                          </a:solidFill>
                          <a:latin typeface="Cambria"/>
                        </a:rPr>
                        <a:t>Parental satis (Round 2)</a:t>
                      </a:r>
                    </a:p>
                  </a:txBody>
                  <a:tcPr marL="9525" marR="9525" marT="9525" marB="0" anchor="b">
                    <a:lnL>
                      <a:noFill/>
                    </a:lnL>
                    <a:lnR>
                      <a:noFill/>
                    </a:lnR>
                    <a:lnT>
                      <a:noFill/>
                    </a:lnT>
                    <a:lnB>
                      <a:noFill/>
                    </a:lnB>
                  </a:tcPr>
                </a:tc>
                <a:tc>
                  <a:txBody>
                    <a:bodyPr/>
                    <a:lstStyle/>
                    <a:p>
                      <a:pPr algn="l" fontAlgn="ctr"/>
                      <a:endParaRPr lang="zh-CN" altLang="en-US" sz="1600" b="1" i="0" u="none" strike="noStrike">
                        <a:solidFill>
                          <a:srgbClr val="000000"/>
                        </a:solidFill>
                        <a:latin typeface="Cambria"/>
                      </a:endParaRPr>
                    </a:p>
                  </a:txBody>
                  <a:tcPr marL="9525" marR="9525" marT="9525" marB="0" anchor="ctr">
                    <a:lnL>
                      <a:noFill/>
                    </a:lnL>
                    <a:lnR>
                      <a:noFill/>
                    </a:lnR>
                    <a:lnT>
                      <a:noFill/>
                    </a:lnT>
                    <a:lnB>
                      <a:noFill/>
                    </a:lnB>
                  </a:tcPr>
                </a:tc>
                <a:tc>
                  <a:txBody>
                    <a:bodyPr/>
                    <a:lstStyle/>
                    <a:p>
                      <a:pPr algn="l" fontAlgn="ctr"/>
                      <a:endParaRPr lang="zh-CN" altLang="en-US" sz="1600" b="1" i="0" u="none" strike="noStrike" dirty="0">
                        <a:solidFill>
                          <a:srgbClr val="000000"/>
                        </a:solidFill>
                        <a:latin typeface="Cambria"/>
                      </a:endParaRPr>
                    </a:p>
                  </a:txBody>
                  <a:tcPr marL="9525" marR="9525" marT="9525" marB="0" anchor="ctr">
                    <a:lnL>
                      <a:noFill/>
                    </a:lnL>
                    <a:lnR>
                      <a:noFill/>
                    </a:lnR>
                    <a:lnT>
                      <a:noFill/>
                    </a:lnT>
                    <a:lnB>
                      <a:noFill/>
                    </a:lnB>
                  </a:tcPr>
                </a:tc>
                <a:tc>
                  <a:txBody>
                    <a:bodyPr/>
                    <a:lstStyle/>
                    <a:p>
                      <a:pPr algn="l" fontAlgn="ctr"/>
                      <a:endParaRPr lang="zh-CN" altLang="en-US" sz="1600" b="1" i="0" u="none" strike="noStrike" dirty="0">
                        <a:solidFill>
                          <a:srgbClr val="000000"/>
                        </a:solidFill>
                        <a:latin typeface="Cambria"/>
                      </a:endParaRPr>
                    </a:p>
                  </a:txBody>
                  <a:tcPr marL="9525" marR="9525" marT="9525" marB="0" anchor="ctr">
                    <a:lnL>
                      <a:noFill/>
                    </a:lnL>
                    <a:lnR>
                      <a:noFill/>
                    </a:lnR>
                    <a:lnT>
                      <a:noFill/>
                    </a:lnT>
                    <a:lnB>
                      <a:noFill/>
                    </a:lnB>
                  </a:tcPr>
                </a:tc>
              </a:tr>
              <a:tr h="310248">
                <a:tc>
                  <a:txBody>
                    <a:bodyPr/>
                    <a:lstStyle/>
                    <a:p>
                      <a:pPr algn="just" fontAlgn="b"/>
                      <a:r>
                        <a:rPr lang="en-US" sz="1600" b="1" i="0" u="none" strike="noStrike">
                          <a:solidFill>
                            <a:srgbClr val="000000"/>
                          </a:solidFill>
                          <a:latin typeface="Cambria"/>
                        </a:rPr>
                        <a:t> -not satisfied</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5.7%</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2.0%</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8.6%</a:t>
                      </a:r>
                    </a:p>
                  </a:txBody>
                  <a:tcPr marL="9525" marR="9525" marT="9525" marB="0" anchor="b">
                    <a:lnL>
                      <a:noFill/>
                    </a:lnL>
                    <a:lnR>
                      <a:noFill/>
                    </a:lnR>
                    <a:lnT>
                      <a:noFill/>
                    </a:lnT>
                    <a:lnB>
                      <a:noFill/>
                    </a:lnB>
                  </a:tcPr>
                </a:tc>
              </a:tr>
              <a:tr h="310248">
                <a:tc>
                  <a:txBody>
                    <a:bodyPr/>
                    <a:lstStyle/>
                    <a:p>
                      <a:pPr algn="just" fontAlgn="b"/>
                      <a:r>
                        <a:rPr lang="en-US" sz="1600" b="1" i="0" u="none" strike="noStrike">
                          <a:solidFill>
                            <a:srgbClr val="000000"/>
                          </a:solidFill>
                          <a:latin typeface="Cambria"/>
                        </a:rPr>
                        <a:t> -Satisfied</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69.9%</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50.7%</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63.8%</a:t>
                      </a:r>
                    </a:p>
                  </a:txBody>
                  <a:tcPr marL="9525" marR="9525" marT="9525" marB="0" anchor="b">
                    <a:lnL>
                      <a:noFill/>
                    </a:lnL>
                    <a:lnR>
                      <a:noFill/>
                    </a:lnR>
                    <a:lnT>
                      <a:noFill/>
                    </a:lnT>
                    <a:lnB>
                      <a:noFill/>
                    </a:lnB>
                  </a:tcPr>
                </a:tc>
              </a:tr>
              <a:tr h="310248">
                <a:tc>
                  <a:txBody>
                    <a:bodyPr/>
                    <a:lstStyle/>
                    <a:p>
                      <a:pPr algn="just" fontAlgn="b"/>
                      <a:r>
                        <a:rPr lang="en-US" sz="1600" b="1" i="0" u="none" strike="noStrike">
                          <a:solidFill>
                            <a:srgbClr val="000000"/>
                          </a:solidFill>
                          <a:latin typeface="Cambria"/>
                        </a:rPr>
                        <a:t> -very satisfied</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24.4%</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47.4%</a:t>
                      </a:r>
                    </a:p>
                  </a:txBody>
                  <a:tcPr marL="9525" marR="9525" marT="9525" marB="0" anchor="b">
                    <a:lnL>
                      <a:noFill/>
                    </a:lnL>
                    <a:lnR>
                      <a:noFill/>
                    </a:lnR>
                    <a:lnT>
                      <a:noFill/>
                    </a:lnT>
                    <a:lnB>
                      <a:noFill/>
                    </a:lnB>
                  </a:tcPr>
                </a:tc>
                <a:tc>
                  <a:txBody>
                    <a:bodyPr/>
                    <a:lstStyle/>
                    <a:p>
                      <a:pPr algn="r" fontAlgn="b"/>
                      <a:r>
                        <a:rPr lang="en-US" altLang="zh-CN" sz="1600" b="1" i="0" u="none" strike="noStrike" dirty="0">
                          <a:solidFill>
                            <a:srgbClr val="000000"/>
                          </a:solidFill>
                          <a:latin typeface="Cambria"/>
                        </a:rPr>
                        <a:t>27.7%</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7292573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sz="quarter" idx="1"/>
          </p:nvPr>
        </p:nvGraphicFramePr>
        <p:xfrm>
          <a:off x="1285875" y="642938"/>
          <a:ext cx="7448572" cy="5395935"/>
        </p:xfrm>
        <a:graphic>
          <a:graphicData uri="http://schemas.openxmlformats.org/drawingml/2006/table">
            <a:tbl>
              <a:tblPr/>
              <a:tblGrid>
                <a:gridCol w="3131332"/>
                <a:gridCol w="1439080"/>
                <a:gridCol w="1439080"/>
                <a:gridCol w="1439080"/>
              </a:tblGrid>
              <a:tr h="328448">
                <a:tc rowSpan="2">
                  <a:txBody>
                    <a:bodyPr/>
                    <a:lstStyle/>
                    <a:p>
                      <a:pPr algn="ctr" fontAlgn="ctr"/>
                      <a:r>
                        <a:rPr lang="zh-CN" altLang="en-US" sz="1600" b="1" i="0" u="none" strike="noStrike" dirty="0">
                          <a:solidFill>
                            <a:srgbClr val="000000"/>
                          </a:solidFill>
                          <a:latin typeface="Cambria"/>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600" b="1" i="0" u="none" strike="noStrike">
                          <a:solidFill>
                            <a:srgbClr val="000000"/>
                          </a:solidFill>
                          <a:latin typeface="Cambria"/>
                        </a:rPr>
                        <a:t>Public schools</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rowSpan="2">
                  <a:txBody>
                    <a:bodyPr/>
                    <a:lstStyle/>
                    <a:p>
                      <a:pPr algn="r" fontAlgn="b"/>
                      <a:r>
                        <a:rPr lang="en-US" sz="1600" b="1" i="0" u="none" strike="noStrike">
                          <a:solidFill>
                            <a:srgbClr val="000000"/>
                          </a:solidFill>
                          <a:latin typeface="Cambria"/>
                        </a:rPr>
                        <a:t>Migrant          schools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3435">
                <a:tc vMerge="1">
                  <a:txBody>
                    <a:bodyPr/>
                    <a:lstStyle/>
                    <a:p>
                      <a:endParaRPr lang="zh-CN" altLang="en-US"/>
                    </a:p>
                  </a:txBody>
                  <a:tcPr/>
                </a:tc>
                <a:tc>
                  <a:txBody>
                    <a:bodyPr/>
                    <a:lstStyle/>
                    <a:p>
                      <a:pPr algn="r" fontAlgn="b"/>
                      <a:r>
                        <a:rPr lang="en-US" sz="1600" b="1" i="0" u="none" strike="noStrike">
                          <a:solidFill>
                            <a:srgbClr val="000000"/>
                          </a:solidFill>
                          <a:latin typeface="Cambria"/>
                        </a:rPr>
                        <a:t>Shanghai students</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a:solidFill>
                            <a:srgbClr val="000000"/>
                          </a:solidFill>
                          <a:latin typeface="Cambria"/>
                        </a:rPr>
                        <a:t>Migrant students</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ltLang="en-US"/>
                    </a:p>
                  </a:txBody>
                  <a:tcPr/>
                </a:tc>
              </a:tr>
              <a:tr h="316718">
                <a:tc>
                  <a:txBody>
                    <a:bodyPr/>
                    <a:lstStyle/>
                    <a:p>
                      <a:pPr algn="l" fontAlgn="ctr"/>
                      <a:r>
                        <a:rPr lang="en-US" sz="1600" b="1" i="0" u="none" strike="noStrike">
                          <a:solidFill>
                            <a:srgbClr val="000000"/>
                          </a:solidFill>
                          <a:latin typeface="Cambria"/>
                        </a:rPr>
                        <a:t>Parenal eval sch (Round 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zh-CN" altLang="en-US" sz="1600" b="1" i="0" u="none" strike="noStrike">
                          <a:solidFill>
                            <a:srgbClr val="000000"/>
                          </a:solidFill>
                          <a:latin typeface="Cambria"/>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zh-CN" altLang="en-US" sz="1600" b="1" i="0" u="none" strike="noStrike">
                          <a:solidFill>
                            <a:srgbClr val="000000"/>
                          </a:solidFill>
                          <a:latin typeface="Cambria"/>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zh-CN" altLang="en-US" sz="1600" b="1" i="0" u="none" strike="noStrike">
                          <a:solidFill>
                            <a:srgbClr val="000000"/>
                          </a:solidFill>
                          <a:latin typeface="Cambria"/>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16718">
                <a:tc>
                  <a:txBody>
                    <a:bodyPr/>
                    <a:lstStyle/>
                    <a:p>
                      <a:pPr algn="l" fontAlgn="b"/>
                      <a:r>
                        <a:rPr lang="en-US" sz="1600" b="1" i="0" u="none" strike="noStrike" dirty="0">
                          <a:solidFill>
                            <a:srgbClr val="000000"/>
                          </a:solidFill>
                          <a:latin typeface="Cambria"/>
                        </a:rPr>
                        <a:t> - worse </a:t>
                      </a:r>
                    </a:p>
                  </a:txBody>
                  <a:tcPr marL="9525" marR="9525" marT="9525" marB="0" anchor="b">
                    <a:lnL>
                      <a:noFill/>
                    </a:lnL>
                    <a:lnR>
                      <a:noFill/>
                    </a:lnR>
                    <a:lnT>
                      <a:noFill/>
                    </a:lnT>
                    <a:lnB>
                      <a:noFill/>
                    </a:lnB>
                  </a:tcPr>
                </a:tc>
                <a:tc>
                  <a:txBody>
                    <a:bodyPr/>
                    <a:lstStyle/>
                    <a:p>
                      <a:pPr algn="l" fontAlgn="ctr"/>
                      <a:endParaRPr lang="zh-CN" altLang="en-US" sz="1600" b="1" i="0" u="none" strike="noStrike">
                        <a:solidFill>
                          <a:srgbClr val="000000"/>
                        </a:solidFill>
                        <a:latin typeface="Cambria"/>
                      </a:endParaRP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4.6%</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11.9%</a:t>
                      </a:r>
                    </a:p>
                  </a:txBody>
                  <a:tcPr marL="9525" marR="9525" marT="9525" marB="0" anchor="ctr">
                    <a:lnL>
                      <a:noFill/>
                    </a:lnL>
                    <a:lnR>
                      <a:noFill/>
                    </a:lnR>
                    <a:lnT>
                      <a:noFill/>
                    </a:lnT>
                    <a:lnB>
                      <a:noFill/>
                    </a:lnB>
                  </a:tcPr>
                </a:tc>
              </a:tr>
              <a:tr h="316718">
                <a:tc>
                  <a:txBody>
                    <a:bodyPr/>
                    <a:lstStyle/>
                    <a:p>
                      <a:pPr algn="l" fontAlgn="b"/>
                      <a:r>
                        <a:rPr lang="en-US" sz="1600" b="1" i="0" u="none" strike="noStrike">
                          <a:solidFill>
                            <a:srgbClr val="000000"/>
                          </a:solidFill>
                          <a:latin typeface="Cambria"/>
                        </a:rPr>
                        <a:t> - similar</a:t>
                      </a:r>
                    </a:p>
                  </a:txBody>
                  <a:tcPr marL="9525" marR="9525" marT="9525" marB="0" anchor="b">
                    <a:lnL>
                      <a:noFill/>
                    </a:lnL>
                    <a:lnR>
                      <a:noFill/>
                    </a:lnR>
                    <a:lnT>
                      <a:noFill/>
                    </a:lnT>
                    <a:lnB>
                      <a:noFill/>
                    </a:lnB>
                  </a:tcPr>
                </a:tc>
                <a:tc>
                  <a:txBody>
                    <a:bodyPr/>
                    <a:lstStyle/>
                    <a:p>
                      <a:pPr algn="l" fontAlgn="ctr"/>
                      <a:endParaRPr lang="zh-CN" altLang="en-US" sz="1600" b="1" i="0" u="none" strike="noStrike">
                        <a:solidFill>
                          <a:srgbClr val="000000"/>
                        </a:solidFill>
                        <a:latin typeface="Cambria"/>
                      </a:endParaRP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15.2%</a:t>
                      </a:r>
                    </a:p>
                  </a:txBody>
                  <a:tcPr marL="9525" marR="9525" marT="9525" marB="0" anchor="ctr">
                    <a:lnL>
                      <a:noFill/>
                    </a:lnL>
                    <a:lnR>
                      <a:noFill/>
                    </a:lnR>
                    <a:lnT>
                      <a:noFill/>
                    </a:lnT>
                    <a:lnB>
                      <a:noFill/>
                    </a:lnB>
                  </a:tcPr>
                </a:tc>
                <a:tc>
                  <a:txBody>
                    <a:bodyPr/>
                    <a:lstStyle/>
                    <a:p>
                      <a:pPr algn="r" fontAlgn="ctr"/>
                      <a:r>
                        <a:rPr lang="en-US" altLang="zh-CN" sz="1600" b="1" i="0" u="none" strike="noStrike">
                          <a:solidFill>
                            <a:srgbClr val="000000"/>
                          </a:solidFill>
                          <a:latin typeface="Cambria"/>
                        </a:rPr>
                        <a:t>40.9%</a:t>
                      </a:r>
                    </a:p>
                  </a:txBody>
                  <a:tcPr marL="9525" marR="9525" marT="9525" marB="0" anchor="ctr">
                    <a:lnL>
                      <a:noFill/>
                    </a:lnL>
                    <a:lnR>
                      <a:noFill/>
                    </a:lnR>
                    <a:lnT>
                      <a:noFill/>
                    </a:lnT>
                    <a:lnB>
                      <a:noFill/>
                    </a:lnB>
                  </a:tcPr>
                </a:tc>
              </a:tr>
              <a:tr h="316718">
                <a:tc>
                  <a:txBody>
                    <a:bodyPr/>
                    <a:lstStyle/>
                    <a:p>
                      <a:pPr algn="l" fontAlgn="b"/>
                      <a:r>
                        <a:rPr lang="en-US" sz="1600" b="1" i="0" u="none" strike="noStrike">
                          <a:solidFill>
                            <a:srgbClr val="000000"/>
                          </a:solidFill>
                          <a:latin typeface="Cambria"/>
                        </a:rPr>
                        <a:t> - better </a:t>
                      </a:r>
                    </a:p>
                  </a:txBody>
                  <a:tcPr marL="9525" marR="9525" marT="9525" marB="0" anchor="b">
                    <a:lnL>
                      <a:noFill/>
                    </a:lnL>
                    <a:lnR>
                      <a:noFill/>
                    </a:lnR>
                    <a:lnT>
                      <a:noFill/>
                    </a:lnT>
                    <a:lnB>
                      <a:noFill/>
                    </a:lnB>
                  </a:tcPr>
                </a:tc>
                <a:tc>
                  <a:txBody>
                    <a:bodyPr/>
                    <a:lstStyle/>
                    <a:p>
                      <a:pPr algn="l" fontAlgn="ctr"/>
                      <a:endParaRPr lang="zh-CN" altLang="en-US" sz="1600" b="1" i="0" u="none" strike="noStrike">
                        <a:solidFill>
                          <a:srgbClr val="000000"/>
                        </a:solidFill>
                        <a:latin typeface="Cambria"/>
                      </a:endParaRPr>
                    </a:p>
                  </a:txBody>
                  <a:tcPr marL="9525" marR="9525" marT="9525" marB="0" anchor="ctr">
                    <a:lnL>
                      <a:noFill/>
                    </a:lnL>
                    <a:lnR>
                      <a:noFill/>
                    </a:lnR>
                    <a:lnT>
                      <a:noFill/>
                    </a:lnT>
                    <a:lnB>
                      <a:noFill/>
                    </a:lnB>
                  </a:tcPr>
                </a:tc>
                <a:tc>
                  <a:txBody>
                    <a:bodyPr/>
                    <a:lstStyle/>
                    <a:p>
                      <a:pPr algn="r" fontAlgn="ctr"/>
                      <a:r>
                        <a:rPr lang="en-US" altLang="zh-CN" sz="1600" b="1" i="0" u="none" strike="noStrike" dirty="0">
                          <a:solidFill>
                            <a:srgbClr val="FF0000"/>
                          </a:solidFill>
                          <a:latin typeface="Cambria"/>
                        </a:rPr>
                        <a:t>80.1%</a:t>
                      </a:r>
                    </a:p>
                  </a:txBody>
                  <a:tcPr marL="9525" marR="9525" marT="9525" marB="0" anchor="ctr">
                    <a:lnL>
                      <a:noFill/>
                    </a:lnL>
                    <a:lnR>
                      <a:noFill/>
                    </a:lnR>
                    <a:lnT>
                      <a:noFill/>
                    </a:lnT>
                    <a:lnB>
                      <a:noFill/>
                    </a:lnB>
                  </a:tcPr>
                </a:tc>
                <a:tc>
                  <a:txBody>
                    <a:bodyPr/>
                    <a:lstStyle/>
                    <a:p>
                      <a:pPr algn="r" fontAlgn="ctr"/>
                      <a:r>
                        <a:rPr lang="en-US" altLang="zh-CN" sz="1600" b="1" i="0" u="none" strike="noStrike" dirty="0">
                          <a:solidFill>
                            <a:srgbClr val="FF0000"/>
                          </a:solidFill>
                          <a:latin typeface="Cambria"/>
                        </a:rPr>
                        <a:t>47.2%</a:t>
                      </a:r>
                    </a:p>
                  </a:txBody>
                  <a:tcPr marL="9525" marR="9525" marT="9525" marB="0" anchor="ctr">
                    <a:lnL>
                      <a:noFill/>
                    </a:lnL>
                    <a:lnR>
                      <a:noFill/>
                    </a:lnR>
                    <a:lnT>
                      <a:noFill/>
                    </a:lnT>
                    <a:lnB>
                      <a:noFill/>
                    </a:lnB>
                  </a:tcPr>
                </a:tc>
              </a:tr>
              <a:tr h="316718">
                <a:tc>
                  <a:txBody>
                    <a:bodyPr/>
                    <a:lstStyle/>
                    <a:p>
                      <a:pPr algn="l" fontAlgn="ctr"/>
                      <a:r>
                        <a:rPr lang="en-US" sz="1600" b="1" i="0" u="none" strike="noStrike">
                          <a:solidFill>
                            <a:srgbClr val="000000"/>
                          </a:solidFill>
                          <a:latin typeface="Cambria"/>
                        </a:rPr>
                        <a:t>Parenal eval sch (Round 2)</a:t>
                      </a:r>
                    </a:p>
                  </a:txBody>
                  <a:tcPr marL="9525" marR="9525" marT="9525" marB="0" anchor="ctr">
                    <a:lnL>
                      <a:noFill/>
                    </a:lnL>
                    <a:lnR>
                      <a:noFill/>
                    </a:lnR>
                    <a:lnT>
                      <a:noFill/>
                    </a:lnT>
                    <a:lnB>
                      <a:noFill/>
                    </a:lnB>
                  </a:tcPr>
                </a:tc>
                <a:tc>
                  <a:txBody>
                    <a:bodyPr/>
                    <a:lstStyle/>
                    <a:p>
                      <a:pPr algn="l" fontAlgn="ctr"/>
                      <a:endParaRPr lang="zh-CN" altLang="en-US" sz="1600" b="1" i="0" u="none" strike="noStrike">
                        <a:solidFill>
                          <a:srgbClr val="000000"/>
                        </a:solidFill>
                        <a:latin typeface="Cambria"/>
                      </a:endParaRPr>
                    </a:p>
                  </a:txBody>
                  <a:tcPr marL="9525" marR="9525" marT="9525" marB="0" anchor="ctr">
                    <a:lnL>
                      <a:noFill/>
                    </a:lnL>
                    <a:lnR>
                      <a:noFill/>
                    </a:lnR>
                    <a:lnT>
                      <a:noFill/>
                    </a:lnT>
                    <a:lnB>
                      <a:noFill/>
                    </a:lnB>
                  </a:tcPr>
                </a:tc>
                <a:tc>
                  <a:txBody>
                    <a:bodyPr/>
                    <a:lstStyle/>
                    <a:p>
                      <a:pPr algn="l" fontAlgn="ctr"/>
                      <a:endParaRPr lang="zh-CN" altLang="en-US" sz="1600" b="1" i="0" u="none" strike="noStrike">
                        <a:solidFill>
                          <a:srgbClr val="000000"/>
                        </a:solidFill>
                        <a:latin typeface="Cambria"/>
                      </a:endParaRPr>
                    </a:p>
                  </a:txBody>
                  <a:tcPr marL="9525" marR="9525" marT="9525" marB="0" anchor="ctr">
                    <a:lnL>
                      <a:noFill/>
                    </a:lnL>
                    <a:lnR>
                      <a:noFill/>
                    </a:lnR>
                    <a:lnT>
                      <a:noFill/>
                    </a:lnT>
                    <a:lnB>
                      <a:noFill/>
                    </a:lnB>
                  </a:tcPr>
                </a:tc>
                <a:tc>
                  <a:txBody>
                    <a:bodyPr/>
                    <a:lstStyle/>
                    <a:p>
                      <a:pPr algn="l" fontAlgn="ctr"/>
                      <a:endParaRPr lang="zh-CN" altLang="en-US" sz="1600" b="1" i="0" u="none" strike="noStrike">
                        <a:solidFill>
                          <a:srgbClr val="000000"/>
                        </a:solidFill>
                        <a:latin typeface="Cambria"/>
                      </a:endParaRPr>
                    </a:p>
                  </a:txBody>
                  <a:tcPr marL="9525" marR="9525" marT="9525" marB="0" anchor="ctr">
                    <a:lnL>
                      <a:noFill/>
                    </a:lnL>
                    <a:lnR>
                      <a:noFill/>
                    </a:lnR>
                    <a:lnT>
                      <a:noFill/>
                    </a:lnT>
                    <a:lnB>
                      <a:noFill/>
                    </a:lnB>
                  </a:tcPr>
                </a:tc>
              </a:tr>
              <a:tr h="316718">
                <a:tc>
                  <a:txBody>
                    <a:bodyPr/>
                    <a:lstStyle/>
                    <a:p>
                      <a:pPr algn="l" fontAlgn="b"/>
                      <a:r>
                        <a:rPr lang="en-US" sz="1600" b="1" i="0" u="none" strike="noStrike">
                          <a:solidFill>
                            <a:srgbClr val="000000"/>
                          </a:solidFill>
                          <a:latin typeface="Cambria"/>
                        </a:rPr>
                        <a:t> - worse </a:t>
                      </a:r>
                    </a:p>
                  </a:txBody>
                  <a:tcPr marL="9525" marR="9525" marT="9525" marB="0" anchor="b">
                    <a:lnL>
                      <a:noFill/>
                    </a:lnL>
                    <a:lnR>
                      <a:noFill/>
                    </a:lnR>
                    <a:lnT>
                      <a:noFill/>
                    </a:lnT>
                    <a:lnB>
                      <a:noFill/>
                    </a:lnB>
                  </a:tcPr>
                </a:tc>
                <a:tc>
                  <a:txBody>
                    <a:bodyPr/>
                    <a:lstStyle/>
                    <a:p>
                      <a:pPr algn="l" fontAlgn="ctr"/>
                      <a:endParaRPr lang="zh-CN" altLang="en-US" sz="1600" b="1" i="0" u="none" strike="noStrike">
                        <a:solidFill>
                          <a:srgbClr val="000000"/>
                        </a:solidFill>
                        <a:latin typeface="Cambria"/>
                      </a:endParaRPr>
                    </a:p>
                  </a:txBody>
                  <a:tcPr marL="9525" marR="9525" marT="9525" marB="0" anchor="ctr">
                    <a:lnL>
                      <a:noFill/>
                    </a:lnL>
                    <a:lnR>
                      <a:noFill/>
                    </a:lnR>
                    <a:lnT>
                      <a:noFill/>
                    </a:lnT>
                    <a:lnB>
                      <a:noFill/>
                    </a:lnB>
                  </a:tcPr>
                </a:tc>
                <a:tc>
                  <a:txBody>
                    <a:bodyPr/>
                    <a:lstStyle/>
                    <a:p>
                      <a:pPr algn="r" fontAlgn="b"/>
                      <a:r>
                        <a:rPr lang="en-US" altLang="zh-CN" sz="1600" b="1" i="0" u="none" strike="noStrike">
                          <a:solidFill>
                            <a:srgbClr val="000000"/>
                          </a:solidFill>
                          <a:latin typeface="Cambria"/>
                        </a:rPr>
                        <a:t>4.9%</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10.1%</a:t>
                      </a:r>
                    </a:p>
                  </a:txBody>
                  <a:tcPr marL="9525" marR="9525" marT="9525" marB="0" anchor="b">
                    <a:lnL>
                      <a:noFill/>
                    </a:lnL>
                    <a:lnR>
                      <a:noFill/>
                    </a:lnR>
                    <a:lnT>
                      <a:noFill/>
                    </a:lnT>
                    <a:lnB>
                      <a:noFill/>
                    </a:lnB>
                  </a:tcPr>
                </a:tc>
              </a:tr>
              <a:tr h="316718">
                <a:tc>
                  <a:txBody>
                    <a:bodyPr/>
                    <a:lstStyle/>
                    <a:p>
                      <a:pPr algn="l" fontAlgn="b"/>
                      <a:r>
                        <a:rPr lang="en-US" sz="1600" b="1" i="0" u="none" strike="noStrike">
                          <a:solidFill>
                            <a:srgbClr val="000000"/>
                          </a:solidFill>
                          <a:latin typeface="Cambria"/>
                        </a:rPr>
                        <a:t> - similar</a:t>
                      </a:r>
                    </a:p>
                  </a:txBody>
                  <a:tcPr marL="9525" marR="9525" marT="9525" marB="0" anchor="b">
                    <a:lnL>
                      <a:noFill/>
                    </a:lnL>
                    <a:lnR>
                      <a:noFill/>
                    </a:lnR>
                    <a:lnT>
                      <a:noFill/>
                    </a:lnT>
                    <a:lnB>
                      <a:noFill/>
                    </a:lnB>
                  </a:tcPr>
                </a:tc>
                <a:tc>
                  <a:txBody>
                    <a:bodyPr/>
                    <a:lstStyle/>
                    <a:p>
                      <a:pPr algn="l" fontAlgn="ctr"/>
                      <a:endParaRPr lang="zh-CN" altLang="en-US" sz="1600" b="1" i="0" u="none" strike="noStrike">
                        <a:solidFill>
                          <a:srgbClr val="000000"/>
                        </a:solidFill>
                        <a:latin typeface="Cambria"/>
                      </a:endParaRPr>
                    </a:p>
                  </a:txBody>
                  <a:tcPr marL="9525" marR="9525" marT="9525" marB="0" anchor="ctr">
                    <a:lnL>
                      <a:noFill/>
                    </a:lnL>
                    <a:lnR>
                      <a:noFill/>
                    </a:lnR>
                    <a:lnT>
                      <a:noFill/>
                    </a:lnT>
                    <a:lnB>
                      <a:noFill/>
                    </a:lnB>
                  </a:tcPr>
                </a:tc>
                <a:tc>
                  <a:txBody>
                    <a:bodyPr/>
                    <a:lstStyle/>
                    <a:p>
                      <a:pPr algn="r" fontAlgn="b"/>
                      <a:r>
                        <a:rPr lang="en-US" altLang="zh-CN" sz="1600" b="1" i="0" u="none" strike="noStrike">
                          <a:solidFill>
                            <a:srgbClr val="000000"/>
                          </a:solidFill>
                          <a:latin typeface="Cambria"/>
                        </a:rPr>
                        <a:t>16.5%</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35.5%</a:t>
                      </a:r>
                    </a:p>
                  </a:txBody>
                  <a:tcPr marL="9525" marR="9525" marT="9525" marB="0" anchor="b">
                    <a:lnL>
                      <a:noFill/>
                    </a:lnL>
                    <a:lnR>
                      <a:noFill/>
                    </a:lnR>
                    <a:lnT>
                      <a:noFill/>
                    </a:lnT>
                    <a:lnB>
                      <a:noFill/>
                    </a:lnB>
                  </a:tcPr>
                </a:tc>
              </a:tr>
              <a:tr h="316718">
                <a:tc>
                  <a:txBody>
                    <a:bodyPr/>
                    <a:lstStyle/>
                    <a:p>
                      <a:pPr algn="l" fontAlgn="b"/>
                      <a:r>
                        <a:rPr lang="en-US" sz="1600" b="1" i="0" u="none" strike="noStrike">
                          <a:solidFill>
                            <a:srgbClr val="000000"/>
                          </a:solidFill>
                          <a:latin typeface="Cambria"/>
                        </a:rPr>
                        <a:t> - better </a:t>
                      </a:r>
                    </a:p>
                  </a:txBody>
                  <a:tcPr marL="9525" marR="9525" marT="9525" marB="0" anchor="b">
                    <a:lnL>
                      <a:noFill/>
                    </a:lnL>
                    <a:lnR>
                      <a:noFill/>
                    </a:lnR>
                    <a:lnT>
                      <a:noFill/>
                    </a:lnT>
                    <a:lnB>
                      <a:noFill/>
                    </a:lnB>
                  </a:tcPr>
                </a:tc>
                <a:tc>
                  <a:txBody>
                    <a:bodyPr/>
                    <a:lstStyle/>
                    <a:p>
                      <a:pPr algn="l" fontAlgn="ctr"/>
                      <a:endParaRPr lang="zh-CN" altLang="en-US" sz="1600" b="1" i="0" u="none" strike="noStrike">
                        <a:solidFill>
                          <a:srgbClr val="000000"/>
                        </a:solidFill>
                        <a:latin typeface="Cambria"/>
                      </a:endParaRPr>
                    </a:p>
                  </a:txBody>
                  <a:tcPr marL="9525" marR="9525" marT="9525" marB="0" anchor="ctr">
                    <a:lnL>
                      <a:noFill/>
                    </a:lnL>
                    <a:lnR>
                      <a:noFill/>
                    </a:lnR>
                    <a:lnT>
                      <a:noFill/>
                    </a:lnT>
                    <a:lnB>
                      <a:noFill/>
                    </a:lnB>
                  </a:tcPr>
                </a:tc>
                <a:tc>
                  <a:txBody>
                    <a:bodyPr/>
                    <a:lstStyle/>
                    <a:p>
                      <a:pPr algn="r" fontAlgn="b"/>
                      <a:r>
                        <a:rPr lang="en-US" altLang="zh-CN" sz="1600" b="1" i="0" u="none" strike="noStrike" dirty="0">
                          <a:solidFill>
                            <a:srgbClr val="FF0000"/>
                          </a:solidFill>
                          <a:latin typeface="Cambria"/>
                        </a:rPr>
                        <a:t>78.6%</a:t>
                      </a:r>
                    </a:p>
                  </a:txBody>
                  <a:tcPr marL="9525" marR="9525" marT="9525" marB="0" anchor="b">
                    <a:lnL>
                      <a:noFill/>
                    </a:lnL>
                    <a:lnR>
                      <a:noFill/>
                    </a:lnR>
                    <a:lnT>
                      <a:noFill/>
                    </a:lnT>
                    <a:lnB>
                      <a:noFill/>
                    </a:lnB>
                  </a:tcPr>
                </a:tc>
                <a:tc>
                  <a:txBody>
                    <a:bodyPr/>
                    <a:lstStyle/>
                    <a:p>
                      <a:pPr algn="r" fontAlgn="b"/>
                      <a:r>
                        <a:rPr lang="en-US" altLang="zh-CN" sz="1600" b="1" i="0" u="none" strike="noStrike" dirty="0">
                          <a:solidFill>
                            <a:srgbClr val="FF0000"/>
                          </a:solidFill>
                          <a:latin typeface="Cambria"/>
                        </a:rPr>
                        <a:t>54.5%</a:t>
                      </a:r>
                    </a:p>
                  </a:txBody>
                  <a:tcPr marL="9525" marR="9525" marT="9525" marB="0" anchor="b">
                    <a:lnL>
                      <a:noFill/>
                    </a:lnL>
                    <a:lnR>
                      <a:noFill/>
                    </a:lnR>
                    <a:lnT>
                      <a:noFill/>
                    </a:lnT>
                    <a:lnB>
                      <a:noFill/>
                    </a:lnB>
                  </a:tcPr>
                </a:tc>
              </a:tr>
              <a:tr h="316718">
                <a:tc>
                  <a:txBody>
                    <a:bodyPr/>
                    <a:lstStyle/>
                    <a:p>
                      <a:pPr algn="l" fontAlgn="ctr"/>
                      <a:r>
                        <a:rPr lang="en-US" sz="1600" b="1" i="0" u="none" strike="noStrike">
                          <a:solidFill>
                            <a:srgbClr val="000000"/>
                          </a:solidFill>
                          <a:latin typeface="Cambria"/>
                        </a:rPr>
                        <a:t>Attri. Between rounds (%)</a:t>
                      </a:r>
                    </a:p>
                  </a:txBody>
                  <a:tcPr marL="9525" marR="9525" marT="9525" marB="0" anchor="ctr">
                    <a:lnL>
                      <a:noFill/>
                    </a:lnL>
                    <a:lnR>
                      <a:noFill/>
                    </a:lnR>
                    <a:lnT>
                      <a:noFill/>
                    </a:lnT>
                    <a:lnB>
                      <a:noFill/>
                    </a:lnB>
                  </a:tcPr>
                </a:tc>
                <a:tc>
                  <a:txBody>
                    <a:bodyPr/>
                    <a:lstStyle/>
                    <a:p>
                      <a:pPr algn="r" fontAlgn="b"/>
                      <a:r>
                        <a:rPr lang="en-US" altLang="zh-CN" sz="1600" b="1" i="0" u="none" strike="noStrike">
                          <a:solidFill>
                            <a:srgbClr val="000000"/>
                          </a:solidFill>
                          <a:latin typeface="Cambria"/>
                        </a:rPr>
                        <a:t>1.7%</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7.2%</a:t>
                      </a: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18.4%</a:t>
                      </a:r>
                    </a:p>
                  </a:txBody>
                  <a:tcPr marL="9525" marR="9525" marT="9525" marB="0" anchor="b">
                    <a:lnL>
                      <a:noFill/>
                    </a:lnL>
                    <a:lnR>
                      <a:noFill/>
                    </a:lnR>
                    <a:lnT>
                      <a:noFill/>
                    </a:lnT>
                    <a:lnB>
                      <a:noFill/>
                    </a:lnB>
                  </a:tcPr>
                </a:tc>
              </a:tr>
              <a:tr h="316718">
                <a:tc>
                  <a:txBody>
                    <a:bodyPr/>
                    <a:lstStyle/>
                    <a:p>
                      <a:pPr algn="l" fontAlgn="ctr"/>
                      <a:r>
                        <a:rPr lang="en-US" sz="1600" b="1" i="0" u="none" strike="noStrike">
                          <a:solidFill>
                            <a:srgbClr val="000000"/>
                          </a:solidFill>
                          <a:latin typeface="Cambria"/>
                        </a:rPr>
                        <a:t>Post-graduation</a:t>
                      </a:r>
                    </a:p>
                  </a:txBody>
                  <a:tcPr marL="9525" marR="9525" marT="9525" marB="0" anchor="ctr">
                    <a:lnL>
                      <a:noFill/>
                    </a:lnL>
                    <a:lnR>
                      <a:noFill/>
                    </a:lnR>
                    <a:lnT>
                      <a:noFill/>
                    </a:lnT>
                    <a:lnB>
                      <a:noFill/>
                    </a:lnB>
                  </a:tcPr>
                </a:tc>
                <a:tc>
                  <a:txBody>
                    <a:bodyPr/>
                    <a:lstStyle/>
                    <a:p>
                      <a:pPr algn="l" fontAlgn="ctr"/>
                      <a:endParaRPr lang="zh-CN" altLang="en-US" sz="1600" b="1" i="0" u="none" strike="noStrike">
                        <a:solidFill>
                          <a:srgbClr val="000000"/>
                        </a:solidFill>
                        <a:latin typeface="Cambria"/>
                      </a:endParaRPr>
                    </a:p>
                  </a:txBody>
                  <a:tcPr marL="9525" marR="9525" marT="9525" marB="0" anchor="ctr">
                    <a:lnL>
                      <a:noFill/>
                    </a:lnL>
                    <a:lnR>
                      <a:noFill/>
                    </a:lnR>
                    <a:lnT>
                      <a:noFill/>
                    </a:lnT>
                    <a:lnB>
                      <a:noFill/>
                    </a:lnB>
                  </a:tcPr>
                </a:tc>
                <a:tc>
                  <a:txBody>
                    <a:bodyPr/>
                    <a:lstStyle/>
                    <a:p>
                      <a:pPr algn="l" fontAlgn="ctr"/>
                      <a:endParaRPr lang="zh-CN" altLang="en-US" sz="1600" b="1" i="0" u="none" strike="noStrike">
                        <a:solidFill>
                          <a:srgbClr val="000000"/>
                        </a:solidFill>
                        <a:latin typeface="Cambria"/>
                      </a:endParaRPr>
                    </a:p>
                  </a:txBody>
                  <a:tcPr marL="9525" marR="9525" marT="9525" marB="0" anchor="ctr">
                    <a:lnL>
                      <a:noFill/>
                    </a:lnL>
                    <a:lnR>
                      <a:noFill/>
                    </a:lnR>
                    <a:lnT>
                      <a:noFill/>
                    </a:lnT>
                    <a:lnB>
                      <a:noFill/>
                    </a:lnB>
                  </a:tcPr>
                </a:tc>
                <a:tc>
                  <a:txBody>
                    <a:bodyPr/>
                    <a:lstStyle/>
                    <a:p>
                      <a:pPr algn="l" fontAlgn="ctr"/>
                      <a:endParaRPr lang="zh-CN" altLang="en-US" sz="1600" b="1" i="0" u="none" strike="noStrike">
                        <a:solidFill>
                          <a:srgbClr val="000000"/>
                        </a:solidFill>
                        <a:latin typeface="Cambria"/>
                      </a:endParaRPr>
                    </a:p>
                  </a:txBody>
                  <a:tcPr marL="9525" marR="9525" marT="9525" marB="0" anchor="ctr">
                    <a:lnL>
                      <a:noFill/>
                    </a:lnL>
                    <a:lnR>
                      <a:noFill/>
                    </a:lnR>
                    <a:lnT>
                      <a:noFill/>
                    </a:lnT>
                    <a:lnB>
                      <a:noFill/>
                    </a:lnB>
                  </a:tcPr>
                </a:tc>
              </a:tr>
              <a:tr h="316718">
                <a:tc>
                  <a:txBody>
                    <a:bodyPr/>
                    <a:lstStyle/>
                    <a:p>
                      <a:pPr algn="l" fontAlgn="ctr"/>
                      <a:r>
                        <a:rPr lang="en-US" sz="1600" b="1" i="0" u="none" strike="noStrike">
                          <a:solidFill>
                            <a:srgbClr val="000000"/>
                          </a:solidFill>
                          <a:latin typeface="Cambria"/>
                        </a:rPr>
                        <a:t> - school in Shanghai</a:t>
                      </a:r>
                    </a:p>
                  </a:txBody>
                  <a:tcPr marL="9525" marR="9525" marT="9525" marB="0" anchor="ctr">
                    <a:lnL>
                      <a:noFill/>
                    </a:lnL>
                    <a:lnR>
                      <a:noFill/>
                    </a:lnR>
                    <a:lnT>
                      <a:noFill/>
                    </a:lnT>
                    <a:lnB>
                      <a:noFill/>
                    </a:lnB>
                  </a:tcPr>
                </a:tc>
                <a:tc>
                  <a:txBody>
                    <a:bodyPr/>
                    <a:lstStyle/>
                    <a:p>
                      <a:pPr algn="r" fontAlgn="b"/>
                      <a:endParaRPr lang="zh-CN" altLang="en-US" sz="1600" b="1" i="0" u="none" strike="noStrike">
                        <a:solidFill>
                          <a:srgbClr val="000000"/>
                        </a:solidFill>
                        <a:latin typeface="Cambria"/>
                      </a:endParaRPr>
                    </a:p>
                  </a:txBody>
                  <a:tcPr marL="9525" marR="9525" marT="9525" marB="0" anchor="b">
                    <a:lnL>
                      <a:noFill/>
                    </a:lnL>
                    <a:lnR>
                      <a:noFill/>
                    </a:lnR>
                    <a:lnT>
                      <a:noFill/>
                    </a:lnT>
                    <a:lnB>
                      <a:noFill/>
                    </a:lnB>
                  </a:tcPr>
                </a:tc>
                <a:tc>
                  <a:txBody>
                    <a:bodyPr/>
                    <a:lstStyle/>
                    <a:p>
                      <a:pPr algn="r" fontAlgn="b"/>
                      <a:r>
                        <a:rPr lang="en-US" altLang="zh-CN" sz="1600" b="1" i="0" u="none" strike="noStrike" dirty="0">
                          <a:solidFill>
                            <a:srgbClr val="FF0000"/>
                          </a:solidFill>
                          <a:latin typeface="Cambria"/>
                        </a:rPr>
                        <a:t>71.6%</a:t>
                      </a:r>
                    </a:p>
                  </a:txBody>
                  <a:tcPr marL="9525" marR="9525" marT="9525" marB="0" anchor="b">
                    <a:lnL>
                      <a:noFill/>
                    </a:lnL>
                    <a:lnR>
                      <a:noFill/>
                    </a:lnR>
                    <a:lnT>
                      <a:noFill/>
                    </a:lnT>
                    <a:lnB>
                      <a:noFill/>
                    </a:lnB>
                  </a:tcPr>
                </a:tc>
                <a:tc>
                  <a:txBody>
                    <a:bodyPr/>
                    <a:lstStyle/>
                    <a:p>
                      <a:pPr algn="r" fontAlgn="b"/>
                      <a:r>
                        <a:rPr lang="en-US" altLang="zh-CN" sz="1600" b="1" i="0" u="none" strike="noStrike" dirty="0">
                          <a:solidFill>
                            <a:srgbClr val="FF0000"/>
                          </a:solidFill>
                          <a:latin typeface="Cambria"/>
                        </a:rPr>
                        <a:t>53.5%</a:t>
                      </a:r>
                    </a:p>
                  </a:txBody>
                  <a:tcPr marL="9525" marR="9525" marT="9525" marB="0" anchor="b">
                    <a:lnL>
                      <a:noFill/>
                    </a:lnL>
                    <a:lnR>
                      <a:noFill/>
                    </a:lnR>
                    <a:lnT>
                      <a:noFill/>
                    </a:lnT>
                    <a:lnB>
                      <a:noFill/>
                    </a:lnB>
                  </a:tcPr>
                </a:tc>
              </a:tr>
              <a:tr h="316718">
                <a:tc>
                  <a:txBody>
                    <a:bodyPr/>
                    <a:lstStyle/>
                    <a:p>
                      <a:pPr algn="just" fontAlgn="b"/>
                      <a:r>
                        <a:rPr lang="en-US" sz="1600" b="1" i="0" u="none" strike="noStrike">
                          <a:solidFill>
                            <a:srgbClr val="000000"/>
                          </a:solidFill>
                          <a:latin typeface="Cambria"/>
                        </a:rPr>
                        <a:t> - school in hometown</a:t>
                      </a:r>
                    </a:p>
                  </a:txBody>
                  <a:tcPr marL="9525" marR="9525" marT="9525" marB="0" anchor="b">
                    <a:lnL>
                      <a:noFill/>
                    </a:lnL>
                    <a:lnR>
                      <a:noFill/>
                    </a:lnR>
                    <a:lnT>
                      <a:noFill/>
                    </a:lnT>
                    <a:lnB>
                      <a:noFill/>
                    </a:lnB>
                  </a:tcPr>
                </a:tc>
                <a:tc>
                  <a:txBody>
                    <a:bodyPr/>
                    <a:lstStyle/>
                    <a:p>
                      <a:pPr algn="r" fontAlgn="b"/>
                      <a:endParaRPr lang="zh-CN" altLang="en-US" sz="1600" b="1" i="0" u="none" strike="noStrike">
                        <a:solidFill>
                          <a:srgbClr val="000000"/>
                        </a:solidFill>
                        <a:latin typeface="Cambria"/>
                      </a:endParaRPr>
                    </a:p>
                  </a:txBody>
                  <a:tcPr marL="9525" marR="9525" marT="9525" marB="0" anchor="b">
                    <a:lnL>
                      <a:noFill/>
                    </a:lnL>
                    <a:lnR>
                      <a:noFill/>
                    </a:lnR>
                    <a:lnT>
                      <a:noFill/>
                    </a:lnT>
                    <a:lnB>
                      <a:noFill/>
                    </a:lnB>
                  </a:tcPr>
                </a:tc>
                <a:tc>
                  <a:txBody>
                    <a:bodyPr/>
                    <a:lstStyle/>
                    <a:p>
                      <a:pPr algn="r" fontAlgn="b"/>
                      <a:r>
                        <a:rPr lang="en-US" altLang="zh-CN" sz="1600" b="1" i="0" u="none" strike="noStrike" dirty="0">
                          <a:solidFill>
                            <a:srgbClr val="000000"/>
                          </a:solidFill>
                          <a:latin typeface="Cambria"/>
                        </a:rPr>
                        <a:t>6.0%</a:t>
                      </a:r>
                    </a:p>
                  </a:txBody>
                  <a:tcPr marL="9525" marR="9525" marT="9525" marB="0" anchor="b">
                    <a:lnL>
                      <a:noFill/>
                    </a:lnL>
                    <a:lnR>
                      <a:noFill/>
                    </a:lnR>
                    <a:lnT>
                      <a:noFill/>
                    </a:lnT>
                    <a:lnB>
                      <a:noFill/>
                    </a:lnB>
                  </a:tcPr>
                </a:tc>
                <a:tc>
                  <a:txBody>
                    <a:bodyPr/>
                    <a:lstStyle/>
                    <a:p>
                      <a:pPr algn="r" fontAlgn="b"/>
                      <a:r>
                        <a:rPr lang="en-US" altLang="zh-CN" sz="1600" b="1" i="0" u="none" strike="noStrike" dirty="0">
                          <a:solidFill>
                            <a:srgbClr val="000000"/>
                          </a:solidFill>
                          <a:latin typeface="Cambria"/>
                        </a:rPr>
                        <a:t>25.2%</a:t>
                      </a:r>
                    </a:p>
                  </a:txBody>
                  <a:tcPr marL="9525" marR="9525" marT="9525" marB="0" anchor="b">
                    <a:lnL>
                      <a:noFill/>
                    </a:lnL>
                    <a:lnR>
                      <a:noFill/>
                    </a:lnR>
                    <a:lnT>
                      <a:noFill/>
                    </a:lnT>
                    <a:lnB>
                      <a:noFill/>
                    </a:lnB>
                  </a:tcPr>
                </a:tc>
              </a:tr>
              <a:tr h="316718">
                <a:tc>
                  <a:txBody>
                    <a:bodyPr/>
                    <a:lstStyle/>
                    <a:p>
                      <a:pPr algn="just" fontAlgn="b"/>
                      <a:r>
                        <a:rPr lang="en-US" sz="1600" b="1" i="0" u="none" strike="noStrike">
                          <a:solidFill>
                            <a:srgbClr val="000000"/>
                          </a:solidFill>
                          <a:latin typeface="Cambria"/>
                        </a:rPr>
                        <a:t> - others </a:t>
                      </a:r>
                    </a:p>
                  </a:txBody>
                  <a:tcPr marL="9525" marR="9525" marT="9525" marB="0" anchor="b">
                    <a:lnL>
                      <a:noFill/>
                    </a:lnL>
                    <a:lnR>
                      <a:noFill/>
                    </a:lnR>
                    <a:lnT>
                      <a:noFill/>
                    </a:lnT>
                    <a:lnB>
                      <a:noFill/>
                    </a:lnB>
                  </a:tcPr>
                </a:tc>
                <a:tc>
                  <a:txBody>
                    <a:bodyPr/>
                    <a:lstStyle/>
                    <a:p>
                      <a:pPr algn="r" fontAlgn="b"/>
                      <a:endParaRPr lang="zh-CN" altLang="en-US" sz="1600" b="1" i="0" u="none" strike="noStrike">
                        <a:solidFill>
                          <a:srgbClr val="000000"/>
                        </a:solidFill>
                        <a:latin typeface="Cambria"/>
                      </a:endParaRPr>
                    </a:p>
                  </a:txBody>
                  <a:tcPr marL="9525" marR="9525" marT="9525" marB="0" anchor="b">
                    <a:lnL>
                      <a:noFill/>
                    </a:lnL>
                    <a:lnR>
                      <a:noFill/>
                    </a:lnR>
                    <a:lnT>
                      <a:noFill/>
                    </a:lnT>
                    <a:lnB>
                      <a:noFill/>
                    </a:lnB>
                  </a:tcPr>
                </a:tc>
                <a:tc>
                  <a:txBody>
                    <a:bodyPr/>
                    <a:lstStyle/>
                    <a:p>
                      <a:pPr algn="r" fontAlgn="b"/>
                      <a:r>
                        <a:rPr lang="en-US" altLang="zh-CN" sz="1600" b="1" i="0" u="none" strike="noStrike">
                          <a:solidFill>
                            <a:srgbClr val="000000"/>
                          </a:solidFill>
                          <a:latin typeface="Cambria"/>
                        </a:rPr>
                        <a:t>0.0%</a:t>
                      </a:r>
                    </a:p>
                  </a:txBody>
                  <a:tcPr marL="9525" marR="9525" marT="9525" marB="0" anchor="b">
                    <a:lnL>
                      <a:noFill/>
                    </a:lnL>
                    <a:lnR>
                      <a:noFill/>
                    </a:lnR>
                    <a:lnT>
                      <a:noFill/>
                    </a:lnT>
                    <a:lnB>
                      <a:noFill/>
                    </a:lnB>
                  </a:tcPr>
                </a:tc>
                <a:tc>
                  <a:txBody>
                    <a:bodyPr/>
                    <a:lstStyle/>
                    <a:p>
                      <a:pPr algn="r" fontAlgn="b"/>
                      <a:r>
                        <a:rPr lang="en-US" altLang="zh-CN" sz="1600" b="1" i="0" u="none" strike="noStrike" dirty="0">
                          <a:solidFill>
                            <a:srgbClr val="000000"/>
                          </a:solidFill>
                          <a:latin typeface="Cambria"/>
                        </a:rPr>
                        <a:t>0.3%</a:t>
                      </a:r>
                    </a:p>
                  </a:txBody>
                  <a:tcPr marL="9525" marR="9525" marT="9525" marB="0" anchor="b">
                    <a:lnL>
                      <a:noFill/>
                    </a:lnL>
                    <a:lnR>
                      <a:noFill/>
                    </a:lnR>
                    <a:lnT>
                      <a:noFill/>
                    </a:lnT>
                    <a:lnB>
                      <a:noFill/>
                    </a:lnB>
                  </a:tcPr>
                </a:tc>
              </a:tr>
              <a:tr h="316718">
                <a:tc>
                  <a:txBody>
                    <a:bodyPr/>
                    <a:lstStyle/>
                    <a:p>
                      <a:pPr algn="just" fontAlgn="b"/>
                      <a:r>
                        <a:rPr lang="en-US" sz="1600" b="1" i="0" u="none" strike="noStrike">
                          <a:solidFill>
                            <a:srgbClr val="000000"/>
                          </a:solidFill>
                          <a:latin typeface="Cambria"/>
                        </a:rPr>
                        <a:t> - Don't Know</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zh-CN" altLang="en-US" sz="1600" b="1" i="0" u="none" strike="noStrike">
                          <a:solidFill>
                            <a:srgbClr val="000000"/>
                          </a:solidFill>
                          <a:latin typeface="Cambria"/>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zh-CN" sz="1600" b="1" i="0" u="none" strike="noStrike">
                          <a:solidFill>
                            <a:srgbClr val="000000"/>
                          </a:solidFill>
                          <a:latin typeface="Cambria"/>
                        </a:rPr>
                        <a:t>22.5%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zh-CN" sz="1600" b="1" i="0" u="none" strike="noStrike" dirty="0">
                          <a:solidFill>
                            <a:srgbClr val="000000"/>
                          </a:solidFill>
                          <a:latin typeface="Cambria"/>
                        </a:rPr>
                        <a:t>21.1%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54010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116632"/>
            <a:ext cx="7499350" cy="562074"/>
          </a:xfrm>
        </p:spPr>
        <p:txBody>
          <a:bodyPr>
            <a:normAutofit/>
          </a:bodyPr>
          <a:lstStyle/>
          <a:p>
            <a:pPr fontAlgn="auto">
              <a:spcAft>
                <a:spcPts val="0"/>
              </a:spcAft>
              <a:defRPr/>
            </a:pPr>
            <a:r>
              <a:rPr lang="en-US" altLang="zh-CN" dirty="0" smtClean="0">
                <a:solidFill>
                  <a:schemeClr val="tx2">
                    <a:satMod val="130000"/>
                  </a:schemeClr>
                </a:solidFill>
              </a:rPr>
              <a:t>Test score gap (norm. math)</a:t>
            </a:r>
            <a:endParaRPr lang="zh-CN" altLang="en-US" dirty="0">
              <a:solidFill>
                <a:srgbClr val="00B050"/>
              </a:solidFill>
            </a:endParaRPr>
          </a:p>
        </p:txBody>
      </p:sp>
      <p:graphicFrame>
        <p:nvGraphicFramePr>
          <p:cNvPr id="5" name="内容占位符 4"/>
          <p:cNvGraphicFramePr>
            <a:graphicFrameLocks noGrp="1"/>
          </p:cNvGraphicFramePr>
          <p:nvPr>
            <p:ph sz="quarter" idx="1"/>
          </p:nvPr>
        </p:nvGraphicFramePr>
        <p:xfrm>
          <a:off x="251520" y="836713"/>
          <a:ext cx="8640960" cy="3343188"/>
        </p:xfrm>
        <a:graphic>
          <a:graphicData uri="http://schemas.openxmlformats.org/drawingml/2006/table">
            <a:tbl>
              <a:tblPr/>
              <a:tblGrid>
                <a:gridCol w="2557720"/>
                <a:gridCol w="1216648"/>
                <a:gridCol w="1216648"/>
                <a:gridCol w="1216648"/>
                <a:gridCol w="1216648"/>
                <a:gridCol w="1216648"/>
              </a:tblGrid>
              <a:tr h="188107">
                <a:tc>
                  <a:txBody>
                    <a:bodyPr/>
                    <a:lstStyle/>
                    <a:p>
                      <a:pPr algn="l" fontAlgn="ctr"/>
                      <a:endParaRPr lang="zh-CN" altLang="en-US" sz="1800" b="1" i="0" u="none" strike="noStrike" dirty="0">
                        <a:solidFill>
                          <a:srgbClr val="000000"/>
                        </a:solidFill>
                        <a:latin typeface="Times New Roman"/>
                      </a:endParaRPr>
                    </a:p>
                  </a:txBody>
                  <a:tcPr marL="4279" marR="4279" marT="42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800" b="1" i="0" u="none" strike="noStrike" dirty="0">
                          <a:solidFill>
                            <a:srgbClr val="000000"/>
                          </a:solidFill>
                          <a:latin typeface="Times New Roman"/>
                        </a:rPr>
                        <a:t>(1)</a:t>
                      </a:r>
                    </a:p>
                  </a:txBody>
                  <a:tcPr marL="4279" marR="4279" marT="42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800" b="1" i="0" u="none" strike="noStrike">
                          <a:solidFill>
                            <a:srgbClr val="000000"/>
                          </a:solidFill>
                          <a:latin typeface="Times New Roman"/>
                        </a:rPr>
                        <a:t>(2)</a:t>
                      </a:r>
                    </a:p>
                  </a:txBody>
                  <a:tcPr marL="4279" marR="4279" marT="42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800" b="1" i="0" u="none" strike="noStrike">
                          <a:solidFill>
                            <a:srgbClr val="000000"/>
                          </a:solidFill>
                          <a:latin typeface="Times New Roman"/>
                        </a:rPr>
                        <a:t>(3)</a:t>
                      </a:r>
                    </a:p>
                  </a:txBody>
                  <a:tcPr marL="4279" marR="4279" marT="42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800" b="1" i="0" u="none" strike="noStrike" dirty="0">
                          <a:solidFill>
                            <a:srgbClr val="000000"/>
                          </a:solidFill>
                          <a:latin typeface="Times New Roman"/>
                        </a:rPr>
                        <a:t>(4)</a:t>
                      </a:r>
                    </a:p>
                  </a:txBody>
                  <a:tcPr marL="4279" marR="4279" marT="42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800" b="1" i="0" u="none" strike="noStrike" dirty="0" smtClean="0">
                          <a:solidFill>
                            <a:srgbClr val="000000"/>
                          </a:solidFill>
                          <a:latin typeface="Times New Roman"/>
                        </a:rPr>
                        <a:t>(5)</a:t>
                      </a:r>
                      <a:endParaRPr lang="en-US" altLang="zh-CN" sz="1800" b="1" i="0" u="none" strike="noStrike" dirty="0">
                        <a:solidFill>
                          <a:srgbClr val="000000"/>
                        </a:solidFill>
                        <a:latin typeface="Times New Roman"/>
                      </a:endParaRPr>
                    </a:p>
                  </a:txBody>
                  <a:tcPr marL="4279" marR="4279" marT="4279" marB="0" anchor="b">
                    <a:lnL>
                      <a:noFill/>
                    </a:lnL>
                    <a:lnR>
                      <a:noFill/>
                    </a:lnR>
                    <a:lnT>
                      <a:noFill/>
                    </a:lnT>
                    <a:lnB w="6350" cap="flat" cmpd="sng" algn="ctr">
                      <a:solidFill>
                        <a:srgbClr val="000000"/>
                      </a:solidFill>
                      <a:prstDash val="solid"/>
                      <a:round/>
                      <a:headEnd type="none" w="med" len="med"/>
                      <a:tailEnd type="none" w="med" len="med"/>
                    </a:lnB>
                  </a:tcPr>
                </a:tc>
              </a:tr>
              <a:tr h="128299">
                <a:tc>
                  <a:txBody>
                    <a:bodyPr/>
                    <a:lstStyle/>
                    <a:p>
                      <a:pPr algn="l" fontAlgn="b"/>
                      <a:r>
                        <a:rPr lang="zh-CN" altLang="en-US" sz="1800" b="1" i="0" u="none" strike="noStrike" dirty="0">
                          <a:solidFill>
                            <a:srgbClr val="000000"/>
                          </a:solidFill>
                          <a:latin typeface="Times New Roman"/>
                        </a:rPr>
                        <a:t>　</a:t>
                      </a:r>
                    </a:p>
                  </a:txBody>
                  <a:tcPr marL="4279" marR="4279" marT="42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zh-CN" altLang="en-US" sz="1800" b="1" i="0" u="none" strike="noStrike" dirty="0">
                          <a:solidFill>
                            <a:srgbClr val="000000"/>
                          </a:solidFill>
                          <a:latin typeface="Times New Roman"/>
                        </a:rPr>
                        <a:t>　</a:t>
                      </a:r>
                    </a:p>
                  </a:txBody>
                  <a:tcPr marL="4279" marR="4279" marT="42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zh-CN" altLang="en-US" sz="1800" b="1" i="0" u="none" strike="noStrike">
                          <a:solidFill>
                            <a:srgbClr val="000000"/>
                          </a:solidFill>
                          <a:latin typeface="Times New Roman"/>
                        </a:rPr>
                        <a:t>　</a:t>
                      </a:r>
                    </a:p>
                  </a:txBody>
                  <a:tcPr marL="4279" marR="4279" marT="42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zh-CN" altLang="en-US" sz="1800" b="1" i="0" u="none" strike="noStrike">
                          <a:solidFill>
                            <a:srgbClr val="000000"/>
                          </a:solidFill>
                          <a:latin typeface="Times New Roman"/>
                        </a:rPr>
                        <a:t>　</a:t>
                      </a:r>
                    </a:p>
                  </a:txBody>
                  <a:tcPr marL="4279" marR="4279" marT="42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zh-CN" altLang="en-US" sz="1800" b="1" i="0" u="none" strike="noStrike" dirty="0">
                          <a:solidFill>
                            <a:srgbClr val="000000"/>
                          </a:solidFill>
                          <a:latin typeface="Times New Roman"/>
                        </a:rPr>
                        <a:t>　</a:t>
                      </a:r>
                    </a:p>
                  </a:txBody>
                  <a:tcPr marL="4279" marR="4279" marT="42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zh-CN" altLang="en-US" sz="1800" b="1" i="0" u="none" strike="noStrike" dirty="0">
                        <a:solidFill>
                          <a:srgbClr val="000000"/>
                        </a:solidFill>
                        <a:latin typeface="Times New Roman"/>
                      </a:endParaRPr>
                    </a:p>
                  </a:txBody>
                  <a:tcPr marL="4279" marR="4279" marT="4279" marB="0" anchor="b">
                    <a:lnL>
                      <a:noFill/>
                    </a:lnL>
                    <a:lnR>
                      <a:noFill/>
                    </a:lnR>
                    <a:lnT w="6350" cap="flat" cmpd="sng" algn="ctr">
                      <a:solidFill>
                        <a:srgbClr val="000000"/>
                      </a:solidFill>
                      <a:prstDash val="solid"/>
                      <a:round/>
                      <a:headEnd type="none" w="med" len="med"/>
                      <a:tailEnd type="none" w="med" len="med"/>
                    </a:lnT>
                    <a:lnB>
                      <a:noFill/>
                    </a:lnB>
                  </a:tcPr>
                </a:tc>
              </a:tr>
              <a:tr h="135051">
                <a:tc>
                  <a:txBody>
                    <a:bodyPr/>
                    <a:lstStyle/>
                    <a:p>
                      <a:pPr algn="l" fontAlgn="b"/>
                      <a:r>
                        <a:rPr lang="en-US" sz="1800" b="1" i="0" u="none" strike="noStrike" dirty="0">
                          <a:solidFill>
                            <a:srgbClr val="FF0000"/>
                          </a:solidFill>
                          <a:latin typeface="Times New Roman"/>
                        </a:rPr>
                        <a:t>Migrant school*round2</a:t>
                      </a: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FF0000"/>
                          </a:solidFill>
                          <a:latin typeface="Times New Roman"/>
                        </a:rPr>
                        <a:t>0.19**</a:t>
                      </a:r>
                    </a:p>
                  </a:txBody>
                  <a:tcPr marL="4279" marR="4279" marT="4279" marB="0" anchor="b">
                    <a:lnL>
                      <a:noFill/>
                    </a:lnL>
                    <a:lnR>
                      <a:noFill/>
                    </a:lnR>
                    <a:lnT>
                      <a:noFill/>
                    </a:lnT>
                    <a:lnB>
                      <a:noFill/>
                    </a:lnB>
                  </a:tcPr>
                </a:tc>
                <a:tc>
                  <a:txBody>
                    <a:bodyPr/>
                    <a:lstStyle/>
                    <a:p>
                      <a:pPr algn="ctr" fontAlgn="b"/>
                      <a:r>
                        <a:rPr lang="en-US" altLang="zh-CN" sz="1800" b="1" i="0" u="none" strike="noStrike">
                          <a:solidFill>
                            <a:srgbClr val="FF0000"/>
                          </a:solidFill>
                          <a:latin typeface="Times New Roman"/>
                        </a:rPr>
                        <a:t>0.25***</a:t>
                      </a:r>
                    </a:p>
                  </a:txBody>
                  <a:tcPr marL="4279" marR="4279" marT="4279" marB="0" anchor="b">
                    <a:lnL>
                      <a:noFill/>
                    </a:lnL>
                    <a:lnR>
                      <a:noFill/>
                    </a:lnR>
                    <a:lnT>
                      <a:noFill/>
                    </a:lnT>
                    <a:lnB>
                      <a:noFill/>
                    </a:lnB>
                  </a:tcPr>
                </a:tc>
                <a:tc>
                  <a:txBody>
                    <a:bodyPr/>
                    <a:lstStyle/>
                    <a:p>
                      <a:pPr algn="ctr" fontAlgn="b"/>
                      <a:r>
                        <a:rPr lang="en-US" altLang="zh-CN" sz="1800" b="1" i="0" u="none" strike="noStrike">
                          <a:solidFill>
                            <a:srgbClr val="FF0000"/>
                          </a:solidFill>
                          <a:latin typeface="Times New Roman"/>
                        </a:rPr>
                        <a:t>0.27***</a:t>
                      </a: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FF0000"/>
                          </a:solidFill>
                          <a:latin typeface="Times New Roman"/>
                        </a:rPr>
                        <a:t>0.25**</a:t>
                      </a:r>
                    </a:p>
                  </a:txBody>
                  <a:tcPr marL="4279" marR="4279" marT="4279" marB="0" anchor="b">
                    <a:lnL>
                      <a:noFill/>
                    </a:lnL>
                    <a:lnR>
                      <a:noFill/>
                    </a:lnR>
                    <a:lnT>
                      <a:noFill/>
                    </a:lnT>
                    <a:lnB>
                      <a:noFill/>
                    </a:lnB>
                  </a:tcPr>
                </a:tc>
                <a:tc>
                  <a:txBody>
                    <a:bodyPr/>
                    <a:lstStyle/>
                    <a:p>
                      <a:pPr algn="ctr" fontAlgn="b"/>
                      <a:r>
                        <a:rPr lang="en-US" altLang="zh-CN" sz="1800" b="1" i="0" u="none" strike="noStrike" dirty="0" smtClean="0">
                          <a:solidFill>
                            <a:srgbClr val="FF0000"/>
                          </a:solidFill>
                          <a:latin typeface="Times New Roman"/>
                        </a:rPr>
                        <a:t>0.24***</a:t>
                      </a:r>
                      <a:endParaRPr lang="en-US" altLang="zh-CN" sz="1800" b="1" i="0" u="none" strike="noStrike" dirty="0">
                        <a:solidFill>
                          <a:srgbClr val="FF0000"/>
                        </a:solidFill>
                        <a:latin typeface="Times New Roman"/>
                      </a:endParaRPr>
                    </a:p>
                  </a:txBody>
                  <a:tcPr marL="4279" marR="4279" marT="4279" marB="0" anchor="b">
                    <a:lnL>
                      <a:noFill/>
                    </a:lnL>
                    <a:lnR>
                      <a:noFill/>
                    </a:lnR>
                    <a:lnT>
                      <a:noFill/>
                    </a:lnT>
                    <a:lnB>
                      <a:noFill/>
                    </a:lnB>
                  </a:tcPr>
                </a:tc>
              </a:tr>
              <a:tr h="135051">
                <a:tc>
                  <a:txBody>
                    <a:bodyPr/>
                    <a:lstStyle/>
                    <a:p>
                      <a:pPr algn="l" fontAlgn="b"/>
                      <a:endParaRPr lang="zh-CN" altLang="en-US" sz="1800" b="1" i="0" u="none" strike="noStrike" dirty="0">
                        <a:solidFill>
                          <a:srgbClr val="FF0000"/>
                        </a:solidFill>
                        <a:latin typeface="Times New Roman"/>
                      </a:endParaRP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FF0000"/>
                          </a:solidFill>
                          <a:latin typeface="Times New Roman"/>
                        </a:rPr>
                        <a:t>(0.09)</a:t>
                      </a: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FF0000"/>
                          </a:solidFill>
                          <a:latin typeface="Times New Roman"/>
                        </a:rPr>
                        <a:t>(0.09)</a:t>
                      </a:r>
                    </a:p>
                  </a:txBody>
                  <a:tcPr marL="4279" marR="4279" marT="4279" marB="0" anchor="b">
                    <a:lnL>
                      <a:noFill/>
                    </a:lnL>
                    <a:lnR>
                      <a:noFill/>
                    </a:lnR>
                    <a:lnT>
                      <a:noFill/>
                    </a:lnT>
                    <a:lnB>
                      <a:noFill/>
                    </a:lnB>
                  </a:tcPr>
                </a:tc>
                <a:tc>
                  <a:txBody>
                    <a:bodyPr/>
                    <a:lstStyle/>
                    <a:p>
                      <a:pPr algn="ctr" fontAlgn="b"/>
                      <a:r>
                        <a:rPr lang="en-US" altLang="zh-CN" sz="1800" b="1" i="0" u="none" strike="noStrike">
                          <a:solidFill>
                            <a:srgbClr val="FF0000"/>
                          </a:solidFill>
                          <a:latin typeface="Times New Roman"/>
                        </a:rPr>
                        <a:t>(0.09)</a:t>
                      </a: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FF0000"/>
                          </a:solidFill>
                          <a:latin typeface="Times New Roman"/>
                        </a:rPr>
                        <a:t>(0.10)</a:t>
                      </a:r>
                    </a:p>
                  </a:txBody>
                  <a:tcPr marL="4279" marR="4279" marT="4279" marB="0" anchor="b">
                    <a:lnL>
                      <a:noFill/>
                    </a:lnL>
                    <a:lnR>
                      <a:noFill/>
                    </a:lnR>
                    <a:lnT>
                      <a:noFill/>
                    </a:lnT>
                    <a:lnB>
                      <a:noFill/>
                    </a:lnB>
                  </a:tcPr>
                </a:tc>
                <a:tc>
                  <a:txBody>
                    <a:bodyPr/>
                    <a:lstStyle/>
                    <a:p>
                      <a:pPr algn="ctr" fontAlgn="b"/>
                      <a:r>
                        <a:rPr lang="en-US" altLang="zh-CN" sz="1800" b="1" i="0" u="none" strike="noStrike" dirty="0" smtClean="0">
                          <a:solidFill>
                            <a:srgbClr val="FF0000"/>
                          </a:solidFill>
                          <a:latin typeface="Times New Roman"/>
                        </a:rPr>
                        <a:t>(0.06)</a:t>
                      </a:r>
                      <a:endParaRPr lang="en-US" altLang="zh-CN" sz="1800" b="1" i="0" u="none" strike="noStrike" dirty="0">
                        <a:solidFill>
                          <a:srgbClr val="FF0000"/>
                        </a:solidFill>
                        <a:latin typeface="Times New Roman"/>
                      </a:endParaRPr>
                    </a:p>
                  </a:txBody>
                  <a:tcPr marL="4279" marR="4279" marT="4279" marB="0" anchor="b">
                    <a:lnL>
                      <a:noFill/>
                    </a:lnL>
                    <a:lnR>
                      <a:noFill/>
                    </a:lnR>
                    <a:lnT>
                      <a:noFill/>
                    </a:lnT>
                    <a:lnB>
                      <a:noFill/>
                    </a:lnB>
                  </a:tcPr>
                </a:tc>
              </a:tr>
              <a:tr h="135051">
                <a:tc>
                  <a:txBody>
                    <a:bodyPr/>
                    <a:lstStyle/>
                    <a:p>
                      <a:pPr algn="l" fontAlgn="b"/>
                      <a:r>
                        <a:rPr lang="en-US" sz="1800" b="1" i="0" u="none" strike="noStrike" dirty="0">
                          <a:solidFill>
                            <a:srgbClr val="000000"/>
                          </a:solidFill>
                          <a:latin typeface="Times New Roman"/>
                        </a:rPr>
                        <a:t>Migrant school</a:t>
                      </a: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000000"/>
                          </a:solidFill>
                          <a:latin typeface="Times New Roman"/>
                        </a:rPr>
                        <a:t>-0.75***</a:t>
                      </a: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000000"/>
                          </a:solidFill>
                          <a:latin typeface="Times New Roman"/>
                        </a:rPr>
                        <a:t>-0.68***</a:t>
                      </a: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000000"/>
                          </a:solidFill>
                          <a:latin typeface="Times New Roman"/>
                        </a:rPr>
                        <a:t>-0.62***</a:t>
                      </a: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000000"/>
                          </a:solidFill>
                          <a:latin typeface="Times New Roman"/>
                        </a:rPr>
                        <a:t>-0.50***</a:t>
                      </a:r>
                    </a:p>
                  </a:txBody>
                  <a:tcPr marL="4279" marR="4279" marT="4279" marB="0" anchor="b">
                    <a:lnL>
                      <a:noFill/>
                    </a:lnL>
                    <a:lnR>
                      <a:noFill/>
                    </a:lnR>
                    <a:lnT>
                      <a:noFill/>
                    </a:lnT>
                    <a:lnB>
                      <a:noFill/>
                    </a:lnB>
                  </a:tcPr>
                </a:tc>
                <a:tc>
                  <a:txBody>
                    <a:bodyPr/>
                    <a:lstStyle/>
                    <a:p>
                      <a:pPr algn="ctr" fontAlgn="b"/>
                      <a:endParaRPr lang="en-US" altLang="zh-CN" sz="1800" b="1" i="0" u="none" strike="noStrike" dirty="0">
                        <a:solidFill>
                          <a:srgbClr val="000000"/>
                        </a:solidFill>
                        <a:latin typeface="Times New Roman"/>
                      </a:endParaRPr>
                    </a:p>
                  </a:txBody>
                  <a:tcPr marL="4279" marR="4279" marT="4279" marB="0" anchor="b">
                    <a:lnL>
                      <a:noFill/>
                    </a:lnL>
                    <a:lnR>
                      <a:noFill/>
                    </a:lnR>
                    <a:lnT>
                      <a:noFill/>
                    </a:lnT>
                    <a:lnB>
                      <a:noFill/>
                    </a:lnB>
                  </a:tcPr>
                </a:tc>
              </a:tr>
              <a:tr h="135051">
                <a:tc>
                  <a:txBody>
                    <a:bodyPr/>
                    <a:lstStyle/>
                    <a:p>
                      <a:pPr algn="l" fontAlgn="b"/>
                      <a:endParaRPr lang="zh-CN" altLang="en-US" sz="1800" b="1" i="0" u="none" strike="noStrike" dirty="0">
                        <a:solidFill>
                          <a:srgbClr val="000000"/>
                        </a:solidFill>
                        <a:latin typeface="Times New Roman"/>
                      </a:endParaRP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000000"/>
                          </a:solidFill>
                          <a:latin typeface="Times New Roman"/>
                        </a:rPr>
                        <a:t>(0.12)</a:t>
                      </a: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000000"/>
                          </a:solidFill>
                          <a:latin typeface="Times New Roman"/>
                        </a:rPr>
                        <a:t>(0.12)</a:t>
                      </a:r>
                    </a:p>
                  </a:txBody>
                  <a:tcPr marL="4279" marR="4279" marT="4279" marB="0" anchor="b">
                    <a:lnL>
                      <a:noFill/>
                    </a:lnL>
                    <a:lnR>
                      <a:noFill/>
                    </a:lnR>
                    <a:lnT>
                      <a:noFill/>
                    </a:lnT>
                    <a:lnB>
                      <a:noFill/>
                    </a:lnB>
                  </a:tcPr>
                </a:tc>
                <a:tc>
                  <a:txBody>
                    <a:bodyPr/>
                    <a:lstStyle/>
                    <a:p>
                      <a:pPr algn="ctr" fontAlgn="b"/>
                      <a:r>
                        <a:rPr lang="en-US" altLang="zh-CN" sz="1800" b="1" i="0" u="none" strike="noStrike">
                          <a:solidFill>
                            <a:srgbClr val="000000"/>
                          </a:solidFill>
                          <a:latin typeface="Times New Roman"/>
                        </a:rPr>
                        <a:t>(0.12)</a:t>
                      </a: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000000"/>
                          </a:solidFill>
                          <a:latin typeface="Times New Roman"/>
                        </a:rPr>
                        <a:t>(0.11)</a:t>
                      </a:r>
                    </a:p>
                  </a:txBody>
                  <a:tcPr marL="4279" marR="4279" marT="4279" marB="0" anchor="b">
                    <a:lnL>
                      <a:noFill/>
                    </a:lnL>
                    <a:lnR>
                      <a:noFill/>
                    </a:lnR>
                    <a:lnT>
                      <a:noFill/>
                    </a:lnT>
                    <a:lnB>
                      <a:noFill/>
                    </a:lnB>
                  </a:tcPr>
                </a:tc>
                <a:tc>
                  <a:txBody>
                    <a:bodyPr/>
                    <a:lstStyle/>
                    <a:p>
                      <a:pPr algn="ctr" fontAlgn="b"/>
                      <a:endParaRPr lang="en-US" altLang="zh-CN" sz="1800" b="1" i="0" u="none" strike="noStrike" dirty="0">
                        <a:solidFill>
                          <a:srgbClr val="000000"/>
                        </a:solidFill>
                        <a:latin typeface="Times New Roman"/>
                      </a:endParaRPr>
                    </a:p>
                  </a:txBody>
                  <a:tcPr marL="4279" marR="4279" marT="4279" marB="0" anchor="b">
                    <a:lnL>
                      <a:noFill/>
                    </a:lnL>
                    <a:lnR>
                      <a:noFill/>
                    </a:lnR>
                    <a:lnT>
                      <a:noFill/>
                    </a:lnT>
                    <a:lnB>
                      <a:noFill/>
                    </a:lnB>
                  </a:tcPr>
                </a:tc>
              </a:tr>
              <a:tr h="135051">
                <a:tc>
                  <a:txBody>
                    <a:bodyPr/>
                    <a:lstStyle/>
                    <a:p>
                      <a:pPr algn="l" fontAlgn="b"/>
                      <a:r>
                        <a:rPr lang="en-US" sz="1800" b="1" i="0" u="none" strike="noStrike">
                          <a:solidFill>
                            <a:srgbClr val="000000"/>
                          </a:solidFill>
                          <a:latin typeface="Times New Roman"/>
                        </a:rPr>
                        <a:t>Round2</a:t>
                      </a: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000000"/>
                          </a:solidFill>
                          <a:latin typeface="Times New Roman"/>
                        </a:rPr>
                        <a:t>-0.14**</a:t>
                      </a: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000000"/>
                          </a:solidFill>
                          <a:latin typeface="Times New Roman"/>
                        </a:rPr>
                        <a:t>-0.17</a:t>
                      </a:r>
                    </a:p>
                  </a:txBody>
                  <a:tcPr marL="4279" marR="4279" marT="4279" marB="0" anchor="b">
                    <a:lnL>
                      <a:noFill/>
                    </a:lnL>
                    <a:lnR>
                      <a:noFill/>
                    </a:lnR>
                    <a:lnT>
                      <a:noFill/>
                    </a:lnT>
                    <a:lnB>
                      <a:noFill/>
                    </a:lnB>
                  </a:tcPr>
                </a:tc>
                <a:tc>
                  <a:txBody>
                    <a:bodyPr/>
                    <a:lstStyle/>
                    <a:p>
                      <a:pPr algn="ctr" fontAlgn="b"/>
                      <a:r>
                        <a:rPr lang="en-US" altLang="zh-CN" sz="1800" b="1" i="0" u="none" strike="noStrike">
                          <a:solidFill>
                            <a:srgbClr val="000000"/>
                          </a:solidFill>
                          <a:latin typeface="Times New Roman"/>
                        </a:rPr>
                        <a:t>-0.42</a:t>
                      </a: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000000"/>
                          </a:solidFill>
                          <a:latin typeface="Times New Roman"/>
                        </a:rPr>
                        <a:t>-0.18</a:t>
                      </a:r>
                    </a:p>
                  </a:txBody>
                  <a:tcPr marL="4279" marR="4279" marT="4279" marB="0" anchor="b">
                    <a:lnL>
                      <a:noFill/>
                    </a:lnL>
                    <a:lnR>
                      <a:noFill/>
                    </a:lnR>
                    <a:lnT>
                      <a:noFill/>
                    </a:lnT>
                    <a:lnB>
                      <a:noFill/>
                    </a:lnB>
                  </a:tcPr>
                </a:tc>
                <a:tc>
                  <a:txBody>
                    <a:bodyPr/>
                    <a:lstStyle/>
                    <a:p>
                      <a:pPr algn="ctr" fontAlgn="b"/>
                      <a:endParaRPr lang="en-US" altLang="zh-CN" sz="1800" b="1" i="0" u="none" strike="noStrike" dirty="0">
                        <a:solidFill>
                          <a:srgbClr val="000000"/>
                        </a:solidFill>
                        <a:latin typeface="Times New Roman"/>
                      </a:endParaRPr>
                    </a:p>
                  </a:txBody>
                  <a:tcPr marL="4279" marR="4279" marT="4279" marB="0" anchor="b">
                    <a:lnL>
                      <a:noFill/>
                    </a:lnL>
                    <a:lnR>
                      <a:noFill/>
                    </a:lnR>
                    <a:lnT>
                      <a:noFill/>
                    </a:lnT>
                    <a:lnB>
                      <a:noFill/>
                    </a:lnB>
                  </a:tcPr>
                </a:tc>
              </a:tr>
              <a:tr h="135051">
                <a:tc>
                  <a:txBody>
                    <a:bodyPr/>
                    <a:lstStyle/>
                    <a:p>
                      <a:pPr algn="l" fontAlgn="b"/>
                      <a:endParaRPr lang="zh-CN" altLang="en-US" sz="1800" b="1" i="0" u="none" strike="noStrike">
                        <a:solidFill>
                          <a:srgbClr val="000000"/>
                        </a:solidFill>
                        <a:latin typeface="Times New Roman"/>
                      </a:endParaRPr>
                    </a:p>
                  </a:txBody>
                  <a:tcPr marL="4279" marR="4279" marT="4279" marB="0" anchor="b">
                    <a:lnL>
                      <a:noFill/>
                    </a:lnL>
                    <a:lnR>
                      <a:noFill/>
                    </a:lnR>
                    <a:lnT>
                      <a:noFill/>
                    </a:lnT>
                    <a:lnB>
                      <a:noFill/>
                    </a:lnB>
                  </a:tcPr>
                </a:tc>
                <a:tc>
                  <a:txBody>
                    <a:bodyPr/>
                    <a:lstStyle/>
                    <a:p>
                      <a:pPr algn="ctr" fontAlgn="b"/>
                      <a:r>
                        <a:rPr lang="en-US" altLang="zh-CN" sz="1800" b="1" i="0" u="none" strike="noStrike">
                          <a:solidFill>
                            <a:srgbClr val="000000"/>
                          </a:solidFill>
                          <a:latin typeface="Times New Roman"/>
                        </a:rPr>
                        <a:t>(0.06)</a:t>
                      </a: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000000"/>
                          </a:solidFill>
                          <a:latin typeface="Times New Roman"/>
                        </a:rPr>
                        <a:t>(0.43)</a:t>
                      </a: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000000"/>
                          </a:solidFill>
                          <a:latin typeface="Times New Roman"/>
                        </a:rPr>
                        <a:t>(0.45)</a:t>
                      </a: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000000"/>
                          </a:solidFill>
                          <a:latin typeface="Times New Roman"/>
                        </a:rPr>
                        <a:t>(0.48)</a:t>
                      </a:r>
                    </a:p>
                  </a:txBody>
                  <a:tcPr marL="4279" marR="4279" marT="4279" marB="0" anchor="b">
                    <a:lnL>
                      <a:noFill/>
                    </a:lnL>
                    <a:lnR>
                      <a:noFill/>
                    </a:lnR>
                    <a:lnT>
                      <a:noFill/>
                    </a:lnT>
                    <a:lnB>
                      <a:noFill/>
                    </a:lnB>
                  </a:tcPr>
                </a:tc>
                <a:tc>
                  <a:txBody>
                    <a:bodyPr/>
                    <a:lstStyle/>
                    <a:p>
                      <a:pPr algn="ctr" fontAlgn="b"/>
                      <a:endParaRPr lang="en-US" altLang="zh-CN" sz="1800" b="1" i="0" u="none" strike="noStrike" dirty="0">
                        <a:solidFill>
                          <a:srgbClr val="000000"/>
                        </a:solidFill>
                        <a:latin typeface="Times New Roman"/>
                      </a:endParaRPr>
                    </a:p>
                  </a:txBody>
                  <a:tcPr marL="4279" marR="4279" marT="4279" marB="0" anchor="b">
                    <a:lnL>
                      <a:noFill/>
                    </a:lnL>
                    <a:lnR>
                      <a:noFill/>
                    </a:lnR>
                    <a:lnT>
                      <a:noFill/>
                    </a:lnT>
                    <a:lnB>
                      <a:noFill/>
                    </a:lnB>
                  </a:tcPr>
                </a:tc>
              </a:tr>
              <a:tr h="135051">
                <a:tc>
                  <a:txBody>
                    <a:bodyPr/>
                    <a:lstStyle/>
                    <a:p>
                      <a:pPr algn="l" fontAlgn="b"/>
                      <a:r>
                        <a:rPr lang="en-US" sz="1800" b="1" i="0" u="none" strike="noStrike">
                          <a:solidFill>
                            <a:srgbClr val="000000"/>
                          </a:solidFill>
                          <a:latin typeface="Times New Roman"/>
                        </a:rPr>
                        <a:t>IQ</a:t>
                      </a:r>
                    </a:p>
                  </a:txBody>
                  <a:tcPr marL="4279" marR="4279" marT="4279" marB="0" anchor="b">
                    <a:lnL>
                      <a:noFill/>
                    </a:lnL>
                    <a:lnR>
                      <a:noFill/>
                    </a:lnR>
                    <a:lnT>
                      <a:noFill/>
                    </a:lnT>
                    <a:lnB>
                      <a:noFill/>
                    </a:lnB>
                  </a:tcPr>
                </a:tc>
                <a:tc>
                  <a:txBody>
                    <a:bodyPr/>
                    <a:lstStyle/>
                    <a:p>
                      <a:pPr algn="ctr" fontAlgn="b"/>
                      <a:endParaRPr lang="zh-CN" altLang="en-US" sz="1800" b="1" i="0" u="none" strike="noStrike" dirty="0">
                        <a:solidFill>
                          <a:srgbClr val="000000"/>
                        </a:solidFill>
                        <a:latin typeface="Times New Roman"/>
                      </a:endParaRPr>
                    </a:p>
                  </a:txBody>
                  <a:tcPr marL="4279" marR="4279" marT="4279" marB="0" anchor="b">
                    <a:lnL>
                      <a:noFill/>
                    </a:lnL>
                    <a:lnR>
                      <a:noFill/>
                    </a:lnR>
                    <a:lnT>
                      <a:noFill/>
                    </a:lnT>
                    <a:lnB>
                      <a:noFill/>
                    </a:lnB>
                  </a:tcPr>
                </a:tc>
                <a:tc>
                  <a:txBody>
                    <a:bodyPr/>
                    <a:lstStyle/>
                    <a:p>
                      <a:pPr algn="ctr" fontAlgn="b"/>
                      <a:endParaRPr lang="zh-CN" altLang="en-US" sz="1800" b="1" i="0" u="none" strike="noStrike" dirty="0">
                        <a:solidFill>
                          <a:srgbClr val="000000"/>
                        </a:solidFill>
                        <a:latin typeface="Times New Roman"/>
                      </a:endParaRPr>
                    </a:p>
                  </a:txBody>
                  <a:tcPr marL="4279" marR="4279" marT="4279" marB="0" anchor="b">
                    <a:lnL>
                      <a:noFill/>
                    </a:lnL>
                    <a:lnR>
                      <a:noFill/>
                    </a:lnR>
                    <a:lnT>
                      <a:noFill/>
                    </a:lnT>
                    <a:lnB>
                      <a:noFill/>
                    </a:lnB>
                  </a:tcPr>
                </a:tc>
                <a:tc>
                  <a:txBody>
                    <a:bodyPr/>
                    <a:lstStyle/>
                    <a:p>
                      <a:pPr algn="ctr" fontAlgn="b"/>
                      <a:endParaRPr lang="zh-CN" altLang="en-US" sz="1800" b="1" i="0" u="none" strike="noStrike" dirty="0">
                        <a:solidFill>
                          <a:srgbClr val="000000"/>
                        </a:solidFill>
                        <a:latin typeface="Times New Roman"/>
                      </a:endParaRP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000000"/>
                          </a:solidFill>
                          <a:latin typeface="Times New Roman"/>
                        </a:rPr>
                        <a:t>0.14***</a:t>
                      </a:r>
                    </a:p>
                  </a:txBody>
                  <a:tcPr marL="4279" marR="4279" marT="4279" marB="0" anchor="b">
                    <a:lnL>
                      <a:noFill/>
                    </a:lnL>
                    <a:lnR>
                      <a:noFill/>
                    </a:lnR>
                    <a:lnT>
                      <a:noFill/>
                    </a:lnT>
                    <a:lnB>
                      <a:noFill/>
                    </a:lnB>
                  </a:tcPr>
                </a:tc>
                <a:tc>
                  <a:txBody>
                    <a:bodyPr/>
                    <a:lstStyle/>
                    <a:p>
                      <a:pPr algn="ctr" fontAlgn="b"/>
                      <a:endParaRPr lang="en-US" altLang="zh-CN" sz="1800" b="1" i="0" u="none" strike="noStrike" dirty="0">
                        <a:solidFill>
                          <a:srgbClr val="000000"/>
                        </a:solidFill>
                        <a:latin typeface="Times New Roman"/>
                      </a:endParaRPr>
                    </a:p>
                  </a:txBody>
                  <a:tcPr marL="4279" marR="4279" marT="4279" marB="0" anchor="b">
                    <a:lnL>
                      <a:noFill/>
                    </a:lnL>
                    <a:lnR>
                      <a:noFill/>
                    </a:lnR>
                    <a:lnT>
                      <a:noFill/>
                    </a:lnT>
                    <a:lnB>
                      <a:noFill/>
                    </a:lnB>
                  </a:tcPr>
                </a:tc>
              </a:tr>
              <a:tr h="135051">
                <a:tc>
                  <a:txBody>
                    <a:bodyPr/>
                    <a:lstStyle/>
                    <a:p>
                      <a:pPr algn="l" fontAlgn="b"/>
                      <a:endParaRPr lang="zh-CN" altLang="en-US" sz="1800" b="1" i="0" u="none" strike="noStrike">
                        <a:solidFill>
                          <a:srgbClr val="000000"/>
                        </a:solidFill>
                        <a:latin typeface="Times New Roman"/>
                      </a:endParaRPr>
                    </a:p>
                  </a:txBody>
                  <a:tcPr marL="4279" marR="4279" marT="4279" marB="0" anchor="b">
                    <a:lnL>
                      <a:noFill/>
                    </a:lnL>
                    <a:lnR>
                      <a:noFill/>
                    </a:lnR>
                    <a:lnT>
                      <a:noFill/>
                    </a:lnT>
                    <a:lnB>
                      <a:noFill/>
                    </a:lnB>
                  </a:tcPr>
                </a:tc>
                <a:tc>
                  <a:txBody>
                    <a:bodyPr/>
                    <a:lstStyle/>
                    <a:p>
                      <a:pPr algn="ctr" fontAlgn="b"/>
                      <a:endParaRPr lang="zh-CN" altLang="en-US" sz="1800" b="1" i="0" u="none" strike="noStrike" dirty="0">
                        <a:solidFill>
                          <a:srgbClr val="000000"/>
                        </a:solidFill>
                        <a:latin typeface="Times New Roman"/>
                      </a:endParaRPr>
                    </a:p>
                  </a:txBody>
                  <a:tcPr marL="4279" marR="4279" marT="4279" marB="0" anchor="b">
                    <a:lnL>
                      <a:noFill/>
                    </a:lnL>
                    <a:lnR>
                      <a:noFill/>
                    </a:lnR>
                    <a:lnT>
                      <a:noFill/>
                    </a:lnT>
                    <a:lnB>
                      <a:noFill/>
                    </a:lnB>
                  </a:tcPr>
                </a:tc>
                <a:tc>
                  <a:txBody>
                    <a:bodyPr/>
                    <a:lstStyle/>
                    <a:p>
                      <a:pPr algn="ctr" fontAlgn="b"/>
                      <a:endParaRPr lang="zh-CN" altLang="en-US" sz="1800" b="1" i="0" u="none" strike="noStrike">
                        <a:solidFill>
                          <a:srgbClr val="000000"/>
                        </a:solidFill>
                        <a:latin typeface="Times New Roman"/>
                      </a:endParaRPr>
                    </a:p>
                  </a:txBody>
                  <a:tcPr marL="4279" marR="4279" marT="4279" marB="0" anchor="b">
                    <a:lnL>
                      <a:noFill/>
                    </a:lnL>
                    <a:lnR>
                      <a:noFill/>
                    </a:lnR>
                    <a:lnT>
                      <a:noFill/>
                    </a:lnT>
                    <a:lnB>
                      <a:noFill/>
                    </a:lnB>
                  </a:tcPr>
                </a:tc>
                <a:tc>
                  <a:txBody>
                    <a:bodyPr/>
                    <a:lstStyle/>
                    <a:p>
                      <a:pPr algn="ctr" fontAlgn="b"/>
                      <a:endParaRPr lang="zh-CN" altLang="en-US" sz="1800" b="1" i="0" u="none" strike="noStrike" dirty="0">
                        <a:solidFill>
                          <a:srgbClr val="000000"/>
                        </a:solidFill>
                        <a:latin typeface="Times New Roman"/>
                      </a:endParaRP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000000"/>
                          </a:solidFill>
                          <a:latin typeface="Times New Roman"/>
                        </a:rPr>
                        <a:t>(0.01)</a:t>
                      </a:r>
                    </a:p>
                  </a:txBody>
                  <a:tcPr marL="4279" marR="4279" marT="4279" marB="0" anchor="b">
                    <a:lnL>
                      <a:noFill/>
                    </a:lnL>
                    <a:lnR>
                      <a:noFill/>
                    </a:lnR>
                    <a:lnT>
                      <a:noFill/>
                    </a:lnT>
                    <a:lnB>
                      <a:noFill/>
                    </a:lnB>
                  </a:tcPr>
                </a:tc>
                <a:tc>
                  <a:txBody>
                    <a:bodyPr/>
                    <a:lstStyle/>
                    <a:p>
                      <a:pPr algn="ctr" fontAlgn="b"/>
                      <a:endParaRPr lang="en-US" altLang="zh-CN" sz="1800" b="1" i="0" u="none" strike="noStrike" dirty="0">
                        <a:solidFill>
                          <a:srgbClr val="000000"/>
                        </a:solidFill>
                        <a:latin typeface="Times New Roman"/>
                      </a:endParaRPr>
                    </a:p>
                  </a:txBody>
                  <a:tcPr marL="4279" marR="4279" marT="4279" marB="0" anchor="b">
                    <a:lnL>
                      <a:noFill/>
                    </a:lnL>
                    <a:lnR>
                      <a:noFill/>
                    </a:lnR>
                    <a:lnT>
                      <a:noFill/>
                    </a:lnT>
                    <a:lnB>
                      <a:noFill/>
                    </a:lnB>
                  </a:tcPr>
                </a:tc>
              </a:tr>
              <a:tr h="135051">
                <a:tc>
                  <a:txBody>
                    <a:bodyPr/>
                    <a:lstStyle/>
                    <a:p>
                      <a:pPr algn="l" fontAlgn="b"/>
                      <a:r>
                        <a:rPr lang="en-US" sz="1800" b="1" i="0" u="none" strike="noStrike" dirty="0">
                          <a:solidFill>
                            <a:srgbClr val="000000"/>
                          </a:solidFill>
                          <a:latin typeface="Times New Roman"/>
                        </a:rPr>
                        <a:t>Observations</a:t>
                      </a:r>
                    </a:p>
                  </a:txBody>
                  <a:tcPr marL="4279" marR="4279" marT="4279" marB="0" anchor="b">
                    <a:lnL>
                      <a:noFill/>
                    </a:lnL>
                    <a:lnR>
                      <a:noFill/>
                    </a:lnR>
                    <a:lnT>
                      <a:noFill/>
                    </a:lnT>
                    <a:lnB>
                      <a:noFill/>
                    </a:lnB>
                  </a:tcPr>
                </a:tc>
                <a:tc>
                  <a:txBody>
                    <a:bodyPr/>
                    <a:lstStyle/>
                    <a:p>
                      <a:pPr algn="ctr" fontAlgn="b"/>
                      <a:r>
                        <a:rPr lang="en-US" altLang="zh-CN" sz="1800" b="1" i="0" u="none" strike="noStrike">
                          <a:solidFill>
                            <a:srgbClr val="000000"/>
                          </a:solidFill>
                          <a:latin typeface="Times New Roman"/>
                        </a:rPr>
                        <a:t>2,478</a:t>
                      </a: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000000"/>
                          </a:solidFill>
                          <a:latin typeface="Times New Roman"/>
                        </a:rPr>
                        <a:t>2,478</a:t>
                      </a: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000000"/>
                          </a:solidFill>
                          <a:latin typeface="Times New Roman"/>
                        </a:rPr>
                        <a:t>2,478</a:t>
                      </a:r>
                    </a:p>
                  </a:txBody>
                  <a:tcPr marL="4279" marR="4279" marT="4279" marB="0" anchor="b">
                    <a:lnL>
                      <a:noFill/>
                    </a:lnL>
                    <a:lnR>
                      <a:noFill/>
                    </a:lnR>
                    <a:lnT>
                      <a:noFill/>
                    </a:lnT>
                    <a:lnB>
                      <a:noFill/>
                    </a:lnB>
                  </a:tcPr>
                </a:tc>
                <a:tc>
                  <a:txBody>
                    <a:bodyPr/>
                    <a:lstStyle/>
                    <a:p>
                      <a:pPr algn="ctr" fontAlgn="b"/>
                      <a:r>
                        <a:rPr lang="en-US" altLang="zh-CN" sz="1800" b="1" i="0" u="none" strike="noStrike" dirty="0">
                          <a:solidFill>
                            <a:srgbClr val="000000"/>
                          </a:solidFill>
                          <a:latin typeface="Times New Roman"/>
                        </a:rPr>
                        <a:t>2,478</a:t>
                      </a:r>
                    </a:p>
                  </a:txBody>
                  <a:tcPr marL="4279" marR="4279" marT="4279" marB="0" anchor="b">
                    <a:lnL>
                      <a:noFill/>
                    </a:lnL>
                    <a:lnR>
                      <a:noFill/>
                    </a:lnR>
                    <a:lnT>
                      <a:noFill/>
                    </a:lnT>
                    <a:lnB>
                      <a:noFill/>
                    </a:lnB>
                  </a:tcPr>
                </a:tc>
                <a:tc>
                  <a:txBody>
                    <a:bodyPr/>
                    <a:lstStyle/>
                    <a:p>
                      <a:pPr algn="ctr" fontAlgn="b"/>
                      <a:r>
                        <a:rPr lang="en-US" altLang="zh-CN" sz="1800" b="1" i="0" u="none" strike="noStrike" dirty="0" smtClean="0">
                          <a:solidFill>
                            <a:srgbClr val="000000"/>
                          </a:solidFill>
                          <a:latin typeface="Times New Roman"/>
                        </a:rPr>
                        <a:t>1,239</a:t>
                      </a:r>
                      <a:endParaRPr lang="en-US" altLang="zh-CN" sz="1800" b="1" i="0" u="none" strike="noStrike" dirty="0">
                        <a:solidFill>
                          <a:srgbClr val="000000"/>
                        </a:solidFill>
                        <a:latin typeface="Times New Roman"/>
                      </a:endParaRPr>
                    </a:p>
                  </a:txBody>
                  <a:tcPr marL="4279" marR="4279" marT="4279" marB="0" anchor="b">
                    <a:lnL>
                      <a:noFill/>
                    </a:lnL>
                    <a:lnR>
                      <a:noFill/>
                    </a:lnR>
                    <a:lnT>
                      <a:noFill/>
                    </a:lnT>
                    <a:lnB>
                      <a:noFill/>
                    </a:lnB>
                  </a:tcPr>
                </a:tc>
              </a:tr>
              <a:tr h="135051">
                <a:tc>
                  <a:txBody>
                    <a:bodyPr/>
                    <a:lstStyle/>
                    <a:p>
                      <a:pPr algn="l" fontAlgn="b"/>
                      <a:r>
                        <a:rPr lang="en-US" sz="1800" b="1" i="0" u="none" strike="noStrike">
                          <a:solidFill>
                            <a:srgbClr val="000000"/>
                          </a:solidFill>
                          <a:latin typeface="Times New Roman"/>
                        </a:rPr>
                        <a:t>Adjusted R-squared</a:t>
                      </a:r>
                    </a:p>
                  </a:txBody>
                  <a:tcPr marL="4279" marR="4279" marT="42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800" b="1" i="0" u="none" strike="noStrike">
                          <a:solidFill>
                            <a:srgbClr val="000000"/>
                          </a:solidFill>
                          <a:latin typeface="Times New Roman"/>
                        </a:rPr>
                        <a:t>0.109</a:t>
                      </a:r>
                    </a:p>
                  </a:txBody>
                  <a:tcPr marL="4279" marR="4279" marT="42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800" b="1" i="0" u="none" strike="noStrike">
                          <a:solidFill>
                            <a:srgbClr val="000000"/>
                          </a:solidFill>
                          <a:latin typeface="Times New Roman"/>
                        </a:rPr>
                        <a:t>0.143</a:t>
                      </a:r>
                    </a:p>
                  </a:txBody>
                  <a:tcPr marL="4279" marR="4279" marT="42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800" b="1" i="0" u="none" strike="noStrike" dirty="0">
                          <a:solidFill>
                            <a:srgbClr val="000000"/>
                          </a:solidFill>
                          <a:latin typeface="Times New Roman"/>
                        </a:rPr>
                        <a:t>0.166</a:t>
                      </a:r>
                    </a:p>
                  </a:txBody>
                  <a:tcPr marL="4279" marR="4279" marT="42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800" b="1" i="0" u="none" strike="noStrike" dirty="0">
                          <a:solidFill>
                            <a:srgbClr val="000000"/>
                          </a:solidFill>
                          <a:latin typeface="Times New Roman"/>
                        </a:rPr>
                        <a:t>0.266</a:t>
                      </a:r>
                    </a:p>
                  </a:txBody>
                  <a:tcPr marL="4279" marR="4279" marT="42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800" b="1" i="0" u="none" strike="noStrike" dirty="0" smtClean="0">
                          <a:solidFill>
                            <a:srgbClr val="000000"/>
                          </a:solidFill>
                          <a:latin typeface="Times New Roman"/>
                        </a:rPr>
                        <a:t>0.026</a:t>
                      </a:r>
                      <a:endParaRPr lang="en-US" altLang="zh-CN" sz="1800" b="1" i="0" u="none" strike="noStrike" dirty="0">
                        <a:solidFill>
                          <a:srgbClr val="000000"/>
                        </a:solidFill>
                        <a:latin typeface="Times New Roman"/>
                      </a:endParaRPr>
                    </a:p>
                  </a:txBody>
                  <a:tcPr marL="4279" marR="4279" marT="4279"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539552" y="4581128"/>
            <a:ext cx="8208912" cy="1938992"/>
          </a:xfrm>
          <a:prstGeom prst="rect">
            <a:avLst/>
          </a:prstGeom>
          <a:noFill/>
        </p:spPr>
        <p:txBody>
          <a:bodyPr wrap="square" rtlCol="0">
            <a:spAutoFit/>
          </a:bodyPr>
          <a:lstStyle/>
          <a:p>
            <a:pPr marL="342900" indent="-342900">
              <a:buAutoNum type="arabicParenBoth"/>
            </a:pPr>
            <a:r>
              <a:rPr lang="en-US" altLang="zh-CN" sz="2400" dirty="0" smtClean="0"/>
              <a:t>No other controls</a:t>
            </a:r>
          </a:p>
          <a:p>
            <a:pPr marL="342900" indent="-342900">
              <a:buAutoNum type="arabicParenBoth"/>
            </a:pPr>
            <a:r>
              <a:rPr lang="en-US" altLang="zh-CN" sz="2400" dirty="0" smtClean="0"/>
              <a:t>Controlling for student characteristics</a:t>
            </a:r>
          </a:p>
          <a:p>
            <a:pPr marL="342900" indent="-342900">
              <a:buAutoNum type="arabicParenBoth"/>
            </a:pPr>
            <a:r>
              <a:rPr lang="en-US" altLang="zh-CN" sz="2400" dirty="0" smtClean="0"/>
              <a:t>Also controlling for parental and family characteristics</a:t>
            </a:r>
          </a:p>
          <a:p>
            <a:pPr marL="342900" indent="-342900">
              <a:buAutoNum type="arabicParenBoth"/>
            </a:pPr>
            <a:r>
              <a:rPr lang="en-US" altLang="zh-CN" sz="2400" dirty="0" smtClean="0"/>
              <a:t>Also controlling for IQ</a:t>
            </a:r>
          </a:p>
          <a:p>
            <a:pPr marL="342900" indent="-342900">
              <a:buAutoNum type="arabicParenBoth"/>
            </a:pPr>
            <a:r>
              <a:rPr lang="en-US" altLang="zh-CN" sz="2400" dirty="0" smtClean="0"/>
              <a:t>Fixed effects</a:t>
            </a:r>
            <a:endParaRPr lang="zh-CN" altLang="en-US" sz="2400" dirty="0"/>
          </a:p>
        </p:txBody>
      </p:sp>
    </p:spTree>
    <p:extLst>
      <p:ext uri="{BB962C8B-B14F-4D97-AF65-F5344CB8AC3E}">
        <p14:creationId xmlns:p14="http://schemas.microsoft.com/office/powerpoint/2010/main" val="697042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Part 1: Background</a:t>
            </a:r>
            <a:endParaRPr lang="zh-CN" altLang="en-US" dirty="0"/>
          </a:p>
        </p:txBody>
      </p:sp>
      <p:sp>
        <p:nvSpPr>
          <p:cNvPr id="3" name="内容占位符 2"/>
          <p:cNvSpPr>
            <a:spLocks noGrp="1"/>
          </p:cNvSpPr>
          <p:nvPr>
            <p:ph sz="quarter" idx="1"/>
          </p:nvPr>
        </p:nvSpPr>
        <p:spPr/>
        <p:txBody>
          <a:bodyPr/>
          <a:lstStyle/>
          <a:p>
            <a:endParaRPr lang="zh-CN" altLang="en-US"/>
          </a:p>
        </p:txBody>
      </p:sp>
    </p:spTree>
    <p:extLst>
      <p:ext uri="{BB962C8B-B14F-4D97-AF65-F5344CB8AC3E}">
        <p14:creationId xmlns:p14="http://schemas.microsoft.com/office/powerpoint/2010/main" val="21110353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5656" y="0"/>
            <a:ext cx="7242770" cy="490066"/>
          </a:xfrm>
        </p:spPr>
        <p:txBody>
          <a:bodyPr>
            <a:normAutofit fontScale="90000"/>
          </a:bodyPr>
          <a:lstStyle/>
          <a:p>
            <a:r>
              <a:rPr lang="en-US" altLang="zh-CN" dirty="0" smtClean="0"/>
              <a:t>Robustness checks</a:t>
            </a:r>
            <a:endParaRPr lang="zh-CN" altLang="en-US" dirty="0"/>
          </a:p>
        </p:txBody>
      </p:sp>
      <p:graphicFrame>
        <p:nvGraphicFramePr>
          <p:cNvPr id="4" name="内容占位符 3"/>
          <p:cNvGraphicFramePr>
            <a:graphicFrameLocks noGrp="1"/>
          </p:cNvGraphicFramePr>
          <p:nvPr>
            <p:ph sz="quarter" idx="1"/>
          </p:nvPr>
        </p:nvGraphicFramePr>
        <p:xfrm>
          <a:off x="179512" y="620688"/>
          <a:ext cx="8820472" cy="6106814"/>
        </p:xfrm>
        <a:graphic>
          <a:graphicData uri="http://schemas.openxmlformats.org/drawingml/2006/table">
            <a:tbl>
              <a:tblPr/>
              <a:tblGrid>
                <a:gridCol w="502250"/>
                <a:gridCol w="1535450"/>
                <a:gridCol w="1765051"/>
                <a:gridCol w="210467"/>
                <a:gridCol w="1568934"/>
                <a:gridCol w="1568934"/>
                <a:gridCol w="157851"/>
                <a:gridCol w="1511535"/>
              </a:tblGrid>
              <a:tr h="278025">
                <a:tc>
                  <a:txBody>
                    <a:bodyPr/>
                    <a:lstStyle/>
                    <a:p>
                      <a:pPr algn="l" fontAlgn="b"/>
                      <a:r>
                        <a:rPr lang="zh-CN" altLang="en-US" sz="1800" b="0" i="0" u="none" strike="noStrike" dirty="0">
                          <a:solidFill>
                            <a:srgbClr val="000000"/>
                          </a:solidFill>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800" b="0" i="0" u="none" strike="noStrike" dirty="0">
                          <a:solidFill>
                            <a:srgbClr val="000000"/>
                          </a:solidFill>
                          <a:latin typeface="Times New Roman"/>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800" b="0" i="0" u="none" strike="noStrike">
                          <a:solidFill>
                            <a:srgbClr val="000000"/>
                          </a:solidFill>
                          <a:latin typeface="Times New Roman"/>
                        </a:rPr>
                        <a:t>(2)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800" b="0" i="0" u="none" strike="noStrike">
                          <a:solidFill>
                            <a:srgbClr val="000000"/>
                          </a:solidFill>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altLang="zh-CN" sz="1800" b="0" i="0" u="none" strike="noStrike">
                          <a:solidFill>
                            <a:srgbClr val="000000"/>
                          </a:solidFill>
                          <a:latin typeface="Times New Roman"/>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800" b="0" i="0" u="none" strike="noStrike">
                          <a:solidFill>
                            <a:srgbClr val="000000"/>
                          </a:solidFill>
                          <a:latin typeface="Times New Roman"/>
                        </a:rPr>
                        <a:t>(4)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800" b="0" i="0" u="none" strike="noStrike">
                          <a:solidFill>
                            <a:srgbClr val="000000"/>
                          </a:solidFill>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800" b="0" i="0" u="none" strike="noStrike">
                          <a:solidFill>
                            <a:srgbClr val="000000"/>
                          </a:solidFill>
                          <a:latin typeface="Times New Roman"/>
                        </a:rPr>
                        <a:t>(5)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025">
                <a:tc>
                  <a:txBody>
                    <a:bodyPr/>
                    <a:lstStyle/>
                    <a:p>
                      <a:pPr algn="l" fontAlgn="b"/>
                      <a:endParaRPr lang="zh-CN" altLang="en-US" sz="1800" b="0" i="0" u="none" strike="noStrike">
                        <a:solidFill>
                          <a:srgbClr val="000000"/>
                        </a:solidFill>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800" b="0" i="0" u="none" strike="noStrike" dirty="0">
                          <a:solidFill>
                            <a:srgbClr val="000000"/>
                          </a:solidFill>
                          <a:latin typeface="Times New Roman"/>
                        </a:rPr>
                        <a:t>NOT Control IQ</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a:noFill/>
                    </a:lnT>
                    <a:lnB>
                      <a:noFill/>
                    </a:lnB>
                  </a:tcPr>
                </a:tc>
                <a:tc gridSpan="2">
                  <a:txBody>
                    <a:bodyPr/>
                    <a:lstStyle/>
                    <a:p>
                      <a:pPr algn="ctr" fontAlgn="b"/>
                      <a:r>
                        <a:rPr lang="en-US" sz="1800" b="0" i="0" u="none" strike="noStrike" dirty="0">
                          <a:solidFill>
                            <a:srgbClr val="000000"/>
                          </a:solidFill>
                          <a:latin typeface="Times New Roman"/>
                        </a:rPr>
                        <a:t>Control IQ</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solidFill>
                            <a:srgbClr val="000000"/>
                          </a:solidFill>
                          <a:latin typeface="Times New Roman"/>
                        </a:rPr>
                        <a:t># of students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9914">
                <a:tc>
                  <a:txBody>
                    <a:bodyPr/>
                    <a:lstStyle/>
                    <a:p>
                      <a:pPr algn="l" fontAlgn="b"/>
                      <a:r>
                        <a:rPr lang="zh-CN" altLang="en-US" sz="1800" b="0" i="0" u="none" strike="noStrike">
                          <a:solidFill>
                            <a:srgbClr val="000000"/>
                          </a:solidFill>
                          <a:latin typeface="Times New Roman"/>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err="1" smtClean="0">
                          <a:solidFill>
                            <a:srgbClr val="000000"/>
                          </a:solidFill>
                          <a:latin typeface="Times New Roman"/>
                        </a:rPr>
                        <a:t>Mig</a:t>
                      </a:r>
                      <a:r>
                        <a:rPr lang="en-US" sz="1800" b="0" i="0" u="none" strike="noStrike" dirty="0" smtClean="0">
                          <a:solidFill>
                            <a:srgbClr val="000000"/>
                          </a:solidFill>
                          <a:latin typeface="Times New Roman"/>
                        </a:rPr>
                        <a:t> </a:t>
                      </a:r>
                      <a:r>
                        <a:rPr lang="en-US" sz="1800" b="0" i="0" u="none" strike="noStrike" dirty="0" err="1" smtClean="0">
                          <a:solidFill>
                            <a:srgbClr val="000000"/>
                          </a:solidFill>
                          <a:latin typeface="Times New Roman"/>
                        </a:rPr>
                        <a:t>Sch</a:t>
                      </a:r>
                      <a:endParaRPr lang="en-US" sz="1800" b="0" i="0" u="none" strike="noStrike" dirty="0">
                        <a:solidFill>
                          <a:srgbClr val="000000"/>
                        </a:solidFill>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err="1" smtClean="0">
                          <a:solidFill>
                            <a:srgbClr val="000000"/>
                          </a:solidFill>
                          <a:latin typeface="Times New Roman"/>
                        </a:rPr>
                        <a:t>Mig</a:t>
                      </a:r>
                      <a:r>
                        <a:rPr lang="en-US" sz="1800" b="0" i="0" u="none" strike="noStrike" dirty="0" smtClean="0">
                          <a:solidFill>
                            <a:srgbClr val="000000"/>
                          </a:solidFill>
                          <a:latin typeface="Times New Roman"/>
                        </a:rPr>
                        <a:t> </a:t>
                      </a:r>
                      <a:r>
                        <a:rPr lang="en-US" sz="1800" b="0" i="0" u="none" strike="noStrike" dirty="0" err="1" smtClean="0">
                          <a:solidFill>
                            <a:srgbClr val="000000"/>
                          </a:solidFill>
                          <a:latin typeface="Times New Roman"/>
                        </a:rPr>
                        <a:t>Sch</a:t>
                      </a:r>
                      <a:r>
                        <a:rPr lang="en-US" sz="1800" b="0" i="0" u="none" strike="noStrike" dirty="0" smtClean="0">
                          <a:solidFill>
                            <a:srgbClr val="000000"/>
                          </a:solidFill>
                          <a:latin typeface="Times New Roman"/>
                        </a:rPr>
                        <a:t> *R2</a:t>
                      </a:r>
                      <a:endParaRPr lang="en-US" sz="1800" b="0" i="0" u="none" strike="noStrike" dirty="0">
                        <a:solidFill>
                          <a:srgbClr val="000000"/>
                        </a:solidFill>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800" b="0" i="0" u="none" strike="noStrike" dirty="0">
                          <a:solidFill>
                            <a:srgbClr val="000000"/>
                          </a:solidFill>
                          <a:latin typeface="Times New Roman"/>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err="1" smtClean="0">
                          <a:solidFill>
                            <a:srgbClr val="000000"/>
                          </a:solidFill>
                          <a:latin typeface="Times New Roman"/>
                        </a:rPr>
                        <a:t>Mig</a:t>
                      </a:r>
                      <a:r>
                        <a:rPr lang="en-US" sz="1800" b="0" i="0" u="none" strike="noStrike" dirty="0" smtClean="0">
                          <a:solidFill>
                            <a:srgbClr val="000000"/>
                          </a:solidFill>
                          <a:latin typeface="Times New Roman"/>
                        </a:rPr>
                        <a:t> </a:t>
                      </a:r>
                      <a:r>
                        <a:rPr lang="en-US" sz="1800" b="0" i="0" u="none" strike="noStrike" dirty="0" err="1" smtClean="0">
                          <a:solidFill>
                            <a:srgbClr val="000000"/>
                          </a:solidFill>
                          <a:latin typeface="Times New Roman"/>
                        </a:rPr>
                        <a:t>Sch</a:t>
                      </a:r>
                      <a:endParaRPr lang="en-US" sz="1800" b="0" i="0" u="none" strike="noStrike" dirty="0">
                        <a:solidFill>
                          <a:srgbClr val="000000"/>
                        </a:solidFill>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err="1" smtClean="0">
                          <a:solidFill>
                            <a:srgbClr val="000000"/>
                          </a:solidFill>
                          <a:latin typeface="Times New Roman"/>
                        </a:rPr>
                        <a:t>Mig</a:t>
                      </a:r>
                      <a:r>
                        <a:rPr lang="en-US" sz="1800" b="0" i="0" u="none" strike="noStrike" dirty="0" smtClean="0">
                          <a:solidFill>
                            <a:srgbClr val="000000"/>
                          </a:solidFill>
                          <a:latin typeface="Times New Roman"/>
                        </a:rPr>
                        <a:t> </a:t>
                      </a:r>
                      <a:r>
                        <a:rPr lang="en-US" sz="1800" b="0" i="0" u="none" strike="noStrike" dirty="0" err="1" smtClean="0">
                          <a:solidFill>
                            <a:srgbClr val="000000"/>
                          </a:solidFill>
                          <a:latin typeface="Times New Roman"/>
                        </a:rPr>
                        <a:t>Sch</a:t>
                      </a:r>
                      <a:r>
                        <a:rPr lang="en-US" sz="1800" b="0" i="0" u="none" strike="noStrike" dirty="0" smtClean="0">
                          <a:solidFill>
                            <a:srgbClr val="000000"/>
                          </a:solidFill>
                          <a:latin typeface="Times New Roman"/>
                        </a:rPr>
                        <a:t>*R2</a:t>
                      </a:r>
                      <a:endParaRPr lang="en-US" sz="1800" b="0" i="0" u="none" strike="noStrike" dirty="0">
                        <a:solidFill>
                          <a:srgbClr val="000000"/>
                        </a:solidFill>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800" b="0" i="0" u="none" strike="noStrike">
                          <a:solidFill>
                            <a:srgbClr val="000000"/>
                          </a:solidFill>
                          <a:latin typeface="Times New Roman"/>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Times New Roman"/>
                        </a:rPr>
                        <a:t>% in </a:t>
                      </a:r>
                      <a:r>
                        <a:rPr lang="en-US" sz="1800" b="0" i="0" u="none" strike="noStrike" dirty="0" err="1" smtClean="0">
                          <a:solidFill>
                            <a:srgbClr val="000000"/>
                          </a:solidFill>
                          <a:latin typeface="Times New Roman"/>
                        </a:rPr>
                        <a:t>mig</a:t>
                      </a:r>
                      <a:r>
                        <a:rPr lang="en-US" sz="1800" b="0" i="0" u="none" strike="noStrike" dirty="0" smtClean="0">
                          <a:solidFill>
                            <a:srgbClr val="000000"/>
                          </a:solidFill>
                          <a:latin typeface="Times New Roman"/>
                        </a:rPr>
                        <a:t> </a:t>
                      </a:r>
                      <a:r>
                        <a:rPr lang="en-US" sz="1800" b="0" i="0" u="none" strike="noStrike" dirty="0">
                          <a:solidFill>
                            <a:srgbClr val="000000"/>
                          </a:solidFill>
                          <a:latin typeface="Times New Roman"/>
                        </a:rPr>
                        <a:t>school</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8025">
                <a:tc gridSpan="3">
                  <a:txBody>
                    <a:bodyPr/>
                    <a:lstStyle/>
                    <a:p>
                      <a:pPr algn="l" fontAlgn="ctr"/>
                      <a:r>
                        <a:rPr lang="en-US" sz="1800" b="0" i="0" u="none" strike="noStrike">
                          <a:solidFill>
                            <a:srgbClr val="000000"/>
                          </a:solidFill>
                          <a:latin typeface="Times New Roman"/>
                        </a:rPr>
                        <a:t>A. Include only Rural Hukou students</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a:txBody>
                    <a:bodyPr/>
                    <a:lstStyle/>
                    <a:p>
                      <a:pPr algn="l" fontAlgn="ctr"/>
                      <a:endParaRPr lang="zh-CN" altLang="en-US" sz="1800" b="0" i="0" u="none" strike="noStrike">
                        <a:solidFill>
                          <a:srgbClr val="000000"/>
                        </a:solidFill>
                        <a:latin typeface="Times New Roman"/>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1800" b="0" i="0" u="none" strike="noStrike" dirty="0">
                        <a:solidFill>
                          <a:srgbClr val="000000"/>
                        </a:solidFill>
                        <a:latin typeface="Times New Roman"/>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1800" b="0" i="0" u="none" strike="noStrike">
                        <a:solidFill>
                          <a:srgbClr val="000000"/>
                        </a:solidFill>
                        <a:latin typeface="Times New Roman"/>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1800" b="0" i="0" u="none" strike="noStrike">
                        <a:solidFill>
                          <a:srgbClr val="000000"/>
                        </a:solidFill>
                        <a:latin typeface="Times New Roman"/>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78025">
                <a:tc>
                  <a:txBody>
                    <a:bodyPr/>
                    <a:lstStyle/>
                    <a:p>
                      <a:pPr algn="l" fontAlgn="ctr"/>
                      <a:endParaRPr lang="zh-CN" altLang="en-US" sz="18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-0.66***</a:t>
                      </a: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0.30***</a:t>
                      </a:r>
                    </a:p>
                  </a:txBody>
                  <a:tcPr marL="9525" marR="9525" marT="9525"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-0.54***</a:t>
                      </a:r>
                    </a:p>
                  </a:txBody>
                  <a:tcPr marL="9525" marR="9525" marT="9525" marB="0" anchor="b">
                    <a:lnL>
                      <a:noFill/>
                    </a:lnL>
                    <a:lnR>
                      <a:noFill/>
                    </a:lnR>
                    <a:lnT>
                      <a:noFill/>
                    </a:lnT>
                    <a:lnB>
                      <a:noFill/>
                    </a:lnB>
                  </a:tcPr>
                </a:tc>
                <a:tc>
                  <a:txBody>
                    <a:bodyPr/>
                    <a:lstStyle/>
                    <a:p>
                      <a:pPr algn="ctr" fontAlgn="b"/>
                      <a:r>
                        <a:rPr lang="en-US" altLang="zh-CN" sz="1800" b="0" i="0" u="none" strike="noStrike" dirty="0">
                          <a:solidFill>
                            <a:srgbClr val="000000"/>
                          </a:solidFill>
                          <a:latin typeface="Times New Roman"/>
                        </a:rPr>
                        <a:t>0.27**</a:t>
                      </a:r>
                    </a:p>
                  </a:txBody>
                  <a:tcPr marL="9525" marR="9525" marT="9525"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2,087</a:t>
                      </a:r>
                    </a:p>
                  </a:txBody>
                  <a:tcPr marL="9525" marR="9525" marT="9525" marB="0" anchor="b">
                    <a:lnL>
                      <a:noFill/>
                    </a:lnL>
                    <a:lnR>
                      <a:noFill/>
                    </a:lnR>
                    <a:lnT>
                      <a:noFill/>
                    </a:lnT>
                    <a:lnB>
                      <a:noFill/>
                    </a:lnB>
                  </a:tcPr>
                </a:tc>
              </a:tr>
              <a:tr h="278025">
                <a:tc>
                  <a:txBody>
                    <a:bodyPr/>
                    <a:lstStyle/>
                    <a:p>
                      <a:pPr algn="l" fontAlgn="ctr"/>
                      <a:endParaRPr lang="zh-CN" altLang="en-US" sz="18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(0.13)</a:t>
                      </a: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(0.10)</a:t>
                      </a:r>
                    </a:p>
                  </a:txBody>
                  <a:tcPr marL="9525" marR="9525" marT="9525"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(0.12)</a:t>
                      </a: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(0.10)</a:t>
                      </a:r>
                    </a:p>
                  </a:txBody>
                  <a:tcPr marL="9525" marR="9525" marT="9525"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69.1%</a:t>
                      </a:r>
                    </a:p>
                  </a:txBody>
                  <a:tcPr marL="9525" marR="9525" marT="9525" marB="0" anchor="b">
                    <a:lnL>
                      <a:noFill/>
                    </a:lnL>
                    <a:lnR>
                      <a:noFill/>
                    </a:lnR>
                    <a:lnT>
                      <a:noFill/>
                    </a:lnT>
                    <a:lnB>
                      <a:noFill/>
                    </a:lnB>
                  </a:tcPr>
                </a:tc>
              </a:tr>
              <a:tr h="278025">
                <a:tc gridSpan="8">
                  <a:txBody>
                    <a:bodyPr/>
                    <a:lstStyle/>
                    <a:p>
                      <a:pPr algn="l" fontAlgn="ctr"/>
                      <a:r>
                        <a:rPr lang="en-US" sz="1800" b="0" i="0" u="none" strike="noStrike">
                          <a:solidFill>
                            <a:srgbClr val="000000"/>
                          </a:solidFill>
                          <a:latin typeface="Times New Roman"/>
                        </a:rPr>
                        <a:t>B. Exclude those whose parents own an apartment in Shanghai.</a:t>
                      </a:r>
                    </a:p>
                  </a:txBody>
                  <a:tcPr marL="9525" marR="9525" marT="9525"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78025">
                <a:tc>
                  <a:txBody>
                    <a:bodyPr/>
                    <a:lstStyle/>
                    <a:p>
                      <a:pPr algn="l" fontAlgn="ctr"/>
                      <a:endParaRPr lang="zh-CN" altLang="en-US" sz="18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-0.60***</a:t>
                      </a: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0.30***</a:t>
                      </a:r>
                    </a:p>
                  </a:txBody>
                  <a:tcPr marL="9525" marR="9525" marT="9525"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-0.47***</a:t>
                      </a:r>
                    </a:p>
                  </a:txBody>
                  <a:tcPr marL="9525" marR="9525" marT="9525" marB="0" anchor="b">
                    <a:lnL>
                      <a:noFill/>
                    </a:lnL>
                    <a:lnR>
                      <a:noFill/>
                    </a:lnR>
                    <a:lnT>
                      <a:noFill/>
                    </a:lnT>
                    <a:lnB>
                      <a:noFill/>
                    </a:lnB>
                  </a:tcPr>
                </a:tc>
                <a:tc>
                  <a:txBody>
                    <a:bodyPr/>
                    <a:lstStyle/>
                    <a:p>
                      <a:pPr algn="ctr" fontAlgn="b"/>
                      <a:r>
                        <a:rPr lang="en-US" altLang="zh-CN" sz="1800" b="0" i="0" u="none" strike="noStrike" dirty="0">
                          <a:solidFill>
                            <a:srgbClr val="000000"/>
                          </a:solidFill>
                          <a:latin typeface="Times New Roman"/>
                        </a:rPr>
                        <a:t>0.27***</a:t>
                      </a:r>
                    </a:p>
                  </a:txBody>
                  <a:tcPr marL="9525" marR="9525" marT="9525"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2,240</a:t>
                      </a:r>
                    </a:p>
                  </a:txBody>
                  <a:tcPr marL="9525" marR="9525" marT="9525" marB="0" anchor="b">
                    <a:lnL>
                      <a:noFill/>
                    </a:lnL>
                    <a:lnR>
                      <a:noFill/>
                    </a:lnR>
                    <a:lnT>
                      <a:noFill/>
                    </a:lnT>
                    <a:lnB>
                      <a:noFill/>
                    </a:lnB>
                  </a:tcPr>
                </a:tc>
              </a:tr>
              <a:tr h="278025">
                <a:tc>
                  <a:txBody>
                    <a:bodyPr/>
                    <a:lstStyle/>
                    <a:p>
                      <a:pPr algn="l" fontAlgn="ctr"/>
                      <a:endParaRPr lang="zh-CN" altLang="en-US" sz="18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(0.12)</a:t>
                      </a: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(0.09)</a:t>
                      </a:r>
                    </a:p>
                  </a:txBody>
                  <a:tcPr marL="9525" marR="9525" marT="9525"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(0.11)</a:t>
                      </a: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(0.09)</a:t>
                      </a:r>
                    </a:p>
                  </a:txBody>
                  <a:tcPr marL="9525" marR="9525" marT="9525"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66.2%</a:t>
                      </a:r>
                    </a:p>
                  </a:txBody>
                  <a:tcPr marL="9525" marR="9525" marT="9525" marB="0" anchor="b">
                    <a:lnL>
                      <a:noFill/>
                    </a:lnL>
                    <a:lnR>
                      <a:noFill/>
                    </a:lnR>
                    <a:lnT>
                      <a:noFill/>
                    </a:lnT>
                    <a:lnB>
                      <a:noFill/>
                    </a:lnB>
                  </a:tcPr>
                </a:tc>
              </a:tr>
              <a:tr h="278025">
                <a:tc gridSpan="8">
                  <a:txBody>
                    <a:bodyPr/>
                    <a:lstStyle/>
                    <a:p>
                      <a:pPr algn="l" fontAlgn="ctr"/>
                      <a:r>
                        <a:rPr lang="en-US" sz="1800" b="0" i="0" u="none" strike="noStrike" dirty="0" err="1">
                          <a:solidFill>
                            <a:srgbClr val="000000"/>
                          </a:solidFill>
                          <a:latin typeface="Times New Roman"/>
                        </a:rPr>
                        <a:t>C.Only</a:t>
                      </a:r>
                      <a:r>
                        <a:rPr lang="en-US" sz="1800" b="0" i="0" u="none" strike="noStrike" dirty="0">
                          <a:solidFill>
                            <a:srgbClr val="000000"/>
                          </a:solidFill>
                          <a:latin typeface="Times New Roman"/>
                        </a:rPr>
                        <a:t> include students with family monthly income less than RMB10,000</a:t>
                      </a:r>
                    </a:p>
                  </a:txBody>
                  <a:tcPr marL="9525" marR="9525" marT="9525"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78025">
                <a:tc>
                  <a:txBody>
                    <a:bodyPr/>
                    <a:lstStyle/>
                    <a:p>
                      <a:pPr algn="l" fontAlgn="ctr"/>
                      <a:endParaRPr lang="zh-CN" altLang="en-US" sz="18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-0.61***</a:t>
                      </a: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0.26***</a:t>
                      </a:r>
                    </a:p>
                  </a:txBody>
                  <a:tcPr marL="9525" marR="9525" marT="9525"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-0.49***</a:t>
                      </a: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0.24**</a:t>
                      </a:r>
                    </a:p>
                  </a:txBody>
                  <a:tcPr marL="9525" marR="9525" marT="9525"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altLang="zh-CN" sz="1800" b="0" i="0" u="none" strike="noStrike" dirty="0">
                          <a:solidFill>
                            <a:srgbClr val="000000"/>
                          </a:solidFill>
                          <a:latin typeface="Times New Roman"/>
                        </a:rPr>
                        <a:t>2,315</a:t>
                      </a:r>
                    </a:p>
                  </a:txBody>
                  <a:tcPr marL="9525" marR="9525" marT="9525" marB="0" anchor="b">
                    <a:lnL>
                      <a:noFill/>
                    </a:lnL>
                    <a:lnR>
                      <a:noFill/>
                    </a:lnR>
                    <a:lnT>
                      <a:noFill/>
                    </a:lnT>
                    <a:lnB>
                      <a:noFill/>
                    </a:lnB>
                  </a:tcPr>
                </a:tc>
              </a:tr>
              <a:tr h="278025">
                <a:tc>
                  <a:txBody>
                    <a:bodyPr/>
                    <a:lstStyle/>
                    <a:p>
                      <a:pPr algn="l" fontAlgn="ctr"/>
                      <a:endParaRPr lang="zh-CN" altLang="en-US" sz="18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(0.12)</a:t>
                      </a: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(0.09)</a:t>
                      </a:r>
                    </a:p>
                  </a:txBody>
                  <a:tcPr marL="9525" marR="9525" marT="9525"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(0.11)</a:t>
                      </a: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(0.09)</a:t>
                      </a:r>
                    </a:p>
                  </a:txBody>
                  <a:tcPr marL="9525" marR="9525" marT="9525"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altLang="zh-CN" sz="1800" b="0" i="0" u="none" strike="noStrike" dirty="0">
                          <a:solidFill>
                            <a:srgbClr val="000000"/>
                          </a:solidFill>
                          <a:latin typeface="Times New Roman"/>
                        </a:rPr>
                        <a:t>65.3%</a:t>
                      </a:r>
                    </a:p>
                  </a:txBody>
                  <a:tcPr marL="9525" marR="9525" marT="9525" marB="0" anchor="b">
                    <a:lnL>
                      <a:noFill/>
                    </a:lnL>
                    <a:lnR>
                      <a:noFill/>
                    </a:lnR>
                    <a:lnT>
                      <a:noFill/>
                    </a:lnT>
                    <a:lnB>
                      <a:noFill/>
                    </a:lnB>
                  </a:tcPr>
                </a:tc>
              </a:tr>
              <a:tr h="278025">
                <a:tc gridSpan="6">
                  <a:txBody>
                    <a:bodyPr/>
                    <a:lstStyle/>
                    <a:p>
                      <a:pPr algn="l" fontAlgn="ctr"/>
                      <a:r>
                        <a:rPr lang="en-US" sz="1800" b="0" i="0" u="none" strike="noStrike">
                          <a:solidFill>
                            <a:srgbClr val="000000"/>
                          </a:solidFill>
                          <a:latin typeface="Times New Roman"/>
                        </a:rPr>
                        <a:t>D. Only include students with parental education lower than college </a:t>
                      </a:r>
                    </a:p>
                  </a:txBody>
                  <a:tcPr marL="9525" marR="9525" marT="9525"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endParaRPr lang="zh-CN" altLang="en-US" sz="18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ctr" fontAlgn="ctr"/>
                      <a:endParaRPr lang="zh-CN" altLang="en-US" sz="1800" b="0" i="0" u="none" strike="noStrike" dirty="0">
                        <a:solidFill>
                          <a:srgbClr val="000000"/>
                        </a:solidFill>
                        <a:latin typeface="Times New Roman"/>
                      </a:endParaRPr>
                    </a:p>
                  </a:txBody>
                  <a:tcPr marL="9525" marR="9525" marT="9525" marB="0" anchor="ctr">
                    <a:lnL>
                      <a:noFill/>
                    </a:lnL>
                    <a:lnR>
                      <a:noFill/>
                    </a:lnR>
                    <a:lnT>
                      <a:noFill/>
                    </a:lnT>
                    <a:lnB>
                      <a:noFill/>
                    </a:lnB>
                  </a:tcPr>
                </a:tc>
              </a:tr>
              <a:tr h="278025">
                <a:tc>
                  <a:txBody>
                    <a:bodyPr/>
                    <a:lstStyle/>
                    <a:p>
                      <a:pPr algn="l" fontAlgn="ctr"/>
                      <a:endParaRPr lang="zh-CN" altLang="en-US" sz="18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-0.61***</a:t>
                      </a: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0.26***</a:t>
                      </a:r>
                    </a:p>
                  </a:txBody>
                  <a:tcPr marL="9525" marR="9525" marT="9525"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-0.50***</a:t>
                      </a: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0.25**</a:t>
                      </a:r>
                    </a:p>
                  </a:txBody>
                  <a:tcPr marL="9525" marR="9525" marT="9525"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2,335</a:t>
                      </a:r>
                    </a:p>
                  </a:txBody>
                  <a:tcPr marL="9525" marR="9525" marT="9525" marB="0" anchor="b">
                    <a:lnL>
                      <a:noFill/>
                    </a:lnL>
                    <a:lnR>
                      <a:noFill/>
                    </a:lnR>
                    <a:lnT>
                      <a:noFill/>
                    </a:lnT>
                    <a:lnB>
                      <a:noFill/>
                    </a:lnB>
                  </a:tcPr>
                </a:tc>
              </a:tr>
              <a:tr h="278025">
                <a:tc>
                  <a:txBody>
                    <a:bodyPr/>
                    <a:lstStyle/>
                    <a:p>
                      <a:pPr algn="l" fontAlgn="ctr"/>
                      <a:endParaRPr lang="zh-CN" altLang="en-US" sz="18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(0.12)</a:t>
                      </a: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(0.10)</a:t>
                      </a:r>
                    </a:p>
                  </a:txBody>
                  <a:tcPr marL="9525" marR="9525" marT="9525"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(0.11)</a:t>
                      </a: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(0.10)</a:t>
                      </a:r>
                    </a:p>
                  </a:txBody>
                  <a:tcPr marL="9525" marR="9525" marT="9525"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64.8%</a:t>
                      </a:r>
                    </a:p>
                  </a:txBody>
                  <a:tcPr marL="9525" marR="9525" marT="9525" marB="0" anchor="b">
                    <a:lnL>
                      <a:noFill/>
                    </a:lnL>
                    <a:lnR>
                      <a:noFill/>
                    </a:lnR>
                    <a:lnT>
                      <a:noFill/>
                    </a:lnT>
                    <a:lnB>
                      <a:noFill/>
                    </a:lnB>
                  </a:tcPr>
                </a:tc>
              </a:tr>
              <a:tr h="278025">
                <a:tc gridSpan="5">
                  <a:txBody>
                    <a:bodyPr/>
                    <a:lstStyle/>
                    <a:p>
                      <a:pPr algn="l" fontAlgn="ctr"/>
                      <a:r>
                        <a:rPr lang="en-US" sz="1800" b="0" i="0" u="none" strike="noStrike">
                          <a:solidFill>
                            <a:srgbClr val="000000"/>
                          </a:solidFill>
                          <a:latin typeface="Times New Roman"/>
                        </a:rPr>
                        <a:t>E. Include both Shanghai Student and Migrant Students</a:t>
                      </a:r>
                    </a:p>
                  </a:txBody>
                  <a:tcPr marL="9525" marR="9525" marT="9525"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fontAlgn="ctr"/>
                      <a:endParaRPr lang="zh-CN" altLang="en-US" sz="18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l" fontAlgn="ctr"/>
                      <a:endParaRPr lang="zh-CN" altLang="en-US" sz="18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ctr" fontAlgn="ctr"/>
                      <a:endParaRPr lang="zh-CN" altLang="en-US" sz="1800" b="0" i="0" u="none" strike="noStrike" dirty="0">
                        <a:solidFill>
                          <a:srgbClr val="000000"/>
                        </a:solidFill>
                        <a:latin typeface="Times New Roman"/>
                      </a:endParaRPr>
                    </a:p>
                  </a:txBody>
                  <a:tcPr marL="9525" marR="9525" marT="9525" marB="0" anchor="ctr">
                    <a:lnL>
                      <a:noFill/>
                    </a:lnL>
                    <a:lnR>
                      <a:noFill/>
                    </a:lnR>
                    <a:lnT>
                      <a:noFill/>
                    </a:lnT>
                    <a:lnB>
                      <a:noFill/>
                    </a:lnB>
                  </a:tcPr>
                </a:tc>
              </a:tr>
              <a:tr h="278025">
                <a:tc>
                  <a:txBody>
                    <a:bodyPr/>
                    <a:lstStyle/>
                    <a:p>
                      <a:pPr algn="l" fontAlgn="ctr"/>
                      <a:endParaRPr lang="zh-CN" altLang="en-US" sz="18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-0.66***</a:t>
                      </a: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0.30***</a:t>
                      </a:r>
                    </a:p>
                  </a:txBody>
                  <a:tcPr marL="9525" marR="9525" marT="9525"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-0.53***</a:t>
                      </a: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0.29***</a:t>
                      </a:r>
                    </a:p>
                  </a:txBody>
                  <a:tcPr marL="9525" marR="9525" marT="9525"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altLang="zh-CN" sz="1800" b="0" i="0" u="none" strike="noStrike" dirty="0">
                          <a:solidFill>
                            <a:srgbClr val="000000"/>
                          </a:solidFill>
                          <a:latin typeface="Times New Roman"/>
                        </a:rPr>
                        <a:t>3,964</a:t>
                      </a:r>
                    </a:p>
                  </a:txBody>
                  <a:tcPr marL="9525" marR="9525" marT="9525" marB="0" anchor="b">
                    <a:lnL>
                      <a:noFill/>
                    </a:lnL>
                    <a:lnR>
                      <a:noFill/>
                    </a:lnR>
                    <a:lnT>
                      <a:noFill/>
                    </a:lnT>
                    <a:lnB>
                      <a:noFill/>
                    </a:lnB>
                  </a:tcPr>
                </a:tc>
              </a:tr>
              <a:tr h="278025">
                <a:tc>
                  <a:txBody>
                    <a:bodyPr/>
                    <a:lstStyle/>
                    <a:p>
                      <a:pPr algn="l" fontAlgn="ctr"/>
                      <a:endParaRPr lang="zh-CN" altLang="en-US" sz="18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(0.12)</a:t>
                      </a: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(0.09)</a:t>
                      </a:r>
                    </a:p>
                  </a:txBody>
                  <a:tcPr marL="9525" marR="9525" marT="9525"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(0.11)</a:t>
                      </a: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(0.09)</a:t>
                      </a:r>
                    </a:p>
                  </a:txBody>
                  <a:tcPr marL="9525" marR="9525" marT="9525"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altLang="zh-CN" sz="1800" b="0" i="0" u="none" strike="noStrike" dirty="0">
                          <a:solidFill>
                            <a:srgbClr val="000000"/>
                          </a:solidFill>
                          <a:latin typeface="Times New Roman"/>
                        </a:rPr>
                        <a:t>49.4%</a:t>
                      </a:r>
                    </a:p>
                  </a:txBody>
                  <a:tcPr marL="9525" marR="9525" marT="9525" marB="0" anchor="b">
                    <a:lnL>
                      <a:noFill/>
                    </a:lnL>
                    <a:lnR>
                      <a:noFill/>
                    </a:lnR>
                    <a:lnT>
                      <a:noFill/>
                    </a:lnT>
                    <a:lnB>
                      <a:noFill/>
                    </a:lnB>
                  </a:tcPr>
                </a:tc>
              </a:tr>
              <a:tr h="278025">
                <a:tc gridSpan="3">
                  <a:txBody>
                    <a:bodyPr/>
                    <a:lstStyle/>
                    <a:p>
                      <a:pPr algn="l" fontAlgn="ctr"/>
                      <a:r>
                        <a:rPr lang="en-US" sz="1800" b="0" i="0" u="none" strike="noStrike" dirty="0">
                          <a:solidFill>
                            <a:srgbClr val="000000"/>
                          </a:solidFill>
                          <a:latin typeface="Times New Roman"/>
                        </a:rPr>
                        <a:t>F. Adjust for attrition</a:t>
                      </a:r>
                    </a:p>
                  </a:txBody>
                  <a:tcPr marL="9525" marR="9525" marT="9525"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a:txBody>
                    <a:bodyPr/>
                    <a:lstStyle/>
                    <a:p>
                      <a:pPr algn="l" fontAlgn="ctr"/>
                      <a:endParaRPr lang="zh-CN" altLang="en-US" sz="1800" b="0" i="0" u="none" strike="noStrike" dirty="0">
                        <a:solidFill>
                          <a:srgbClr val="000000"/>
                        </a:solidFill>
                        <a:latin typeface="Times New Roman"/>
                      </a:endParaRPr>
                    </a:p>
                  </a:txBody>
                  <a:tcPr marL="9525" marR="9525" marT="9525" marB="0" anchor="ctr">
                    <a:lnL>
                      <a:noFill/>
                    </a:lnL>
                    <a:lnR>
                      <a:noFill/>
                    </a:lnR>
                    <a:lnT>
                      <a:noFill/>
                    </a:lnT>
                    <a:lnB>
                      <a:noFill/>
                    </a:lnB>
                  </a:tcPr>
                </a:tc>
                <a:tc>
                  <a:txBody>
                    <a:bodyPr/>
                    <a:lstStyle/>
                    <a:p>
                      <a:pPr algn="l" fontAlgn="ctr"/>
                      <a:endParaRPr lang="zh-CN" altLang="en-US" sz="18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l" fontAlgn="ctr"/>
                      <a:endParaRPr lang="zh-CN" altLang="en-US" sz="18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l" fontAlgn="ctr"/>
                      <a:endParaRPr lang="zh-CN" altLang="en-US" sz="18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ctr" fontAlgn="ctr"/>
                      <a:endParaRPr lang="zh-CN" altLang="en-US" sz="1800" b="0" i="0" u="none" strike="noStrike" dirty="0">
                        <a:solidFill>
                          <a:srgbClr val="000000"/>
                        </a:solidFill>
                        <a:latin typeface="Times New Roman"/>
                      </a:endParaRPr>
                    </a:p>
                  </a:txBody>
                  <a:tcPr marL="9525" marR="9525" marT="9525" marB="0" anchor="ctr">
                    <a:lnL>
                      <a:noFill/>
                    </a:lnL>
                    <a:lnR>
                      <a:noFill/>
                    </a:lnR>
                    <a:lnT>
                      <a:noFill/>
                    </a:lnT>
                    <a:lnB>
                      <a:noFill/>
                    </a:lnB>
                  </a:tcPr>
                </a:tc>
              </a:tr>
              <a:tr h="278025">
                <a:tc>
                  <a:txBody>
                    <a:bodyPr/>
                    <a:lstStyle/>
                    <a:p>
                      <a:pPr algn="l" fontAlgn="ctr"/>
                      <a:endParaRPr lang="zh-CN" altLang="en-US" sz="18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-0.62***</a:t>
                      </a: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0.29***</a:t>
                      </a:r>
                    </a:p>
                  </a:txBody>
                  <a:tcPr marL="9525" marR="9525" marT="9525"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-0.50***</a:t>
                      </a:r>
                    </a:p>
                  </a:txBody>
                  <a:tcPr marL="9525" marR="9525" marT="9525"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a:rPr>
                        <a:t>0.27**</a:t>
                      </a:r>
                    </a:p>
                  </a:txBody>
                  <a:tcPr marL="9525" marR="9525" marT="9525" marB="0" anchor="b">
                    <a:lnL>
                      <a:noFill/>
                    </a:lnL>
                    <a:lnR>
                      <a:noFill/>
                    </a:lnR>
                    <a:lnT>
                      <a:noFill/>
                    </a:lnT>
                    <a:lnB>
                      <a:noFill/>
                    </a:lnB>
                  </a:tcPr>
                </a:tc>
                <a:tc>
                  <a:txBody>
                    <a:bodyPr/>
                    <a:lstStyle/>
                    <a:p>
                      <a:pPr algn="l" fontAlgn="ctr"/>
                      <a:endParaRPr lang="zh-CN" altLang="en-US" sz="18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ctr" fontAlgn="b"/>
                      <a:r>
                        <a:rPr lang="en-US" altLang="zh-CN" sz="1800" b="0" i="0" u="none" strike="noStrike" dirty="0">
                          <a:solidFill>
                            <a:srgbClr val="000000"/>
                          </a:solidFill>
                          <a:latin typeface="Times New Roman"/>
                        </a:rPr>
                        <a:t>2,459</a:t>
                      </a:r>
                    </a:p>
                  </a:txBody>
                  <a:tcPr marL="9525" marR="9525" marT="9525" marB="0" anchor="b">
                    <a:lnL>
                      <a:noFill/>
                    </a:lnL>
                    <a:lnR>
                      <a:noFill/>
                    </a:lnR>
                    <a:lnT>
                      <a:noFill/>
                    </a:lnT>
                    <a:lnB>
                      <a:noFill/>
                    </a:lnB>
                  </a:tcPr>
                </a:tc>
              </a:tr>
              <a:tr h="278025">
                <a:tc>
                  <a:txBody>
                    <a:bodyPr/>
                    <a:lstStyle/>
                    <a:p>
                      <a:pPr algn="l" fontAlgn="ctr"/>
                      <a:r>
                        <a:rPr lang="zh-CN" altLang="en-US" sz="1800" b="0" i="0" u="none" strike="noStrike">
                          <a:solidFill>
                            <a:srgbClr val="000000"/>
                          </a:solidFill>
                          <a:latin typeface="Times New Roman"/>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800" b="0" i="0" u="none" strike="noStrike">
                          <a:solidFill>
                            <a:srgbClr val="000000"/>
                          </a:solidFill>
                          <a:latin typeface="Times New Roman"/>
                        </a:rPr>
                        <a:t>(0.12)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800" b="0" i="0" u="none" strike="noStrike">
                          <a:solidFill>
                            <a:srgbClr val="000000"/>
                          </a:solidFill>
                          <a:latin typeface="Times New Roman"/>
                        </a:rPr>
                        <a:t>(0.10)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zh-CN" altLang="en-US" sz="1800" b="0" i="0" u="none" strike="noStrike">
                          <a:solidFill>
                            <a:srgbClr val="000000"/>
                          </a:solidFill>
                          <a:latin typeface="Times New Roman"/>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800" b="0" i="0" u="none" strike="noStrike" dirty="0">
                          <a:solidFill>
                            <a:srgbClr val="000000"/>
                          </a:solidFill>
                          <a:latin typeface="Times New Roman"/>
                        </a:rPr>
                        <a:t>(0.11)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800" b="0" i="0" u="none" strike="noStrike">
                          <a:solidFill>
                            <a:srgbClr val="000000"/>
                          </a:solidFill>
                          <a:latin typeface="Times New Roman"/>
                        </a:rPr>
                        <a:t>(0.10)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1800" b="0" i="0" u="none" strike="noStrike">
                          <a:solidFill>
                            <a:srgbClr val="000000"/>
                          </a:solidFill>
                          <a:latin typeface="Times New Roman"/>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latin typeface="Times New Roman"/>
                        </a:rPr>
                        <a:t>63.00%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210357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786" y="357166"/>
            <a:ext cx="8220102" cy="725470"/>
          </a:xfrm>
        </p:spPr>
        <p:txBody>
          <a:bodyPr>
            <a:normAutofit fontScale="90000"/>
          </a:bodyPr>
          <a:lstStyle/>
          <a:p>
            <a:pPr fontAlgn="auto">
              <a:spcAft>
                <a:spcPts val="0"/>
              </a:spcAft>
              <a:defRPr/>
            </a:pPr>
            <a:r>
              <a:rPr lang="en-US" altLang="zh-CN" dirty="0" smtClean="0">
                <a:solidFill>
                  <a:schemeClr val="tx2">
                    <a:satMod val="130000"/>
                  </a:schemeClr>
                </a:solidFill>
              </a:rPr>
              <a:t>Test score gaps, </a:t>
            </a:r>
            <a:r>
              <a:rPr lang="en-US" altLang="zh-CN" dirty="0" err="1" smtClean="0">
                <a:solidFill>
                  <a:schemeClr val="tx2">
                    <a:satMod val="130000"/>
                  </a:schemeClr>
                </a:solidFill>
              </a:rPr>
              <a:t>quantile</a:t>
            </a:r>
            <a:r>
              <a:rPr lang="en-US" altLang="zh-CN" dirty="0" smtClean="0">
                <a:solidFill>
                  <a:schemeClr val="tx2">
                    <a:satMod val="130000"/>
                  </a:schemeClr>
                </a:solidFill>
              </a:rPr>
              <a:t> results</a:t>
            </a:r>
            <a:br>
              <a:rPr lang="en-US" altLang="zh-CN" dirty="0" smtClean="0">
                <a:solidFill>
                  <a:schemeClr val="tx2">
                    <a:satMod val="130000"/>
                  </a:schemeClr>
                </a:solidFill>
              </a:rPr>
            </a:br>
            <a:endParaRPr lang="zh-CN" altLang="en-US" sz="2700" dirty="0">
              <a:solidFill>
                <a:schemeClr val="tx2">
                  <a:satMod val="130000"/>
                </a:schemeClr>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60962888"/>
              </p:ext>
            </p:extLst>
          </p:nvPr>
        </p:nvGraphicFramePr>
        <p:xfrm>
          <a:off x="827585" y="1052730"/>
          <a:ext cx="7992886" cy="5544620"/>
        </p:xfrm>
        <a:graphic>
          <a:graphicData uri="http://schemas.openxmlformats.org/drawingml/2006/table">
            <a:tbl>
              <a:tblPr/>
              <a:tblGrid>
                <a:gridCol w="2780136"/>
                <a:gridCol w="1042550"/>
                <a:gridCol w="1042550"/>
                <a:gridCol w="1042550"/>
                <a:gridCol w="1042550"/>
                <a:gridCol w="1042550"/>
              </a:tblGrid>
              <a:tr h="277231">
                <a:tc>
                  <a:txBody>
                    <a:bodyPr/>
                    <a:lstStyle/>
                    <a:p>
                      <a:pPr algn="l" fontAlgn="b"/>
                      <a:endParaRPr lang="en-US" sz="1600" b="1" i="0" u="none" strike="noStrike" dirty="0">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Times New Roman"/>
                        </a:rPr>
                        <a:t>Q10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Times New Roman"/>
                        </a:rPr>
                        <a:t>Q25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Times New Roman"/>
                        </a:rPr>
                        <a:t>Q50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Times New Roman"/>
                        </a:rPr>
                        <a:t>Q75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Times New Roman"/>
                        </a:rPr>
                        <a:t>Q90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77231">
                <a:tc>
                  <a:txBody>
                    <a:bodyPr/>
                    <a:lstStyle/>
                    <a:p>
                      <a:pPr algn="l" fontAlgn="b"/>
                      <a:r>
                        <a:rPr lang="en-US" sz="1600" b="1"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77231">
                <a:tc>
                  <a:txBody>
                    <a:bodyPr/>
                    <a:lstStyle/>
                    <a:p>
                      <a:pPr algn="l" fontAlgn="b"/>
                      <a:r>
                        <a:rPr lang="en-US" sz="1600" b="1" i="0" u="none" strike="noStrike" dirty="0">
                          <a:solidFill>
                            <a:srgbClr val="FF0000"/>
                          </a:solidFill>
                          <a:effectLst/>
                          <a:latin typeface="Times New Roman"/>
                        </a:rPr>
                        <a:t>Migrant </a:t>
                      </a:r>
                      <a:r>
                        <a:rPr lang="en-US" sz="1600" b="1" i="0" u="none" strike="noStrike" dirty="0" smtClean="0">
                          <a:solidFill>
                            <a:srgbClr val="FF0000"/>
                          </a:solidFill>
                          <a:effectLst/>
                          <a:latin typeface="Times New Roman"/>
                        </a:rPr>
                        <a:t>school*R2</a:t>
                      </a:r>
                      <a:endParaRPr lang="en-US" sz="1600" b="1" i="0" u="none" strike="noStrike" dirty="0">
                        <a:solidFill>
                          <a:srgbClr val="FF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600" b="1" i="0" u="none" strike="noStrike" dirty="0">
                          <a:solidFill>
                            <a:srgbClr val="FF0000"/>
                          </a:solidFill>
                          <a:effectLst/>
                          <a:latin typeface="Times New Roman"/>
                        </a:rPr>
                        <a:t>0.45***</a:t>
                      </a:r>
                    </a:p>
                  </a:txBody>
                  <a:tcPr marL="9525" marR="9525" marT="9525" marB="0" anchor="b">
                    <a:lnL>
                      <a:noFill/>
                    </a:lnL>
                    <a:lnR>
                      <a:noFill/>
                    </a:lnR>
                    <a:lnT>
                      <a:noFill/>
                    </a:lnT>
                    <a:lnB>
                      <a:noFill/>
                    </a:lnB>
                  </a:tcPr>
                </a:tc>
                <a:tc>
                  <a:txBody>
                    <a:bodyPr/>
                    <a:lstStyle/>
                    <a:p>
                      <a:pPr algn="ctr" fontAlgn="b"/>
                      <a:r>
                        <a:rPr lang="en-US" sz="1600" b="1" i="0" u="none" strike="noStrike">
                          <a:solidFill>
                            <a:srgbClr val="FF0000"/>
                          </a:solidFill>
                          <a:effectLst/>
                          <a:latin typeface="Times New Roman"/>
                        </a:rPr>
                        <a:t>0.34***</a:t>
                      </a:r>
                    </a:p>
                  </a:txBody>
                  <a:tcPr marL="9525" marR="9525" marT="9525" marB="0" anchor="b">
                    <a:lnL>
                      <a:noFill/>
                    </a:lnL>
                    <a:lnR>
                      <a:noFill/>
                    </a:lnR>
                    <a:lnT>
                      <a:noFill/>
                    </a:lnT>
                    <a:lnB>
                      <a:noFill/>
                    </a:lnB>
                  </a:tcPr>
                </a:tc>
                <a:tc>
                  <a:txBody>
                    <a:bodyPr/>
                    <a:lstStyle/>
                    <a:p>
                      <a:pPr algn="ctr" fontAlgn="b"/>
                      <a:r>
                        <a:rPr lang="en-US" sz="1600" b="1" i="0" u="none" strike="noStrike">
                          <a:solidFill>
                            <a:srgbClr val="FF0000"/>
                          </a:solidFill>
                          <a:effectLst/>
                          <a:latin typeface="Times New Roman"/>
                        </a:rPr>
                        <a:t>0.34***</a:t>
                      </a:r>
                    </a:p>
                  </a:txBody>
                  <a:tcPr marL="9525" marR="9525" marT="9525" marB="0" anchor="b">
                    <a:lnL>
                      <a:noFill/>
                    </a:lnL>
                    <a:lnR>
                      <a:noFill/>
                    </a:lnR>
                    <a:lnT>
                      <a:noFill/>
                    </a:lnT>
                    <a:lnB>
                      <a:noFill/>
                    </a:lnB>
                  </a:tcPr>
                </a:tc>
                <a:tc>
                  <a:txBody>
                    <a:bodyPr/>
                    <a:lstStyle/>
                    <a:p>
                      <a:pPr algn="ctr" fontAlgn="b"/>
                      <a:r>
                        <a:rPr lang="en-US" sz="1600" b="1" i="0" u="none" strike="noStrike">
                          <a:solidFill>
                            <a:srgbClr val="FF0000"/>
                          </a:solidFill>
                          <a:effectLst/>
                          <a:latin typeface="Times New Roman"/>
                        </a:rPr>
                        <a:t>0.07</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FF0000"/>
                          </a:solidFill>
                          <a:effectLst/>
                          <a:latin typeface="Times New Roman"/>
                        </a:rPr>
                        <a:t>-0.10</a:t>
                      </a:r>
                    </a:p>
                  </a:txBody>
                  <a:tcPr marL="9525" marR="9525" marT="9525" marB="0" anchor="b">
                    <a:lnL>
                      <a:noFill/>
                    </a:lnL>
                    <a:lnR>
                      <a:noFill/>
                    </a:lnR>
                    <a:lnT>
                      <a:noFill/>
                    </a:lnT>
                    <a:lnB>
                      <a:noFill/>
                    </a:lnB>
                  </a:tcPr>
                </a:tc>
              </a:tr>
              <a:tr h="277231">
                <a:tc>
                  <a:txBody>
                    <a:bodyPr/>
                    <a:lstStyle/>
                    <a:p>
                      <a:pPr algn="l" fontAlgn="b"/>
                      <a:endParaRPr lang="en-US" sz="1600" b="1" i="0" u="none" strike="noStrike" dirty="0">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(0.12)</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(0.09)</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(0.11)</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(0.12)</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(0.13)</a:t>
                      </a:r>
                    </a:p>
                  </a:txBody>
                  <a:tcPr marL="9525" marR="9525" marT="9525" marB="0" anchor="b">
                    <a:lnL>
                      <a:noFill/>
                    </a:lnL>
                    <a:lnR>
                      <a:noFill/>
                    </a:lnR>
                    <a:lnT>
                      <a:noFill/>
                    </a:lnT>
                    <a:lnB>
                      <a:noFill/>
                    </a:lnB>
                  </a:tcPr>
                </a:tc>
              </a:tr>
              <a:tr h="277231">
                <a:tc>
                  <a:txBody>
                    <a:bodyPr/>
                    <a:lstStyle/>
                    <a:p>
                      <a:pPr algn="l" fontAlgn="b"/>
                      <a:r>
                        <a:rPr lang="en-US" sz="1600" b="1" i="0" u="none" strike="noStrike" dirty="0" err="1" smtClean="0">
                          <a:solidFill>
                            <a:srgbClr val="000000"/>
                          </a:solidFill>
                          <a:effectLst/>
                          <a:latin typeface="Times New Roman"/>
                        </a:rPr>
                        <a:t>Mig</a:t>
                      </a:r>
                      <a:r>
                        <a:rPr lang="en-US" sz="1600" b="1" i="0" u="none" strike="noStrike" baseline="0" dirty="0" smtClean="0">
                          <a:solidFill>
                            <a:srgbClr val="000000"/>
                          </a:solidFill>
                          <a:effectLst/>
                          <a:latin typeface="Times New Roman"/>
                        </a:rPr>
                        <a:t> </a:t>
                      </a:r>
                      <a:r>
                        <a:rPr lang="en-US" sz="1600" b="1" i="0" u="none" strike="noStrike" baseline="0" dirty="0" err="1" smtClean="0">
                          <a:solidFill>
                            <a:srgbClr val="000000"/>
                          </a:solidFill>
                          <a:effectLst/>
                          <a:latin typeface="Times New Roman"/>
                        </a:rPr>
                        <a:t>sch</a:t>
                      </a:r>
                      <a:endParaRPr lang="en-US" sz="1600" b="1" i="0" u="none" strike="noStrike" dirty="0">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-0.57***</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-0.57***</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-0.48***</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-0.43***</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-0.37***</a:t>
                      </a:r>
                    </a:p>
                  </a:txBody>
                  <a:tcPr marL="9525" marR="9525" marT="9525" marB="0" anchor="b">
                    <a:lnL>
                      <a:noFill/>
                    </a:lnL>
                    <a:lnR>
                      <a:noFill/>
                    </a:lnR>
                    <a:lnT>
                      <a:noFill/>
                    </a:lnT>
                    <a:lnB>
                      <a:noFill/>
                    </a:lnB>
                  </a:tcPr>
                </a:tc>
              </a:tr>
              <a:tr h="277231">
                <a:tc>
                  <a:txBody>
                    <a:bodyPr/>
                    <a:lstStyle/>
                    <a:p>
                      <a:pPr algn="l" fontAlgn="b"/>
                      <a:endParaRPr lang="en-US" sz="16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(0.09)</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(0.06)</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(0.08)</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(0.08)</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(0.09)</a:t>
                      </a:r>
                    </a:p>
                  </a:txBody>
                  <a:tcPr marL="9525" marR="9525" marT="9525" marB="0" anchor="b">
                    <a:lnL>
                      <a:noFill/>
                    </a:lnL>
                    <a:lnR>
                      <a:noFill/>
                    </a:lnR>
                    <a:lnT>
                      <a:noFill/>
                    </a:lnT>
                    <a:lnB>
                      <a:noFill/>
                    </a:lnB>
                  </a:tcPr>
                </a:tc>
              </a:tr>
              <a:tr h="277231">
                <a:tc>
                  <a:txBody>
                    <a:bodyPr/>
                    <a:lstStyle/>
                    <a:p>
                      <a:pPr algn="l" fontAlgn="b"/>
                      <a:r>
                        <a:rPr lang="en-US" sz="1600" b="1" i="0" u="none" strike="noStrike" dirty="0" smtClean="0">
                          <a:solidFill>
                            <a:srgbClr val="000000"/>
                          </a:solidFill>
                          <a:effectLst/>
                          <a:latin typeface="Times New Roman"/>
                        </a:rPr>
                        <a:t>R2</a:t>
                      </a:r>
                      <a:endParaRPr lang="en-US" sz="1600" b="1" i="0" u="none" strike="noStrike" dirty="0">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0.09</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0.43</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-0.64</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-0.63</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1.87**</a:t>
                      </a:r>
                    </a:p>
                  </a:txBody>
                  <a:tcPr marL="9525" marR="9525" marT="9525" marB="0" anchor="b">
                    <a:lnL>
                      <a:noFill/>
                    </a:lnL>
                    <a:lnR>
                      <a:noFill/>
                    </a:lnR>
                    <a:lnT>
                      <a:noFill/>
                    </a:lnT>
                    <a:lnB>
                      <a:noFill/>
                    </a:lnB>
                  </a:tcPr>
                </a:tc>
              </a:tr>
              <a:tr h="277231">
                <a:tc>
                  <a:txBody>
                    <a:bodyPr/>
                    <a:lstStyle/>
                    <a:p>
                      <a:pPr algn="l" fontAlgn="b"/>
                      <a:endParaRPr lang="en-US" sz="16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(0.86)</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(0.65)</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(0.77)</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(0.77)</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(0.87)</a:t>
                      </a:r>
                    </a:p>
                  </a:txBody>
                  <a:tcPr marL="9525" marR="9525" marT="9525" marB="0" anchor="b">
                    <a:lnL>
                      <a:noFill/>
                    </a:lnL>
                    <a:lnR>
                      <a:noFill/>
                    </a:lnR>
                    <a:lnT>
                      <a:noFill/>
                    </a:lnT>
                    <a:lnB>
                      <a:noFill/>
                    </a:lnB>
                  </a:tcPr>
                </a:tc>
              </a:tr>
              <a:tr h="277231">
                <a:tc>
                  <a:txBody>
                    <a:bodyPr/>
                    <a:lstStyle/>
                    <a:p>
                      <a:pPr algn="l" fontAlgn="b"/>
                      <a:r>
                        <a:rPr lang="en-US" sz="1600" b="1" i="0" u="none" strike="noStrike" dirty="0">
                          <a:solidFill>
                            <a:srgbClr val="000000"/>
                          </a:solidFill>
                          <a:effectLst/>
                          <a:latin typeface="Times New Roman"/>
                        </a:rPr>
                        <a:t>IQ</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0.15***</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0.16***</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0.15***</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0.12***</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0.13***</a:t>
                      </a:r>
                    </a:p>
                  </a:txBody>
                  <a:tcPr marL="9525" marR="9525" marT="9525" marB="0" anchor="b">
                    <a:lnL>
                      <a:noFill/>
                    </a:lnL>
                    <a:lnR>
                      <a:noFill/>
                    </a:lnR>
                    <a:lnT>
                      <a:noFill/>
                    </a:lnT>
                    <a:lnB>
                      <a:noFill/>
                    </a:lnB>
                  </a:tcPr>
                </a:tc>
              </a:tr>
              <a:tr h="277231">
                <a:tc>
                  <a:txBody>
                    <a:bodyPr/>
                    <a:lstStyle/>
                    <a:p>
                      <a:pPr algn="l" fontAlgn="b"/>
                      <a:endParaRPr lang="en-US" sz="16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(0.01)</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(0.01)</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(0.01)</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(0.01)</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(0.02)</a:t>
                      </a:r>
                    </a:p>
                  </a:txBody>
                  <a:tcPr marL="9525" marR="9525" marT="9525" marB="0" anchor="b">
                    <a:lnL>
                      <a:noFill/>
                    </a:lnL>
                    <a:lnR>
                      <a:noFill/>
                    </a:lnR>
                    <a:lnT>
                      <a:noFill/>
                    </a:lnT>
                    <a:lnB>
                      <a:noFill/>
                    </a:lnB>
                  </a:tcPr>
                </a:tc>
              </a:tr>
              <a:tr h="277231">
                <a:tc>
                  <a:txBody>
                    <a:bodyPr/>
                    <a:lstStyle/>
                    <a:p>
                      <a:pPr algn="l" fontAlgn="b"/>
                      <a:r>
                        <a:rPr lang="en-US" sz="1600" b="1" i="0" u="none" strike="noStrike">
                          <a:solidFill>
                            <a:srgbClr val="000000"/>
                          </a:solidFill>
                          <a:effectLst/>
                          <a:latin typeface="Times New Roman"/>
                        </a:rPr>
                        <a:t>Rural Hukou</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-0.20**</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-0.20***</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-0.08</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-0.03</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0.04</a:t>
                      </a:r>
                    </a:p>
                  </a:txBody>
                  <a:tcPr marL="9525" marR="9525" marT="9525" marB="0" anchor="b">
                    <a:lnL>
                      <a:noFill/>
                    </a:lnL>
                    <a:lnR>
                      <a:noFill/>
                    </a:lnR>
                    <a:lnT>
                      <a:noFill/>
                    </a:lnT>
                    <a:lnB>
                      <a:noFill/>
                    </a:lnB>
                  </a:tcPr>
                </a:tc>
              </a:tr>
              <a:tr h="277231">
                <a:tc>
                  <a:txBody>
                    <a:bodyPr/>
                    <a:lstStyle/>
                    <a:p>
                      <a:pPr algn="l" fontAlgn="b"/>
                      <a:endParaRPr lang="en-US" sz="16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(0.09)</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(0.07)</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(0.09)</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(0.10)</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(0.10)</a:t>
                      </a:r>
                    </a:p>
                  </a:txBody>
                  <a:tcPr marL="9525" marR="9525" marT="9525" marB="0" anchor="b">
                    <a:lnL>
                      <a:noFill/>
                    </a:lnL>
                    <a:lnR>
                      <a:noFill/>
                    </a:lnR>
                    <a:lnT>
                      <a:noFill/>
                    </a:lnT>
                    <a:lnB>
                      <a:noFill/>
                    </a:lnB>
                  </a:tcPr>
                </a:tc>
              </a:tr>
              <a:tr h="277231">
                <a:tc>
                  <a:txBody>
                    <a:bodyPr/>
                    <a:lstStyle/>
                    <a:p>
                      <a:pPr algn="l" fontAlgn="b"/>
                      <a:r>
                        <a:rPr lang="en-US" sz="1600" b="1" i="0" u="none" strike="noStrike">
                          <a:solidFill>
                            <a:srgbClr val="000000"/>
                          </a:solidFill>
                          <a:effectLst/>
                          <a:latin typeface="Times New Roman"/>
                        </a:rPr>
                        <a:t>Female</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-0.04</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-0.02</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-0.04</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-0.14**</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-0.06</a:t>
                      </a:r>
                    </a:p>
                  </a:txBody>
                  <a:tcPr marL="9525" marR="9525" marT="9525" marB="0" anchor="b">
                    <a:lnL>
                      <a:noFill/>
                    </a:lnL>
                    <a:lnR>
                      <a:noFill/>
                    </a:lnR>
                    <a:lnT>
                      <a:noFill/>
                    </a:lnT>
                    <a:lnB>
                      <a:noFill/>
                    </a:lnB>
                  </a:tcPr>
                </a:tc>
              </a:tr>
              <a:tr h="277231">
                <a:tc>
                  <a:txBody>
                    <a:bodyPr/>
                    <a:lstStyle/>
                    <a:p>
                      <a:pPr algn="l" fontAlgn="b"/>
                      <a:endParaRPr lang="en-US" sz="16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(0.08)</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(0.06)</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(0.07)</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(0.07)</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(0.08)</a:t>
                      </a:r>
                    </a:p>
                  </a:txBody>
                  <a:tcPr marL="9525" marR="9525" marT="9525" marB="0" anchor="b">
                    <a:lnL>
                      <a:noFill/>
                    </a:lnL>
                    <a:lnR>
                      <a:noFill/>
                    </a:lnR>
                    <a:lnT>
                      <a:noFill/>
                    </a:lnT>
                    <a:lnB>
                      <a:noFill/>
                    </a:lnB>
                  </a:tcPr>
                </a:tc>
              </a:tr>
              <a:tr h="277231">
                <a:tc>
                  <a:txBody>
                    <a:bodyPr/>
                    <a:lstStyle/>
                    <a:p>
                      <a:pPr algn="l" fontAlgn="b"/>
                      <a:r>
                        <a:rPr lang="en-US" sz="1600" b="1" i="0" u="none" strike="noStrike">
                          <a:solidFill>
                            <a:srgbClr val="000000"/>
                          </a:solidFill>
                          <a:effectLst/>
                          <a:latin typeface="Times New Roman"/>
                        </a:rPr>
                        <a:t>Age in month</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-0.01***</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-0.00</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-0.00</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-0.00</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0.00</a:t>
                      </a:r>
                    </a:p>
                  </a:txBody>
                  <a:tcPr marL="9525" marR="9525" marT="9525" marB="0" anchor="b">
                    <a:lnL>
                      <a:noFill/>
                    </a:lnL>
                    <a:lnR>
                      <a:noFill/>
                    </a:lnR>
                    <a:lnT>
                      <a:noFill/>
                    </a:lnT>
                    <a:lnB>
                      <a:noFill/>
                    </a:lnB>
                  </a:tcPr>
                </a:tc>
              </a:tr>
              <a:tr h="277231">
                <a:tc>
                  <a:txBody>
                    <a:bodyPr/>
                    <a:lstStyle/>
                    <a:p>
                      <a:pPr algn="l" fontAlgn="b"/>
                      <a:endParaRPr lang="en-US" sz="16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(0.00)</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(0.00)</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(0.00)</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(0.00)</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(0.00)</a:t>
                      </a:r>
                    </a:p>
                  </a:txBody>
                  <a:tcPr marL="9525" marR="9525" marT="9525" marB="0" anchor="b">
                    <a:lnL>
                      <a:noFill/>
                    </a:lnL>
                    <a:lnR>
                      <a:noFill/>
                    </a:lnR>
                    <a:lnT>
                      <a:noFill/>
                    </a:lnT>
                    <a:lnB>
                      <a:noFill/>
                    </a:lnB>
                  </a:tcPr>
                </a:tc>
              </a:tr>
              <a:tr h="277231">
                <a:tc>
                  <a:txBody>
                    <a:bodyPr/>
                    <a:lstStyle/>
                    <a:p>
                      <a:pPr algn="l" fontAlgn="b"/>
                      <a:r>
                        <a:rPr lang="en-US" sz="1600" b="1" i="0" u="none" strike="noStrike">
                          <a:solidFill>
                            <a:srgbClr val="000000"/>
                          </a:solidFill>
                          <a:effectLst/>
                          <a:latin typeface="Times New Roman"/>
                        </a:rPr>
                        <a:t>Single Child</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0.03</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0.09</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0.12</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-0.01</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0.09</a:t>
                      </a:r>
                    </a:p>
                  </a:txBody>
                  <a:tcPr marL="9525" marR="9525" marT="9525" marB="0" anchor="b">
                    <a:lnL>
                      <a:noFill/>
                    </a:lnL>
                    <a:lnR>
                      <a:noFill/>
                    </a:lnR>
                    <a:lnT>
                      <a:noFill/>
                    </a:lnT>
                    <a:lnB>
                      <a:noFill/>
                    </a:lnB>
                  </a:tcPr>
                </a:tc>
              </a:tr>
              <a:tr h="277231">
                <a:tc>
                  <a:txBody>
                    <a:bodyPr/>
                    <a:lstStyle/>
                    <a:p>
                      <a:pPr algn="l" fontAlgn="b"/>
                      <a:endParaRPr lang="en-US" sz="16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(0.08)</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(0.06)</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(0.07)</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(0.08)</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(0.09)</a:t>
                      </a:r>
                    </a:p>
                  </a:txBody>
                  <a:tcPr marL="9525" marR="9525" marT="9525" marB="0" anchor="b">
                    <a:lnL>
                      <a:noFill/>
                    </a:lnL>
                    <a:lnR>
                      <a:noFill/>
                    </a:lnR>
                    <a:lnT>
                      <a:noFill/>
                    </a:lnT>
                    <a:lnB>
                      <a:noFill/>
                    </a:lnB>
                  </a:tcPr>
                </a:tc>
              </a:tr>
              <a:tr h="277231">
                <a:tc>
                  <a:txBody>
                    <a:bodyPr/>
                    <a:lstStyle/>
                    <a:p>
                      <a:pPr algn="l" fontAlgn="b"/>
                      <a:r>
                        <a:rPr lang="en-US" sz="1600" b="1" i="0" u="none" strike="noStrike">
                          <a:solidFill>
                            <a:srgbClr val="000000"/>
                          </a:solidFill>
                          <a:effectLst/>
                          <a:latin typeface="Times New Roman"/>
                        </a:rPr>
                        <a:t>Kindergarten</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0.19</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-0.09</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-0.13</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-0.05</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0.19</a:t>
                      </a:r>
                    </a:p>
                  </a:txBody>
                  <a:tcPr marL="9525" marR="9525" marT="9525" marB="0" anchor="b">
                    <a:lnL>
                      <a:noFill/>
                    </a:lnL>
                    <a:lnR>
                      <a:noFill/>
                    </a:lnR>
                    <a:lnT>
                      <a:noFill/>
                    </a:lnT>
                    <a:lnB>
                      <a:noFill/>
                    </a:lnB>
                  </a:tcPr>
                </a:tc>
              </a:tr>
              <a:tr h="277231">
                <a:tc>
                  <a:txBody>
                    <a:bodyPr/>
                    <a:lstStyle/>
                    <a:p>
                      <a:pPr algn="l" fontAlgn="b"/>
                      <a:endParaRPr lang="en-US" sz="16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(0.13)</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(0.09)</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(0.11)</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(0.12)</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(0.13)</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4604531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Parental evaluation of school quality</a:t>
            </a:r>
            <a:endParaRPr lang="en-US" dirty="0"/>
          </a:p>
        </p:txBody>
      </p:sp>
      <p:sp>
        <p:nvSpPr>
          <p:cNvPr id="3" name="Content Placeholder 2"/>
          <p:cNvSpPr>
            <a:spLocks noGrp="1"/>
          </p:cNvSpPr>
          <p:nvPr>
            <p:ph sz="quarter" idx="1"/>
          </p:nvPr>
        </p:nvSpPr>
        <p:spPr/>
        <p:txBody>
          <a:bodyPr>
            <a:normAutofit fontScale="92500"/>
          </a:bodyPr>
          <a:lstStyle/>
          <a:p>
            <a:r>
              <a:rPr lang="en-US" altLang="zh-CN" sz="2800" dirty="0" smtClean="0"/>
              <a:t>How do you compare the quality of schooling that your child have now to what he/she would have if study in your hometown?</a:t>
            </a:r>
          </a:p>
          <a:p>
            <a:pPr marL="596900" indent="-514350">
              <a:buNone/>
            </a:pPr>
            <a:r>
              <a:rPr lang="en-US" altLang="zh-CN" sz="2800" dirty="0" smtClean="0"/>
              <a:t>1)Quality of education is better now 2) similar 3) quality of education is better in hometown</a:t>
            </a:r>
          </a:p>
          <a:p>
            <a:pPr marL="596900" indent="-514350">
              <a:buNone/>
            </a:pPr>
            <a:endParaRPr lang="en-US" altLang="zh-CN" sz="2800" dirty="0" smtClean="0"/>
          </a:p>
          <a:p>
            <a:r>
              <a:rPr lang="zh-CN" altLang="en-US" sz="2800" dirty="0" smtClean="0"/>
              <a:t>您觉得目前孩子在上海读书和他（她）如果继续在老家读书相比如何？</a:t>
            </a:r>
            <a:endParaRPr lang="en-US" sz="2800" dirty="0" smtClean="0"/>
          </a:p>
          <a:p>
            <a:pPr>
              <a:buNone/>
            </a:pPr>
            <a:r>
              <a:rPr lang="en-US" sz="2800" dirty="0" smtClean="0"/>
              <a:t> 1) </a:t>
            </a:r>
            <a:r>
              <a:rPr lang="zh-CN" altLang="en-US" sz="2800" dirty="0" smtClean="0"/>
              <a:t>目前的教学质量好　　　</a:t>
            </a:r>
            <a:r>
              <a:rPr lang="en-US" sz="2800" dirty="0" smtClean="0"/>
              <a:t>2) </a:t>
            </a:r>
            <a:r>
              <a:rPr lang="zh-CN" altLang="en-US" sz="2800" dirty="0" smtClean="0"/>
              <a:t>差不多　　　　　</a:t>
            </a:r>
            <a:r>
              <a:rPr lang="en-US" sz="2800" dirty="0" smtClean="0"/>
              <a:t>3) </a:t>
            </a:r>
            <a:r>
              <a:rPr lang="zh-CN" altLang="en-US" sz="2800" dirty="0" smtClean="0"/>
              <a:t>老家的教学质量好</a:t>
            </a:r>
            <a:endParaRPr lang="en-US" sz="2800" dirty="0" smtClean="0"/>
          </a:p>
          <a:p>
            <a:endParaRPr lang="en-US" dirty="0"/>
          </a:p>
        </p:txBody>
      </p:sp>
    </p:spTree>
    <p:extLst>
      <p:ext uri="{BB962C8B-B14F-4D97-AF65-F5344CB8AC3E}">
        <p14:creationId xmlns:p14="http://schemas.microsoft.com/office/powerpoint/2010/main" val="8657401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538914" cy="778098"/>
          </a:xfrm>
        </p:spPr>
        <p:txBody>
          <a:bodyPr>
            <a:normAutofit/>
          </a:bodyPr>
          <a:lstStyle/>
          <a:p>
            <a:r>
              <a:rPr lang="en-US" dirty="0" smtClean="0"/>
              <a:t>Parental-assessed quality also improved</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696259910"/>
              </p:ext>
            </p:extLst>
          </p:nvPr>
        </p:nvGraphicFramePr>
        <p:xfrm>
          <a:off x="539550" y="1268760"/>
          <a:ext cx="7992889" cy="3722340"/>
        </p:xfrm>
        <a:graphic>
          <a:graphicData uri="http://schemas.openxmlformats.org/drawingml/2006/table">
            <a:tbl>
              <a:tblPr/>
              <a:tblGrid>
                <a:gridCol w="3588641"/>
                <a:gridCol w="1101062"/>
                <a:gridCol w="1101062"/>
                <a:gridCol w="1101062"/>
                <a:gridCol w="1101062"/>
              </a:tblGrid>
              <a:tr h="310195">
                <a:tc>
                  <a:txBody>
                    <a:bodyPr/>
                    <a:lstStyle/>
                    <a:p>
                      <a:pPr algn="l" fontAlgn="b"/>
                      <a:endParaRPr lang="en-US" sz="1800" b="1" i="0" u="none" strike="noStrike" dirty="0">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Times New Roman"/>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Times New Roman"/>
                        </a:rPr>
                        <a:t>(2)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Times New Roman"/>
                        </a:rPr>
                        <a:t>(3)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Times New Roman"/>
                        </a:rPr>
                        <a:t>(4)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10195">
                <a:tc>
                  <a:txBody>
                    <a:bodyPr/>
                    <a:lstStyle/>
                    <a:p>
                      <a:pPr algn="l" fontAlgn="b"/>
                      <a:r>
                        <a:rPr lang="en-US" sz="1800" b="1" i="0" u="none" strike="noStrike" dirty="0">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1" i="0" u="none" strike="noStrike" dirty="0">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1"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1"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1"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10195">
                <a:tc>
                  <a:txBody>
                    <a:bodyPr/>
                    <a:lstStyle/>
                    <a:p>
                      <a:pPr algn="l" fontAlgn="b"/>
                      <a:r>
                        <a:rPr lang="en-US" sz="1800" b="1" i="0" u="none" strike="noStrike" dirty="0">
                          <a:solidFill>
                            <a:srgbClr val="FF0000"/>
                          </a:solidFill>
                          <a:effectLst/>
                          <a:latin typeface="Times New Roman"/>
                        </a:rPr>
                        <a:t>Migrant </a:t>
                      </a:r>
                      <a:r>
                        <a:rPr lang="en-US" sz="1800" b="1" i="0" u="none" strike="noStrike" dirty="0" smtClean="0">
                          <a:solidFill>
                            <a:srgbClr val="FF0000"/>
                          </a:solidFill>
                          <a:effectLst/>
                          <a:latin typeface="Times New Roman"/>
                        </a:rPr>
                        <a:t>school*R2</a:t>
                      </a:r>
                      <a:endParaRPr lang="en-US" sz="1800" b="1" i="0" u="none" strike="noStrike" dirty="0">
                        <a:solidFill>
                          <a:srgbClr val="FF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800" b="1" i="0" u="none" strike="noStrike" dirty="0">
                          <a:solidFill>
                            <a:srgbClr val="FF0000"/>
                          </a:solidFill>
                          <a:effectLst/>
                          <a:latin typeface="Times New Roman"/>
                        </a:rPr>
                        <a:t>0.08**</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FF0000"/>
                          </a:solidFill>
                          <a:effectLst/>
                          <a:latin typeface="Times New Roman"/>
                        </a:rPr>
                        <a:t>0.09**</a:t>
                      </a:r>
                    </a:p>
                  </a:txBody>
                  <a:tcPr marL="9525" marR="9525" marT="9525" marB="0" anchor="b">
                    <a:lnL>
                      <a:noFill/>
                    </a:lnL>
                    <a:lnR>
                      <a:noFill/>
                    </a:lnR>
                    <a:lnT>
                      <a:noFill/>
                    </a:lnT>
                    <a:lnB>
                      <a:noFill/>
                    </a:lnB>
                  </a:tcPr>
                </a:tc>
                <a:tc>
                  <a:txBody>
                    <a:bodyPr/>
                    <a:lstStyle/>
                    <a:p>
                      <a:pPr algn="ctr" fontAlgn="b"/>
                      <a:r>
                        <a:rPr lang="en-US" sz="1800" b="1" i="0" u="none" strike="noStrike">
                          <a:solidFill>
                            <a:srgbClr val="FF0000"/>
                          </a:solidFill>
                          <a:effectLst/>
                          <a:latin typeface="Times New Roman"/>
                        </a:rPr>
                        <a:t>0.11***</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FF0000"/>
                          </a:solidFill>
                          <a:effectLst/>
                          <a:latin typeface="Times New Roman"/>
                        </a:rPr>
                        <a:t>0.11***</a:t>
                      </a:r>
                    </a:p>
                  </a:txBody>
                  <a:tcPr marL="9525" marR="9525" marT="9525" marB="0" anchor="b">
                    <a:lnL>
                      <a:noFill/>
                    </a:lnL>
                    <a:lnR>
                      <a:noFill/>
                    </a:lnR>
                    <a:lnT>
                      <a:noFill/>
                    </a:lnT>
                    <a:lnB>
                      <a:noFill/>
                    </a:lnB>
                  </a:tcPr>
                </a:tc>
              </a:tr>
              <a:tr h="310195">
                <a:tc>
                  <a:txBody>
                    <a:bodyPr/>
                    <a:lstStyle/>
                    <a:p>
                      <a:pPr algn="l" fontAlgn="b"/>
                      <a:endParaRPr lang="en-US" sz="1800" b="1" i="0" u="none" strike="noStrike" dirty="0">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effectLst/>
                          <a:latin typeface="Times New Roman"/>
                        </a:rPr>
                        <a:t>(0.04)</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(0.04)</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(0.04)</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(0.04)</a:t>
                      </a:r>
                    </a:p>
                  </a:txBody>
                  <a:tcPr marL="9525" marR="9525" marT="9525" marB="0" anchor="b">
                    <a:lnL>
                      <a:noFill/>
                    </a:lnL>
                    <a:lnR>
                      <a:noFill/>
                    </a:lnR>
                    <a:lnT>
                      <a:noFill/>
                    </a:lnT>
                    <a:lnB>
                      <a:noFill/>
                    </a:lnB>
                  </a:tcPr>
                </a:tc>
              </a:tr>
              <a:tr h="310195">
                <a:tc>
                  <a:txBody>
                    <a:bodyPr/>
                    <a:lstStyle/>
                    <a:p>
                      <a:pPr algn="l" fontAlgn="b"/>
                      <a:r>
                        <a:rPr lang="en-US" sz="1800" b="1" i="0" u="none" strike="noStrike" dirty="0">
                          <a:solidFill>
                            <a:srgbClr val="000000"/>
                          </a:solidFill>
                          <a:effectLst/>
                          <a:latin typeface="Times New Roman"/>
                        </a:rPr>
                        <a:t>Migrant school</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-0.30***</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-0.30***</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-0.32***</a:t>
                      </a: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effectLst/>
                          <a:latin typeface="Times New Roman"/>
                        </a:rPr>
                        <a:t>-0.31***</a:t>
                      </a:r>
                    </a:p>
                  </a:txBody>
                  <a:tcPr marL="9525" marR="9525" marT="9525" marB="0" anchor="b">
                    <a:lnL>
                      <a:noFill/>
                    </a:lnL>
                    <a:lnR>
                      <a:noFill/>
                    </a:lnR>
                    <a:lnT>
                      <a:noFill/>
                    </a:lnT>
                    <a:lnB>
                      <a:noFill/>
                    </a:lnB>
                  </a:tcPr>
                </a:tc>
              </a:tr>
              <a:tr h="310195">
                <a:tc>
                  <a:txBody>
                    <a:bodyPr/>
                    <a:lstStyle/>
                    <a:p>
                      <a:pPr algn="l"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(0.03)</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(0.03)</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(0.03)</a:t>
                      </a: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effectLst/>
                          <a:latin typeface="Times New Roman"/>
                        </a:rPr>
                        <a:t>(0.03)</a:t>
                      </a:r>
                    </a:p>
                  </a:txBody>
                  <a:tcPr marL="9525" marR="9525" marT="9525" marB="0" anchor="b">
                    <a:lnL>
                      <a:noFill/>
                    </a:lnL>
                    <a:lnR>
                      <a:noFill/>
                    </a:lnR>
                    <a:lnT>
                      <a:noFill/>
                    </a:lnT>
                    <a:lnB>
                      <a:noFill/>
                    </a:lnB>
                  </a:tcPr>
                </a:tc>
              </a:tr>
              <a:tr h="310195">
                <a:tc>
                  <a:txBody>
                    <a:bodyPr/>
                    <a:lstStyle/>
                    <a:p>
                      <a:pPr algn="l" fontAlgn="b"/>
                      <a:r>
                        <a:rPr lang="en-US" sz="1800" b="1" i="0" u="none" strike="noStrike" dirty="0" smtClean="0">
                          <a:solidFill>
                            <a:srgbClr val="000000"/>
                          </a:solidFill>
                          <a:effectLst/>
                          <a:latin typeface="Times New Roman"/>
                        </a:rPr>
                        <a:t>R2</a:t>
                      </a:r>
                      <a:endParaRPr lang="en-US" sz="1800" b="1" i="0" u="none" strike="noStrike" dirty="0">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effectLst/>
                          <a:latin typeface="Times New Roman"/>
                        </a:rPr>
                        <a:t>-0.02</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-0.32</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-0.38</a:t>
                      </a: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effectLst/>
                          <a:latin typeface="Times New Roman"/>
                        </a:rPr>
                        <a:t>-0.36</a:t>
                      </a:r>
                    </a:p>
                  </a:txBody>
                  <a:tcPr marL="9525" marR="9525" marT="9525" marB="0" anchor="b">
                    <a:lnL>
                      <a:noFill/>
                    </a:lnL>
                    <a:lnR>
                      <a:noFill/>
                    </a:lnR>
                    <a:lnT>
                      <a:noFill/>
                    </a:lnT>
                    <a:lnB>
                      <a:noFill/>
                    </a:lnB>
                  </a:tcPr>
                </a:tc>
              </a:tr>
              <a:tr h="310195">
                <a:tc>
                  <a:txBody>
                    <a:bodyPr/>
                    <a:lstStyle/>
                    <a:p>
                      <a:pPr algn="l"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effectLst/>
                          <a:latin typeface="Times New Roman"/>
                        </a:rPr>
                        <a:t>(0.03)</a:t>
                      </a: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effectLst/>
                          <a:latin typeface="Times New Roman"/>
                        </a:rPr>
                        <a:t>(0.23)</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(0.24)</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(0.23)</a:t>
                      </a:r>
                    </a:p>
                  </a:txBody>
                  <a:tcPr marL="9525" marR="9525" marT="9525" marB="0" anchor="b">
                    <a:lnL>
                      <a:noFill/>
                    </a:lnL>
                    <a:lnR>
                      <a:noFill/>
                    </a:lnR>
                    <a:lnT>
                      <a:noFill/>
                    </a:lnT>
                    <a:lnB>
                      <a:noFill/>
                    </a:lnB>
                  </a:tcPr>
                </a:tc>
              </a:tr>
              <a:tr h="310195">
                <a:tc>
                  <a:txBody>
                    <a:bodyPr/>
                    <a:lstStyle/>
                    <a:p>
                      <a:pPr algn="l" fontAlgn="b"/>
                      <a:r>
                        <a:rPr lang="en-US" sz="1800" b="1" i="0" u="none" strike="noStrike">
                          <a:solidFill>
                            <a:srgbClr val="000000"/>
                          </a:solidFill>
                          <a:effectLst/>
                          <a:latin typeface="Times New Roman"/>
                        </a:rPr>
                        <a:t>Stand Math</a:t>
                      </a: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0.02</a:t>
                      </a:r>
                    </a:p>
                  </a:txBody>
                  <a:tcPr marL="9525" marR="9525" marT="9525" marB="0" anchor="b">
                    <a:lnL>
                      <a:noFill/>
                    </a:lnL>
                    <a:lnR>
                      <a:noFill/>
                    </a:lnR>
                    <a:lnT>
                      <a:noFill/>
                    </a:lnT>
                    <a:lnB>
                      <a:noFill/>
                    </a:lnB>
                  </a:tcPr>
                </a:tc>
              </a:tr>
              <a:tr h="310195">
                <a:tc>
                  <a:txBody>
                    <a:bodyPr/>
                    <a:lstStyle/>
                    <a:p>
                      <a:pPr algn="l"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(0.01)</a:t>
                      </a:r>
                    </a:p>
                  </a:txBody>
                  <a:tcPr marL="9525" marR="9525" marT="9525" marB="0" anchor="b">
                    <a:lnL>
                      <a:noFill/>
                    </a:lnL>
                    <a:lnR>
                      <a:noFill/>
                    </a:lnR>
                    <a:lnT>
                      <a:noFill/>
                    </a:lnT>
                    <a:lnB>
                      <a:noFill/>
                    </a:lnB>
                  </a:tcPr>
                </a:tc>
              </a:tr>
              <a:tr h="310195">
                <a:tc>
                  <a:txBody>
                    <a:bodyPr/>
                    <a:lstStyle/>
                    <a:p>
                      <a:pPr algn="l" fontAlgn="b"/>
                      <a:r>
                        <a:rPr lang="en-US" sz="1800" b="1" i="0" u="none" strike="noStrike" dirty="0">
                          <a:solidFill>
                            <a:srgbClr val="000000"/>
                          </a:solidFill>
                          <a:effectLst/>
                          <a:latin typeface="Times New Roman"/>
                        </a:rPr>
                        <a:t>Stand </a:t>
                      </a:r>
                      <a:r>
                        <a:rPr lang="en-US" sz="1800" b="1" i="0" u="none" strike="noStrike" dirty="0" smtClean="0">
                          <a:solidFill>
                            <a:srgbClr val="000000"/>
                          </a:solidFill>
                          <a:effectLst/>
                          <a:latin typeface="Times New Roman"/>
                        </a:rPr>
                        <a:t>Math*R2</a:t>
                      </a:r>
                      <a:endParaRPr lang="en-US" sz="1800" b="1" i="0" u="none" strike="noStrike" dirty="0">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0.01</a:t>
                      </a:r>
                    </a:p>
                  </a:txBody>
                  <a:tcPr marL="9525" marR="9525" marT="9525" marB="0" anchor="b">
                    <a:lnL>
                      <a:noFill/>
                    </a:lnL>
                    <a:lnR>
                      <a:noFill/>
                    </a:lnR>
                    <a:lnT>
                      <a:noFill/>
                    </a:lnT>
                    <a:lnB>
                      <a:noFill/>
                    </a:lnB>
                  </a:tcPr>
                </a:tc>
              </a:tr>
              <a:tr h="310195">
                <a:tc>
                  <a:txBody>
                    <a:bodyPr/>
                    <a:lstStyle/>
                    <a:p>
                      <a:pPr algn="l" fontAlgn="b"/>
                      <a:endParaRPr lang="en-US" sz="1800" b="1" i="0" u="none" strike="noStrike" dirty="0">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(0.02)</a:t>
                      </a:r>
                    </a:p>
                  </a:txBody>
                  <a:tcPr marL="9525" marR="9525" marT="9525" marB="0" anchor="b">
                    <a:lnL>
                      <a:noFill/>
                    </a:lnL>
                    <a:lnR>
                      <a:noFill/>
                    </a:lnR>
                    <a:lnT>
                      <a:noFill/>
                    </a:lnT>
                    <a:lnB>
                      <a:noFill/>
                    </a:lnB>
                  </a:tcPr>
                </a:tc>
              </a:tr>
            </a:tbl>
          </a:graphicData>
        </a:graphic>
      </p:graphicFrame>
      <p:sp>
        <p:nvSpPr>
          <p:cNvPr id="5" name="TextBox 4"/>
          <p:cNvSpPr txBox="1"/>
          <p:nvPr/>
        </p:nvSpPr>
        <p:spPr>
          <a:xfrm>
            <a:off x="467544" y="5099700"/>
            <a:ext cx="8208912" cy="1569660"/>
          </a:xfrm>
          <a:prstGeom prst="rect">
            <a:avLst/>
          </a:prstGeom>
          <a:noFill/>
        </p:spPr>
        <p:txBody>
          <a:bodyPr wrap="square" rtlCol="0">
            <a:spAutoFit/>
          </a:bodyPr>
          <a:lstStyle/>
          <a:p>
            <a:pPr marL="342900" indent="-342900">
              <a:buAutoNum type="arabicParenBoth"/>
            </a:pPr>
            <a:r>
              <a:rPr lang="en-US" altLang="zh-CN" sz="2400" dirty="0" smtClean="0"/>
              <a:t>No other controls</a:t>
            </a:r>
          </a:p>
          <a:p>
            <a:pPr marL="342900" indent="-342900">
              <a:buAutoNum type="arabicParenBoth"/>
            </a:pPr>
            <a:r>
              <a:rPr lang="en-US" altLang="zh-CN" sz="2400" dirty="0" smtClean="0"/>
              <a:t>Controlling for student characteristics (including IQ)</a:t>
            </a:r>
          </a:p>
          <a:p>
            <a:pPr marL="342900" indent="-342900">
              <a:buAutoNum type="arabicParenBoth"/>
            </a:pPr>
            <a:r>
              <a:rPr lang="en-US" altLang="zh-CN" sz="2400" dirty="0" smtClean="0"/>
              <a:t>Also controlling for parental and family characteristics</a:t>
            </a:r>
          </a:p>
          <a:p>
            <a:pPr marL="342900" indent="-342900">
              <a:buAutoNum type="arabicParenBoth"/>
            </a:pPr>
            <a:r>
              <a:rPr lang="en-US" altLang="zh-CN" sz="2400" dirty="0" smtClean="0"/>
              <a:t>Also controlling for math score</a:t>
            </a:r>
            <a:endParaRPr lang="zh-CN" altLang="en-US" sz="2400" dirty="0"/>
          </a:p>
        </p:txBody>
      </p:sp>
    </p:spTree>
    <p:extLst>
      <p:ext uri="{BB962C8B-B14F-4D97-AF65-F5344CB8AC3E}">
        <p14:creationId xmlns:p14="http://schemas.microsoft.com/office/powerpoint/2010/main" val="13060384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Possible alternative stories: </a:t>
            </a:r>
            <a:endParaRPr lang="en-US" dirty="0"/>
          </a:p>
        </p:txBody>
      </p:sp>
      <p:sp>
        <p:nvSpPr>
          <p:cNvPr id="3" name="Content Placeholder 2"/>
          <p:cNvSpPr>
            <a:spLocks noGrp="1"/>
          </p:cNvSpPr>
          <p:nvPr>
            <p:ph sz="quarter" idx="1"/>
          </p:nvPr>
        </p:nvSpPr>
        <p:spPr/>
        <p:txBody>
          <a:bodyPr/>
          <a:lstStyle/>
          <a:p>
            <a:r>
              <a:rPr lang="en-US" dirty="0" smtClean="0"/>
              <a:t>Does </a:t>
            </a:r>
            <a:r>
              <a:rPr lang="en-US" u="sng" dirty="0" smtClean="0">
                <a:solidFill>
                  <a:srgbClr val="FF0000"/>
                </a:solidFill>
              </a:rPr>
              <a:t>students/parents</a:t>
            </a:r>
            <a:r>
              <a:rPr lang="en-US" dirty="0" smtClean="0"/>
              <a:t> in migrant schools work harder or care more about education now?</a:t>
            </a:r>
          </a:p>
          <a:p>
            <a:r>
              <a:rPr lang="en-US" dirty="0" smtClean="0"/>
              <a:t>We examine the following. </a:t>
            </a:r>
          </a:p>
          <a:p>
            <a:r>
              <a:rPr lang="en-US" altLang="zh-CN" sz="2400" b="1" dirty="0" smtClean="0">
                <a:solidFill>
                  <a:srgbClr val="FF0000"/>
                </a:solidFill>
              </a:rPr>
              <a:t>(1) </a:t>
            </a:r>
            <a:r>
              <a:rPr lang="zh-CN" altLang="en-US" sz="2400" dirty="0" smtClean="0"/>
              <a:t>做作业和温习功课？</a:t>
            </a:r>
            <a:r>
              <a:rPr lang="en-US" sz="2400" dirty="0" smtClean="0"/>
              <a:t>    1</a:t>
            </a:r>
            <a:r>
              <a:rPr lang="zh-CN" altLang="en-US" sz="2400" dirty="0" smtClean="0"/>
              <a:t>）不会</a:t>
            </a:r>
            <a:r>
              <a:rPr lang="en-US" sz="2400" dirty="0" smtClean="0"/>
              <a:t>  2</a:t>
            </a:r>
            <a:r>
              <a:rPr lang="zh-CN" altLang="en-US" sz="2400" dirty="0" smtClean="0"/>
              <a:t>）</a:t>
            </a:r>
            <a:r>
              <a:rPr lang="en-US" sz="2400" dirty="0" smtClean="0"/>
              <a:t>&lt;1</a:t>
            </a:r>
            <a:r>
              <a:rPr lang="zh-CN" altLang="en-US" sz="2400" dirty="0" smtClean="0"/>
              <a:t>小时； </a:t>
            </a:r>
            <a:r>
              <a:rPr lang="en-US" sz="2400" dirty="0" smtClean="0"/>
              <a:t> 3</a:t>
            </a:r>
            <a:r>
              <a:rPr lang="zh-CN" altLang="en-US" sz="2400" dirty="0" smtClean="0"/>
              <a:t>）</a:t>
            </a:r>
            <a:r>
              <a:rPr lang="en-US" sz="2400" dirty="0" smtClean="0"/>
              <a:t> 1</a:t>
            </a:r>
            <a:r>
              <a:rPr lang="zh-CN" altLang="en-US" sz="2400" dirty="0" smtClean="0"/>
              <a:t>－</a:t>
            </a:r>
            <a:r>
              <a:rPr lang="en-US" sz="2400" dirty="0" smtClean="0"/>
              <a:t>2</a:t>
            </a:r>
            <a:r>
              <a:rPr lang="zh-CN" altLang="en-US" sz="2400" dirty="0" smtClean="0"/>
              <a:t>小时；</a:t>
            </a:r>
            <a:r>
              <a:rPr lang="en-US" sz="2400" dirty="0" smtClean="0"/>
              <a:t> 4</a:t>
            </a:r>
            <a:r>
              <a:rPr lang="zh-CN" altLang="en-US" sz="2400" dirty="0" smtClean="0"/>
              <a:t>）</a:t>
            </a:r>
            <a:r>
              <a:rPr lang="en-US" sz="2400" dirty="0" smtClean="0"/>
              <a:t>&gt;2</a:t>
            </a:r>
            <a:r>
              <a:rPr lang="zh-CN" altLang="en-US" sz="2400" dirty="0" smtClean="0"/>
              <a:t>小时</a:t>
            </a:r>
            <a:endParaRPr lang="en-US" sz="2400" dirty="0" smtClean="0"/>
          </a:p>
          <a:p>
            <a:r>
              <a:rPr lang="en-US" sz="2400" dirty="0" smtClean="0">
                <a:solidFill>
                  <a:srgbClr val="FF0000"/>
                </a:solidFill>
              </a:rPr>
              <a:t>(2) </a:t>
            </a:r>
            <a:r>
              <a:rPr lang="zh-CN" altLang="en-US" sz="2400" dirty="0" smtClean="0"/>
              <a:t>你父母经常辅导你做作业吗？</a:t>
            </a:r>
            <a:r>
              <a:rPr lang="en-US" sz="2400" dirty="0" smtClean="0"/>
              <a:t>    1</a:t>
            </a:r>
            <a:r>
              <a:rPr lang="zh-CN" altLang="en-US" sz="2400" dirty="0" smtClean="0"/>
              <a:t>）经常</a:t>
            </a:r>
            <a:r>
              <a:rPr lang="en-US" sz="2400" dirty="0" smtClean="0"/>
              <a:t>(</a:t>
            </a:r>
            <a:r>
              <a:rPr lang="zh-CN" altLang="en-US" sz="2400" dirty="0" smtClean="0"/>
              <a:t>至少每周两次</a:t>
            </a:r>
            <a:r>
              <a:rPr lang="en-US" sz="2400" dirty="0" smtClean="0"/>
              <a:t>)</a:t>
            </a:r>
            <a:r>
              <a:rPr lang="zh-CN" altLang="en-US" sz="2400" dirty="0" smtClean="0"/>
              <a:t>；</a:t>
            </a:r>
            <a:r>
              <a:rPr lang="en-US" sz="2400" dirty="0" smtClean="0"/>
              <a:t>   2</a:t>
            </a:r>
            <a:r>
              <a:rPr lang="zh-CN" altLang="en-US" sz="2400" dirty="0" smtClean="0"/>
              <a:t>）偶尔（每周一次或不到）；</a:t>
            </a:r>
            <a:r>
              <a:rPr lang="en-US" sz="2400" dirty="0" smtClean="0"/>
              <a:t>  3</a:t>
            </a:r>
            <a:r>
              <a:rPr lang="zh-CN" altLang="en-US" sz="2400" dirty="0" smtClean="0"/>
              <a:t>）从不</a:t>
            </a:r>
            <a:endParaRPr lang="en-US" sz="2400" dirty="0" smtClean="0"/>
          </a:p>
          <a:p>
            <a:r>
              <a:rPr lang="zh-CN" altLang="en-US" sz="2400" dirty="0" smtClean="0">
                <a:solidFill>
                  <a:srgbClr val="FF0000"/>
                </a:solidFill>
              </a:rPr>
              <a:t> </a:t>
            </a:r>
            <a:r>
              <a:rPr lang="en-US" altLang="zh-CN" sz="2400" dirty="0" smtClean="0">
                <a:solidFill>
                  <a:srgbClr val="FF0000"/>
                </a:solidFill>
              </a:rPr>
              <a:t>(3)</a:t>
            </a:r>
            <a:r>
              <a:rPr lang="zh-CN" altLang="en-US" sz="2400" dirty="0" smtClean="0">
                <a:solidFill>
                  <a:srgbClr val="FF0000"/>
                </a:solidFill>
              </a:rPr>
              <a:t> </a:t>
            </a:r>
            <a:r>
              <a:rPr lang="zh-CN" altLang="en-US" sz="2400" dirty="0" smtClean="0"/>
              <a:t>我遇到问题就向老师求助</a:t>
            </a:r>
            <a:r>
              <a:rPr lang="en-US" sz="2400" dirty="0" smtClean="0"/>
              <a:t>               1)</a:t>
            </a:r>
            <a:r>
              <a:rPr lang="zh-CN" altLang="en-US" sz="2400" dirty="0" smtClean="0"/>
              <a:t>经常</a:t>
            </a:r>
            <a:r>
              <a:rPr lang="en-US" sz="2400" dirty="0" smtClean="0"/>
              <a:t>(</a:t>
            </a:r>
            <a:r>
              <a:rPr lang="zh-CN" altLang="en-US" sz="2400" dirty="0" smtClean="0"/>
              <a:t>至少每周两次</a:t>
            </a:r>
            <a:r>
              <a:rPr lang="en-US" sz="2400" dirty="0" smtClean="0"/>
              <a:t>)  2)</a:t>
            </a:r>
            <a:r>
              <a:rPr lang="zh-CN" altLang="en-US" sz="2400" dirty="0" smtClean="0"/>
              <a:t>偶尔（每周一次或不到） </a:t>
            </a:r>
            <a:r>
              <a:rPr lang="en-US" sz="2400" dirty="0" smtClean="0"/>
              <a:t>3)</a:t>
            </a:r>
            <a:r>
              <a:rPr lang="zh-CN" altLang="en-US" sz="2400" dirty="0" smtClean="0"/>
              <a:t>从不</a:t>
            </a:r>
            <a:endParaRPr lang="en-US" sz="2400" dirty="0"/>
          </a:p>
        </p:txBody>
      </p:sp>
    </p:spTree>
    <p:extLst>
      <p:ext uri="{BB962C8B-B14F-4D97-AF65-F5344CB8AC3E}">
        <p14:creationId xmlns:p14="http://schemas.microsoft.com/office/powerpoint/2010/main" val="17538930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sz="quarter" idx="1"/>
          </p:nvPr>
        </p:nvSpPr>
        <p:spPr/>
        <p:txBody>
          <a:bodyPr/>
          <a:lstStyle/>
          <a:p>
            <a:endParaRPr lang="en-US" sz="1600" dirty="0" smtClean="0">
              <a:solidFill>
                <a:srgbClr val="FF0000"/>
              </a:solidFill>
            </a:endParaRPr>
          </a:p>
          <a:p>
            <a:r>
              <a:rPr lang="en-US" sz="2400" dirty="0" smtClean="0">
                <a:solidFill>
                  <a:srgbClr val="FF0000"/>
                </a:solidFill>
              </a:rPr>
              <a:t>(4)</a:t>
            </a:r>
            <a:r>
              <a:rPr lang="en-US" sz="2400" dirty="0" smtClean="0"/>
              <a:t> </a:t>
            </a:r>
            <a:r>
              <a:rPr lang="zh-CN" altLang="en-US" sz="2400" dirty="0" smtClean="0"/>
              <a:t>您觉得孩子现在的学习对他／她的未来影响大吗？</a:t>
            </a:r>
            <a:r>
              <a:rPr lang="en-US" sz="2400" dirty="0" smtClean="0"/>
              <a:t>  1</a:t>
            </a:r>
            <a:r>
              <a:rPr lang="zh-CN" altLang="en-US" sz="2400" dirty="0" smtClean="0"/>
              <a:t>）非常大；</a:t>
            </a:r>
            <a:r>
              <a:rPr lang="en-US" sz="2400" dirty="0" smtClean="0"/>
              <a:t>      2</a:t>
            </a:r>
            <a:r>
              <a:rPr lang="zh-CN" altLang="en-US" sz="2400" dirty="0" smtClean="0"/>
              <a:t>）有一些影响；</a:t>
            </a:r>
            <a:r>
              <a:rPr lang="en-US" sz="2400" dirty="0" smtClean="0"/>
              <a:t>      3</a:t>
            </a:r>
            <a:r>
              <a:rPr lang="zh-CN" altLang="en-US" sz="2400" dirty="0" smtClean="0"/>
              <a:t>）基本没有影响；</a:t>
            </a:r>
            <a:endParaRPr lang="en-US" altLang="zh-CN" sz="2400" dirty="0" smtClean="0"/>
          </a:p>
          <a:p>
            <a:r>
              <a:rPr lang="en-US" sz="2400" dirty="0" smtClean="0">
                <a:solidFill>
                  <a:srgbClr val="FF0000"/>
                </a:solidFill>
              </a:rPr>
              <a:t>(5)</a:t>
            </a:r>
            <a:r>
              <a:rPr lang="zh-CN" altLang="en-US" sz="2400" dirty="0" smtClean="0"/>
              <a:t>您或小孩的其他家长平均每天辅导孩子学习的时间大约是</a:t>
            </a:r>
            <a:r>
              <a:rPr lang="en-US" sz="2400" u="sng" dirty="0" smtClean="0"/>
              <a:t>   </a:t>
            </a:r>
            <a:r>
              <a:rPr lang="zh-CN" altLang="en-US" sz="2400" dirty="0" smtClean="0"/>
              <a:t>小时；</a:t>
            </a:r>
            <a:endParaRPr lang="en-US" sz="2400" dirty="0" smtClean="0"/>
          </a:p>
          <a:p>
            <a:r>
              <a:rPr lang="en-US" altLang="zh-CN" sz="2400" dirty="0" smtClean="0">
                <a:solidFill>
                  <a:srgbClr val="FF0000"/>
                </a:solidFill>
              </a:rPr>
              <a:t>(6)</a:t>
            </a:r>
            <a:r>
              <a:rPr lang="en-US" altLang="zh-CN" sz="2400" dirty="0" smtClean="0"/>
              <a:t> </a:t>
            </a:r>
            <a:r>
              <a:rPr lang="zh-CN" altLang="en-US" sz="2400" dirty="0" smtClean="0"/>
              <a:t>您希望孩子未来的教育程度至少能达到：</a:t>
            </a:r>
            <a:r>
              <a:rPr lang="en-US" sz="2400" dirty="0" smtClean="0"/>
              <a:t>1</a:t>
            </a:r>
            <a:r>
              <a:rPr lang="zh-CN" altLang="en-US" sz="2400" dirty="0" smtClean="0"/>
              <a:t>）初中；</a:t>
            </a:r>
            <a:r>
              <a:rPr lang="en-US" sz="2400" dirty="0" smtClean="0"/>
              <a:t>   2</a:t>
            </a:r>
            <a:r>
              <a:rPr lang="zh-CN" altLang="en-US" sz="2400" dirty="0" smtClean="0"/>
              <a:t>）高中或中专；</a:t>
            </a:r>
            <a:r>
              <a:rPr lang="en-US" sz="2400" dirty="0" smtClean="0"/>
              <a:t>    3</a:t>
            </a:r>
            <a:r>
              <a:rPr lang="zh-CN" altLang="en-US" sz="2400" dirty="0" smtClean="0"/>
              <a:t>）大专；</a:t>
            </a:r>
            <a:r>
              <a:rPr lang="en-US" sz="2400" dirty="0" smtClean="0"/>
              <a:t>    4</a:t>
            </a:r>
            <a:r>
              <a:rPr lang="zh-CN" altLang="en-US" sz="2400" dirty="0" smtClean="0"/>
              <a:t>）大学本科及以上；</a:t>
            </a:r>
            <a:endParaRPr lang="en-US" altLang="zh-CN" sz="2400" dirty="0" smtClean="0"/>
          </a:p>
          <a:p>
            <a:r>
              <a:rPr lang="en-US" sz="2400" dirty="0" smtClean="0">
                <a:solidFill>
                  <a:srgbClr val="FF0000"/>
                </a:solidFill>
              </a:rPr>
              <a:t>(7) </a:t>
            </a:r>
            <a:r>
              <a:rPr lang="zh-CN" altLang="en-US" sz="2400" dirty="0" smtClean="0"/>
              <a:t>家长是否关心其学习</a:t>
            </a:r>
            <a:r>
              <a:rPr lang="en-US" altLang="zh-CN" sz="2400" dirty="0" smtClean="0"/>
              <a:t>? 1.</a:t>
            </a:r>
            <a:r>
              <a:rPr lang="zh-CN" altLang="en-US" sz="2400" dirty="0" smtClean="0"/>
              <a:t>非常关心； </a:t>
            </a:r>
            <a:r>
              <a:rPr lang="en-US" altLang="zh-CN" sz="2400" dirty="0" smtClean="0"/>
              <a:t>2.</a:t>
            </a:r>
            <a:r>
              <a:rPr lang="zh-CN" altLang="en-US" sz="2400" dirty="0" smtClean="0"/>
              <a:t>有时关心； </a:t>
            </a:r>
            <a:r>
              <a:rPr lang="en-US" altLang="zh-CN" sz="2400" dirty="0" smtClean="0"/>
              <a:t>3.</a:t>
            </a:r>
            <a:r>
              <a:rPr lang="zh-CN" altLang="en-US" sz="2400" dirty="0" smtClean="0"/>
              <a:t>不关心；</a:t>
            </a:r>
            <a:r>
              <a:rPr lang="en-US" altLang="zh-CN" sz="2400" dirty="0" smtClean="0"/>
              <a:t>(from student info sheet provided by head teacher)</a:t>
            </a:r>
            <a:endParaRPr lang="en-US" sz="2400" dirty="0" smtClean="0"/>
          </a:p>
          <a:p>
            <a:endParaRPr lang="en-US" sz="2400" dirty="0"/>
          </a:p>
        </p:txBody>
      </p:sp>
    </p:spTree>
    <p:extLst>
      <p:ext uri="{BB962C8B-B14F-4D97-AF65-F5344CB8AC3E}">
        <p14:creationId xmlns:p14="http://schemas.microsoft.com/office/powerpoint/2010/main" val="41906289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内容占位符 9"/>
          <p:cNvGraphicFramePr>
            <a:graphicFrameLocks noGrp="1"/>
          </p:cNvGraphicFramePr>
          <p:nvPr>
            <p:ph sz="quarter" idx="1"/>
          </p:nvPr>
        </p:nvGraphicFramePr>
        <p:xfrm>
          <a:off x="539552" y="332657"/>
          <a:ext cx="8064895" cy="6525344"/>
        </p:xfrm>
        <a:graphic>
          <a:graphicData uri="http://schemas.openxmlformats.org/drawingml/2006/table">
            <a:tbl>
              <a:tblPr/>
              <a:tblGrid>
                <a:gridCol w="805305"/>
                <a:gridCol w="4310752"/>
                <a:gridCol w="1474419"/>
                <a:gridCol w="1474419"/>
              </a:tblGrid>
              <a:tr h="343205">
                <a:tc gridSpan="2">
                  <a:txBody>
                    <a:bodyPr/>
                    <a:lstStyle/>
                    <a:p>
                      <a:pPr algn="l" fontAlgn="b"/>
                      <a:r>
                        <a:rPr lang="zh-CN" altLang="en-US" sz="1800" b="1" i="0" u="none" strike="noStrike" dirty="0">
                          <a:solidFill>
                            <a:srgbClr val="000000"/>
                          </a:solidFill>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b"/>
                      <a:r>
                        <a:rPr lang="en-US" sz="1800" b="1" i="0" u="none" strike="noStrike">
                          <a:solidFill>
                            <a:srgbClr val="000000"/>
                          </a:solidFill>
                          <a:latin typeface="Times New Roman"/>
                        </a:rPr>
                        <a:t>Migrant School*Round2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r h="343205">
                <a:tc>
                  <a:txBody>
                    <a:bodyPr/>
                    <a:lstStyle/>
                    <a:p>
                      <a:pPr algn="l" fontAlgn="ctr"/>
                      <a:endParaRPr lang="zh-CN" altLang="en-US" sz="1800" b="1" i="0" u="none" strike="noStrike">
                        <a:solidFill>
                          <a:srgbClr val="000000"/>
                        </a:solidFill>
                        <a:latin typeface="Times New Roman"/>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1800" b="1" i="0" u="none" strike="noStrike" dirty="0">
                        <a:solidFill>
                          <a:srgbClr val="000000"/>
                        </a:solidFill>
                        <a:latin typeface="宋体"/>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1" i="0" u="none" strike="noStrike">
                          <a:solidFill>
                            <a:srgbClr val="000000"/>
                          </a:solidFill>
                          <a:latin typeface="Times New Roman"/>
                        </a:rPr>
                        <a:t>coefficient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1" i="0" u="none" strike="noStrike">
                          <a:solidFill>
                            <a:srgbClr val="000000"/>
                          </a:solidFill>
                          <a:latin typeface="Times New Roman"/>
                        </a:rPr>
                        <a:t>s.e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806533">
                <a:tc>
                  <a:txBody>
                    <a:bodyPr/>
                    <a:lstStyle/>
                    <a:p>
                      <a:pPr algn="r" fontAlgn="ctr"/>
                      <a:r>
                        <a:rPr lang="en-US" altLang="zh-CN" sz="1800" b="1" i="0" u="none" strike="noStrike">
                          <a:solidFill>
                            <a:srgbClr val="000000"/>
                          </a:solidFill>
                          <a:latin typeface="Times New Roman"/>
                        </a:rPr>
                        <a:t>1</a:t>
                      </a:r>
                    </a:p>
                  </a:txBody>
                  <a:tcPr marL="9525" marR="9525" marT="9525" marB="0" anchor="ctr">
                    <a:lnL>
                      <a:noFill/>
                    </a:lnL>
                    <a:lnR>
                      <a:noFill/>
                    </a:lnR>
                    <a:lnT>
                      <a:noFill/>
                    </a:lnT>
                    <a:lnB>
                      <a:noFill/>
                    </a:lnB>
                  </a:tcPr>
                </a:tc>
                <a:tc>
                  <a:txBody>
                    <a:bodyPr/>
                    <a:lstStyle/>
                    <a:p>
                      <a:pPr algn="l" fontAlgn="ctr"/>
                      <a:r>
                        <a:rPr lang="en-US" sz="1800" b="1" i="0" u="none" strike="noStrike" dirty="0">
                          <a:solidFill>
                            <a:srgbClr val="000000"/>
                          </a:solidFill>
                          <a:latin typeface="Times New Roman"/>
                        </a:rPr>
                        <a:t>Time Spent on Homework (student report)</a:t>
                      </a:r>
                    </a:p>
                  </a:txBody>
                  <a:tcPr marL="9525" marR="9525" marT="9525" marB="0" anchor="ctr">
                    <a:lnL>
                      <a:noFill/>
                    </a:lnL>
                    <a:lnR>
                      <a:noFill/>
                    </a:lnR>
                    <a:lnT>
                      <a:noFill/>
                    </a:lnT>
                    <a:lnB>
                      <a:noFill/>
                    </a:lnB>
                  </a:tcPr>
                </a:tc>
                <a:tc>
                  <a:txBody>
                    <a:bodyPr/>
                    <a:lstStyle/>
                    <a:p>
                      <a:pPr algn="ctr" fontAlgn="b"/>
                      <a:r>
                        <a:rPr lang="en-US" altLang="zh-CN" sz="1800" b="1" i="0" u="none" strike="noStrike">
                          <a:solidFill>
                            <a:srgbClr val="000000"/>
                          </a:solidFill>
                          <a:latin typeface="Times New Roman"/>
                        </a:rPr>
                        <a:t>-0.07*</a:t>
                      </a:r>
                    </a:p>
                  </a:txBody>
                  <a:tcPr marL="9525" marR="9525" marT="9525" marB="0" anchor="b">
                    <a:lnL>
                      <a:noFill/>
                    </a:lnL>
                    <a:lnR>
                      <a:noFill/>
                    </a:lnR>
                    <a:lnT>
                      <a:noFill/>
                    </a:lnT>
                    <a:lnB>
                      <a:noFill/>
                    </a:lnB>
                  </a:tcPr>
                </a:tc>
                <a:tc>
                  <a:txBody>
                    <a:bodyPr/>
                    <a:lstStyle/>
                    <a:p>
                      <a:pPr algn="ctr" fontAlgn="b"/>
                      <a:r>
                        <a:rPr lang="en-US" altLang="zh-CN" sz="1800" b="1" i="0" u="none" strike="noStrike">
                          <a:solidFill>
                            <a:srgbClr val="000000"/>
                          </a:solidFill>
                          <a:latin typeface="Times New Roman"/>
                        </a:rPr>
                        <a:t>(0.04)</a:t>
                      </a:r>
                    </a:p>
                  </a:txBody>
                  <a:tcPr marL="9525" marR="9525" marT="9525" marB="0" anchor="b">
                    <a:lnL>
                      <a:noFill/>
                    </a:lnL>
                    <a:lnR>
                      <a:noFill/>
                    </a:lnR>
                    <a:lnT>
                      <a:noFill/>
                    </a:lnT>
                    <a:lnB>
                      <a:noFill/>
                    </a:lnB>
                  </a:tcPr>
                </a:tc>
              </a:tr>
              <a:tr h="806533">
                <a:tc>
                  <a:txBody>
                    <a:bodyPr/>
                    <a:lstStyle/>
                    <a:p>
                      <a:pPr algn="r" fontAlgn="ctr"/>
                      <a:r>
                        <a:rPr lang="en-US" altLang="zh-CN" sz="1800" b="1" i="0" u="none" strike="noStrike">
                          <a:solidFill>
                            <a:srgbClr val="000000"/>
                          </a:solidFill>
                          <a:latin typeface="Times New Roman"/>
                        </a:rPr>
                        <a:t>2</a:t>
                      </a:r>
                    </a:p>
                  </a:txBody>
                  <a:tcPr marL="9525" marR="9525" marT="9525" marB="0" anchor="ctr">
                    <a:lnL>
                      <a:noFill/>
                    </a:lnL>
                    <a:lnR>
                      <a:noFill/>
                    </a:lnR>
                    <a:lnT>
                      <a:noFill/>
                    </a:lnT>
                    <a:lnB>
                      <a:noFill/>
                    </a:lnB>
                  </a:tcPr>
                </a:tc>
                <a:tc>
                  <a:txBody>
                    <a:bodyPr/>
                    <a:lstStyle/>
                    <a:p>
                      <a:pPr algn="l" fontAlgn="ctr"/>
                      <a:r>
                        <a:rPr lang="en-US" sz="1800" b="1" i="0" u="none" strike="noStrike" dirty="0">
                          <a:solidFill>
                            <a:srgbClr val="000000"/>
                          </a:solidFill>
                          <a:latin typeface="Times New Roman"/>
                        </a:rPr>
                        <a:t>How often do you ask your teacher to help you</a:t>
                      </a:r>
                    </a:p>
                  </a:txBody>
                  <a:tcPr marL="9525" marR="9525" marT="9525" marB="0" anchor="ctr">
                    <a:lnL>
                      <a:noFill/>
                    </a:lnL>
                    <a:lnR>
                      <a:noFill/>
                    </a:lnR>
                    <a:lnT>
                      <a:noFill/>
                    </a:lnT>
                    <a:lnB>
                      <a:noFill/>
                    </a:lnB>
                  </a:tcPr>
                </a:tc>
                <a:tc>
                  <a:txBody>
                    <a:bodyPr/>
                    <a:lstStyle/>
                    <a:p>
                      <a:pPr algn="ctr" fontAlgn="b"/>
                      <a:r>
                        <a:rPr lang="en-US" altLang="zh-CN" sz="1800" b="1" i="0" u="none" strike="noStrike">
                          <a:solidFill>
                            <a:srgbClr val="000000"/>
                          </a:solidFill>
                          <a:latin typeface="Times New Roman"/>
                        </a:rPr>
                        <a:t>0.07</a:t>
                      </a:r>
                    </a:p>
                  </a:txBody>
                  <a:tcPr marL="9525" marR="9525" marT="9525" marB="0" anchor="b">
                    <a:lnL>
                      <a:noFill/>
                    </a:lnL>
                    <a:lnR>
                      <a:noFill/>
                    </a:lnR>
                    <a:lnT>
                      <a:noFill/>
                    </a:lnT>
                    <a:lnB>
                      <a:noFill/>
                    </a:lnB>
                  </a:tcPr>
                </a:tc>
                <a:tc>
                  <a:txBody>
                    <a:bodyPr/>
                    <a:lstStyle/>
                    <a:p>
                      <a:pPr algn="ctr" fontAlgn="b"/>
                      <a:r>
                        <a:rPr lang="en-US" altLang="zh-CN" sz="1800" b="1" i="0" u="none" strike="noStrike">
                          <a:solidFill>
                            <a:srgbClr val="000000"/>
                          </a:solidFill>
                          <a:latin typeface="Times New Roman"/>
                        </a:rPr>
                        <a:t>(0.04)</a:t>
                      </a:r>
                    </a:p>
                  </a:txBody>
                  <a:tcPr marL="9525" marR="9525" marT="9525" marB="0" anchor="b">
                    <a:lnL>
                      <a:noFill/>
                    </a:lnL>
                    <a:lnR>
                      <a:noFill/>
                    </a:lnR>
                    <a:lnT>
                      <a:noFill/>
                    </a:lnT>
                    <a:lnB>
                      <a:noFill/>
                    </a:lnB>
                  </a:tcPr>
                </a:tc>
              </a:tr>
              <a:tr h="806533">
                <a:tc>
                  <a:txBody>
                    <a:bodyPr/>
                    <a:lstStyle/>
                    <a:p>
                      <a:pPr algn="r" fontAlgn="ctr"/>
                      <a:r>
                        <a:rPr lang="en-US" altLang="zh-CN" sz="1800" b="1" i="0" u="none" strike="noStrike">
                          <a:solidFill>
                            <a:srgbClr val="000000"/>
                          </a:solidFill>
                          <a:latin typeface="Times New Roman"/>
                        </a:rPr>
                        <a:t>3</a:t>
                      </a:r>
                    </a:p>
                  </a:txBody>
                  <a:tcPr marL="9525" marR="9525" marT="9525" marB="0" anchor="ctr">
                    <a:lnL>
                      <a:noFill/>
                    </a:lnL>
                    <a:lnR>
                      <a:noFill/>
                    </a:lnR>
                    <a:lnT>
                      <a:noFill/>
                    </a:lnT>
                    <a:lnB>
                      <a:noFill/>
                    </a:lnB>
                  </a:tcPr>
                </a:tc>
                <a:tc>
                  <a:txBody>
                    <a:bodyPr/>
                    <a:lstStyle/>
                    <a:p>
                      <a:pPr algn="l" fontAlgn="ctr"/>
                      <a:r>
                        <a:rPr lang="en-US" sz="1800" b="1" i="0" u="none" strike="noStrike" dirty="0">
                          <a:solidFill>
                            <a:srgbClr val="000000"/>
                          </a:solidFill>
                          <a:latin typeface="Times New Roman"/>
                        </a:rPr>
                        <a:t>How often do your Parent tutor your homework</a:t>
                      </a:r>
                    </a:p>
                  </a:txBody>
                  <a:tcPr marL="9525" marR="9525" marT="9525" marB="0" anchor="ctr">
                    <a:lnL>
                      <a:noFill/>
                    </a:lnL>
                    <a:lnR>
                      <a:noFill/>
                    </a:lnR>
                    <a:lnT>
                      <a:noFill/>
                    </a:lnT>
                    <a:lnB>
                      <a:noFill/>
                    </a:lnB>
                  </a:tcPr>
                </a:tc>
                <a:tc>
                  <a:txBody>
                    <a:bodyPr/>
                    <a:lstStyle/>
                    <a:p>
                      <a:pPr algn="ctr" fontAlgn="b"/>
                      <a:r>
                        <a:rPr lang="en-US" altLang="zh-CN" sz="1800" b="1" i="0" u="none" strike="noStrike">
                          <a:solidFill>
                            <a:srgbClr val="000000"/>
                          </a:solidFill>
                          <a:latin typeface="Times New Roman"/>
                        </a:rPr>
                        <a:t>0.05</a:t>
                      </a:r>
                    </a:p>
                  </a:txBody>
                  <a:tcPr marL="9525" marR="9525" marT="9525" marB="0" anchor="b">
                    <a:lnL>
                      <a:noFill/>
                    </a:lnL>
                    <a:lnR>
                      <a:noFill/>
                    </a:lnR>
                    <a:lnT>
                      <a:noFill/>
                    </a:lnT>
                    <a:lnB>
                      <a:noFill/>
                    </a:lnB>
                  </a:tcPr>
                </a:tc>
                <a:tc>
                  <a:txBody>
                    <a:bodyPr/>
                    <a:lstStyle/>
                    <a:p>
                      <a:pPr algn="ctr" fontAlgn="b"/>
                      <a:r>
                        <a:rPr lang="en-US" altLang="zh-CN" sz="1800" b="1" i="0" u="none" strike="noStrike">
                          <a:solidFill>
                            <a:srgbClr val="000000"/>
                          </a:solidFill>
                          <a:latin typeface="Times New Roman"/>
                        </a:rPr>
                        <a:t>(0.04)</a:t>
                      </a:r>
                    </a:p>
                  </a:txBody>
                  <a:tcPr marL="9525" marR="9525" marT="9525" marB="0" anchor="b">
                    <a:lnL>
                      <a:noFill/>
                    </a:lnL>
                    <a:lnR>
                      <a:noFill/>
                    </a:lnR>
                    <a:lnT>
                      <a:noFill/>
                    </a:lnT>
                    <a:lnB>
                      <a:noFill/>
                    </a:lnB>
                  </a:tcPr>
                </a:tc>
              </a:tr>
              <a:tr h="806533">
                <a:tc>
                  <a:txBody>
                    <a:bodyPr/>
                    <a:lstStyle/>
                    <a:p>
                      <a:pPr algn="r" fontAlgn="ctr"/>
                      <a:r>
                        <a:rPr lang="en-US" altLang="zh-CN" sz="1800" b="1" i="0" u="none" strike="noStrike">
                          <a:solidFill>
                            <a:srgbClr val="000000"/>
                          </a:solidFill>
                          <a:latin typeface="Times New Roman"/>
                        </a:rPr>
                        <a:t>4</a:t>
                      </a:r>
                    </a:p>
                  </a:txBody>
                  <a:tcPr marL="9525" marR="9525" marT="9525" marB="0" anchor="ctr">
                    <a:lnL>
                      <a:noFill/>
                    </a:lnL>
                    <a:lnR>
                      <a:noFill/>
                    </a:lnR>
                    <a:lnT>
                      <a:noFill/>
                    </a:lnT>
                    <a:lnB>
                      <a:noFill/>
                    </a:lnB>
                  </a:tcPr>
                </a:tc>
                <a:tc>
                  <a:txBody>
                    <a:bodyPr/>
                    <a:lstStyle/>
                    <a:p>
                      <a:pPr algn="l" fontAlgn="ctr"/>
                      <a:r>
                        <a:rPr lang="en-US" sz="1800" b="1" i="0" u="none" strike="noStrike">
                          <a:solidFill>
                            <a:srgbClr val="000000"/>
                          </a:solidFill>
                          <a:latin typeface="Times New Roman"/>
                        </a:rPr>
                        <a:t>Weekly Hours parent spend on tutoring student homework</a:t>
                      </a:r>
                    </a:p>
                  </a:txBody>
                  <a:tcPr marL="9525" marR="9525" marT="9525" marB="0" anchor="ctr">
                    <a:lnL>
                      <a:noFill/>
                    </a:lnL>
                    <a:lnR>
                      <a:noFill/>
                    </a:lnR>
                    <a:lnT>
                      <a:noFill/>
                    </a:lnT>
                    <a:lnB>
                      <a:noFill/>
                    </a:lnB>
                  </a:tcPr>
                </a:tc>
                <a:tc>
                  <a:txBody>
                    <a:bodyPr/>
                    <a:lstStyle/>
                    <a:p>
                      <a:pPr algn="ctr" fontAlgn="b"/>
                      <a:r>
                        <a:rPr lang="en-US" altLang="zh-CN" sz="1800" b="1" i="0" u="none" strike="noStrike" dirty="0">
                          <a:solidFill>
                            <a:srgbClr val="000000"/>
                          </a:solidFill>
                          <a:latin typeface="Times New Roman"/>
                        </a:rPr>
                        <a:t>0.01</a:t>
                      </a:r>
                    </a:p>
                  </a:txBody>
                  <a:tcPr marL="9525" marR="9525" marT="9525" marB="0" anchor="b">
                    <a:lnL>
                      <a:noFill/>
                    </a:lnL>
                    <a:lnR>
                      <a:noFill/>
                    </a:lnR>
                    <a:lnT>
                      <a:noFill/>
                    </a:lnT>
                    <a:lnB>
                      <a:noFill/>
                    </a:lnB>
                  </a:tcPr>
                </a:tc>
                <a:tc>
                  <a:txBody>
                    <a:bodyPr/>
                    <a:lstStyle/>
                    <a:p>
                      <a:pPr algn="ctr" fontAlgn="b"/>
                      <a:r>
                        <a:rPr lang="en-US" altLang="zh-CN" sz="1800" b="1" i="0" u="none" strike="noStrike" dirty="0">
                          <a:solidFill>
                            <a:srgbClr val="000000"/>
                          </a:solidFill>
                          <a:latin typeface="Times New Roman"/>
                        </a:rPr>
                        <a:t>(0.04)</a:t>
                      </a:r>
                    </a:p>
                  </a:txBody>
                  <a:tcPr marL="9525" marR="9525" marT="9525" marB="0" anchor="b">
                    <a:lnL>
                      <a:noFill/>
                    </a:lnL>
                    <a:lnR>
                      <a:noFill/>
                    </a:lnR>
                    <a:lnT>
                      <a:noFill/>
                    </a:lnT>
                    <a:lnB>
                      <a:noFill/>
                    </a:lnB>
                  </a:tcPr>
                </a:tc>
              </a:tr>
              <a:tr h="806533">
                <a:tc>
                  <a:txBody>
                    <a:bodyPr/>
                    <a:lstStyle/>
                    <a:p>
                      <a:pPr algn="r" fontAlgn="ctr"/>
                      <a:r>
                        <a:rPr lang="en-US" altLang="zh-CN" sz="1800" b="1" i="0" u="none" strike="noStrike">
                          <a:solidFill>
                            <a:srgbClr val="000000"/>
                          </a:solidFill>
                          <a:latin typeface="Times New Roman"/>
                        </a:rPr>
                        <a:t>5</a:t>
                      </a:r>
                    </a:p>
                  </a:txBody>
                  <a:tcPr marL="9525" marR="9525" marT="9525" marB="0" anchor="ctr">
                    <a:lnL>
                      <a:noFill/>
                    </a:lnL>
                    <a:lnR>
                      <a:noFill/>
                    </a:lnR>
                    <a:lnT>
                      <a:noFill/>
                    </a:lnT>
                    <a:lnB>
                      <a:noFill/>
                    </a:lnB>
                  </a:tcPr>
                </a:tc>
                <a:tc>
                  <a:txBody>
                    <a:bodyPr/>
                    <a:lstStyle/>
                    <a:p>
                      <a:pPr algn="l" fontAlgn="ctr"/>
                      <a:r>
                        <a:rPr lang="en-US" sz="1800" b="1" i="0" u="none" strike="noStrike">
                          <a:solidFill>
                            <a:srgbClr val="000000"/>
                          </a:solidFill>
                          <a:latin typeface="Times New Roman"/>
                        </a:rPr>
                        <a:t>Whether parent think study is important</a:t>
                      </a:r>
                    </a:p>
                  </a:txBody>
                  <a:tcPr marL="9525" marR="9525" marT="9525" marB="0" anchor="ctr">
                    <a:lnL>
                      <a:noFill/>
                    </a:lnL>
                    <a:lnR>
                      <a:noFill/>
                    </a:lnR>
                    <a:lnT>
                      <a:noFill/>
                    </a:lnT>
                    <a:lnB>
                      <a:noFill/>
                    </a:lnB>
                  </a:tcPr>
                </a:tc>
                <a:tc>
                  <a:txBody>
                    <a:bodyPr/>
                    <a:lstStyle/>
                    <a:p>
                      <a:pPr algn="ctr" fontAlgn="b"/>
                      <a:r>
                        <a:rPr lang="en-US" altLang="zh-CN" sz="1800" b="1" i="0" u="none" strike="noStrike">
                          <a:solidFill>
                            <a:srgbClr val="000000"/>
                          </a:solidFill>
                          <a:latin typeface="Times New Roman"/>
                        </a:rPr>
                        <a:t>0.06</a:t>
                      </a:r>
                    </a:p>
                  </a:txBody>
                  <a:tcPr marL="9525" marR="9525" marT="9525" marB="0" anchor="b">
                    <a:lnL>
                      <a:noFill/>
                    </a:lnL>
                    <a:lnR>
                      <a:noFill/>
                    </a:lnR>
                    <a:lnT>
                      <a:noFill/>
                    </a:lnT>
                    <a:lnB>
                      <a:noFill/>
                    </a:lnB>
                  </a:tcPr>
                </a:tc>
                <a:tc>
                  <a:txBody>
                    <a:bodyPr/>
                    <a:lstStyle/>
                    <a:p>
                      <a:pPr algn="ctr" fontAlgn="b"/>
                      <a:r>
                        <a:rPr lang="en-US" altLang="zh-CN" sz="1800" b="1" i="0" u="none" strike="noStrike" dirty="0">
                          <a:solidFill>
                            <a:srgbClr val="000000"/>
                          </a:solidFill>
                          <a:latin typeface="Times New Roman"/>
                        </a:rPr>
                        <a:t>(0.06)</a:t>
                      </a:r>
                    </a:p>
                  </a:txBody>
                  <a:tcPr marL="9525" marR="9525" marT="9525" marB="0" anchor="b">
                    <a:lnL>
                      <a:noFill/>
                    </a:lnL>
                    <a:lnR>
                      <a:noFill/>
                    </a:lnR>
                    <a:lnT>
                      <a:noFill/>
                    </a:lnT>
                    <a:lnB>
                      <a:noFill/>
                    </a:lnB>
                  </a:tcPr>
                </a:tc>
              </a:tr>
              <a:tr h="806533">
                <a:tc>
                  <a:txBody>
                    <a:bodyPr/>
                    <a:lstStyle/>
                    <a:p>
                      <a:pPr algn="r" fontAlgn="ctr"/>
                      <a:r>
                        <a:rPr lang="en-US" altLang="zh-CN" sz="1800" b="1" i="0" u="none" strike="noStrike">
                          <a:solidFill>
                            <a:srgbClr val="000000"/>
                          </a:solidFill>
                          <a:latin typeface="Times New Roman"/>
                        </a:rPr>
                        <a:t>6</a:t>
                      </a:r>
                    </a:p>
                  </a:txBody>
                  <a:tcPr marL="9525" marR="9525" marT="9525" marB="0" anchor="ctr">
                    <a:lnL>
                      <a:noFill/>
                    </a:lnL>
                    <a:lnR>
                      <a:noFill/>
                    </a:lnR>
                    <a:lnT>
                      <a:noFill/>
                    </a:lnT>
                    <a:lnB>
                      <a:noFill/>
                    </a:lnB>
                  </a:tcPr>
                </a:tc>
                <a:tc>
                  <a:txBody>
                    <a:bodyPr/>
                    <a:lstStyle/>
                    <a:p>
                      <a:pPr algn="l" fontAlgn="ctr"/>
                      <a:r>
                        <a:rPr lang="en-US" sz="1800" b="1" i="0" u="none" strike="noStrike">
                          <a:solidFill>
                            <a:srgbClr val="000000"/>
                          </a:solidFill>
                          <a:latin typeface="Times New Roman"/>
                        </a:rPr>
                        <a:t>Parent Expectation of children ultimate education level</a:t>
                      </a:r>
                    </a:p>
                  </a:txBody>
                  <a:tcPr marL="9525" marR="9525" marT="9525" marB="0" anchor="ctr">
                    <a:lnL>
                      <a:noFill/>
                    </a:lnL>
                    <a:lnR>
                      <a:noFill/>
                    </a:lnR>
                    <a:lnT>
                      <a:noFill/>
                    </a:lnT>
                    <a:lnB>
                      <a:noFill/>
                    </a:lnB>
                  </a:tcPr>
                </a:tc>
                <a:tc>
                  <a:txBody>
                    <a:bodyPr/>
                    <a:lstStyle/>
                    <a:p>
                      <a:pPr algn="ctr" fontAlgn="b"/>
                      <a:r>
                        <a:rPr lang="en-US" altLang="zh-CN" sz="1800" b="1" i="0" u="none" strike="noStrike">
                          <a:solidFill>
                            <a:srgbClr val="000000"/>
                          </a:solidFill>
                          <a:latin typeface="Times New Roman"/>
                        </a:rPr>
                        <a:t>0.02</a:t>
                      </a:r>
                    </a:p>
                  </a:txBody>
                  <a:tcPr marL="9525" marR="9525" marT="9525" marB="0" anchor="b">
                    <a:lnL>
                      <a:noFill/>
                    </a:lnL>
                    <a:lnR>
                      <a:noFill/>
                    </a:lnR>
                    <a:lnT>
                      <a:noFill/>
                    </a:lnT>
                    <a:lnB>
                      <a:noFill/>
                    </a:lnB>
                  </a:tcPr>
                </a:tc>
                <a:tc>
                  <a:txBody>
                    <a:bodyPr/>
                    <a:lstStyle/>
                    <a:p>
                      <a:pPr algn="ctr" fontAlgn="b"/>
                      <a:r>
                        <a:rPr lang="en-US" altLang="zh-CN" sz="1800" b="1" i="0" u="none" strike="noStrike" dirty="0">
                          <a:solidFill>
                            <a:srgbClr val="000000"/>
                          </a:solidFill>
                          <a:latin typeface="Times New Roman"/>
                        </a:rPr>
                        <a:t>(0.03)</a:t>
                      </a:r>
                    </a:p>
                  </a:txBody>
                  <a:tcPr marL="9525" marR="9525" marT="9525" marB="0" anchor="b">
                    <a:lnL>
                      <a:noFill/>
                    </a:lnL>
                    <a:lnR>
                      <a:noFill/>
                    </a:lnR>
                    <a:lnT>
                      <a:noFill/>
                    </a:lnT>
                    <a:lnB>
                      <a:noFill/>
                    </a:lnB>
                  </a:tcPr>
                </a:tc>
              </a:tr>
              <a:tr h="999736">
                <a:tc>
                  <a:txBody>
                    <a:bodyPr/>
                    <a:lstStyle/>
                    <a:p>
                      <a:pPr algn="r" fontAlgn="ctr"/>
                      <a:r>
                        <a:rPr lang="en-US" altLang="zh-CN" sz="1800" b="1" i="0" u="none" strike="noStrike">
                          <a:solidFill>
                            <a:srgbClr val="000000"/>
                          </a:solidFill>
                          <a:latin typeface="Times New Roman"/>
                        </a:rPr>
                        <a:t>7</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800" b="1" i="0" u="none" strike="noStrike" dirty="0">
                          <a:solidFill>
                            <a:srgbClr val="000000"/>
                          </a:solidFill>
                          <a:latin typeface="Times New Roman"/>
                        </a:rPr>
                        <a:t>Whether parents care children's study (evaluated by the </a:t>
                      </a:r>
                      <a:r>
                        <a:rPr lang="en-US" sz="1800" b="1" i="0" u="none" strike="noStrike" dirty="0" smtClean="0">
                          <a:solidFill>
                            <a:srgbClr val="000000"/>
                          </a:solidFill>
                          <a:latin typeface="Times New Roman"/>
                        </a:rPr>
                        <a:t>head </a:t>
                      </a:r>
                      <a:r>
                        <a:rPr lang="en-US" sz="1800" b="1" i="0" u="none" strike="noStrike" dirty="0">
                          <a:solidFill>
                            <a:srgbClr val="000000"/>
                          </a:solidFill>
                          <a:latin typeface="Times New Roman"/>
                        </a:rPr>
                        <a:t>teacher)</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800" b="1" i="0" u="none" strike="noStrike">
                          <a:solidFill>
                            <a:srgbClr val="000000"/>
                          </a:solidFill>
                          <a:latin typeface="Times New Roman"/>
                        </a:rPr>
                        <a:t>0.03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800" b="1" i="0" u="none" strike="noStrike" dirty="0">
                          <a:solidFill>
                            <a:srgbClr val="000000"/>
                          </a:solidFill>
                          <a:latin typeface="Times New Roman"/>
                        </a:rPr>
                        <a:t>(0.06)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197818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Parental overall satisfaction</a:t>
            </a:r>
            <a:endParaRPr lang="en-US" dirty="0"/>
          </a:p>
        </p:txBody>
      </p:sp>
      <p:sp>
        <p:nvSpPr>
          <p:cNvPr id="3" name="Content Placeholder 2"/>
          <p:cNvSpPr>
            <a:spLocks noGrp="1"/>
          </p:cNvSpPr>
          <p:nvPr>
            <p:ph sz="quarter" idx="1"/>
          </p:nvPr>
        </p:nvSpPr>
        <p:spPr/>
        <p:txBody>
          <a:bodyPr/>
          <a:lstStyle/>
          <a:p>
            <a:r>
              <a:rPr lang="en-US" altLang="zh-CN" dirty="0" smtClean="0"/>
              <a:t>Overall, are you satisfied with the school that your child is currently attending? 1) very satisfied 2) satisfied 3) not satisfied</a:t>
            </a:r>
          </a:p>
          <a:p>
            <a:endParaRPr lang="en-US" altLang="zh-CN" dirty="0" smtClean="0"/>
          </a:p>
          <a:p>
            <a:r>
              <a:rPr lang="zh-CN" altLang="en-US" dirty="0" smtClean="0"/>
              <a:t>综合而言，您对目前孩子就学的学校满意程度如何？</a:t>
            </a:r>
            <a:r>
              <a:rPr lang="en-US" dirty="0" smtClean="0"/>
              <a:t>    1</a:t>
            </a:r>
            <a:r>
              <a:rPr lang="zh-CN" altLang="en-US" dirty="0" smtClean="0"/>
              <a:t>）非常满意</a:t>
            </a:r>
            <a:r>
              <a:rPr lang="en-US" dirty="0" smtClean="0"/>
              <a:t>    2</a:t>
            </a:r>
            <a:r>
              <a:rPr lang="zh-CN" altLang="en-US" dirty="0" smtClean="0"/>
              <a:t>）基本满意</a:t>
            </a:r>
            <a:r>
              <a:rPr lang="en-US" dirty="0" smtClean="0"/>
              <a:t>    3</a:t>
            </a:r>
            <a:r>
              <a:rPr lang="zh-CN" altLang="en-US" dirty="0" smtClean="0"/>
              <a:t>）不满意</a:t>
            </a:r>
            <a:endParaRPr lang="en-US" dirty="0"/>
          </a:p>
        </p:txBody>
      </p:sp>
    </p:spTree>
    <p:extLst>
      <p:ext uri="{BB962C8B-B14F-4D97-AF65-F5344CB8AC3E}">
        <p14:creationId xmlns:p14="http://schemas.microsoft.com/office/powerpoint/2010/main" val="29489694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274638"/>
            <a:ext cx="8720168" cy="796908"/>
          </a:xfrm>
        </p:spPr>
        <p:txBody>
          <a:bodyPr>
            <a:normAutofit fontScale="90000"/>
          </a:bodyPr>
          <a:lstStyle/>
          <a:p>
            <a:pPr fontAlgn="auto">
              <a:spcAft>
                <a:spcPts val="0"/>
              </a:spcAft>
              <a:defRPr/>
            </a:pPr>
            <a:r>
              <a:rPr lang="en-US" altLang="zh-CN" dirty="0" smtClean="0">
                <a:solidFill>
                  <a:schemeClr val="tx2">
                    <a:satMod val="130000"/>
                  </a:schemeClr>
                </a:solidFill>
              </a:rPr>
              <a:t>Parental overall satisfaction have not improved </a:t>
            </a:r>
            <a:endParaRPr lang="zh-CN" altLang="en-US" dirty="0">
              <a:solidFill>
                <a:schemeClr val="tx2">
                  <a:satMod val="130000"/>
                </a:schemeClr>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22583708"/>
              </p:ext>
            </p:extLst>
          </p:nvPr>
        </p:nvGraphicFramePr>
        <p:xfrm>
          <a:off x="467544" y="1484784"/>
          <a:ext cx="7848870" cy="3406140"/>
        </p:xfrm>
        <a:graphic>
          <a:graphicData uri="http://schemas.openxmlformats.org/drawingml/2006/table">
            <a:tbl>
              <a:tblPr/>
              <a:tblGrid>
                <a:gridCol w="2854134"/>
                <a:gridCol w="1248684"/>
                <a:gridCol w="1248684"/>
                <a:gridCol w="1248684"/>
                <a:gridCol w="1248684"/>
              </a:tblGrid>
              <a:tr h="256189">
                <a:tc>
                  <a:txBody>
                    <a:bodyPr/>
                    <a:lstStyle/>
                    <a:p>
                      <a:pPr algn="l" fontAlgn="b"/>
                      <a:endParaRPr lang="en-US" sz="1800" b="1" i="0" u="none" strike="noStrike" dirty="0">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Times New Roman"/>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Times New Roman"/>
                        </a:rPr>
                        <a:t>(2)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Times New Roman"/>
                        </a:rPr>
                        <a:t>(3)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Times New Roman"/>
                        </a:rPr>
                        <a:t>(4)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56189">
                <a:tc>
                  <a:txBody>
                    <a:bodyPr/>
                    <a:lstStyle/>
                    <a:p>
                      <a:pPr algn="l" fontAlgn="b"/>
                      <a:r>
                        <a:rPr lang="en-US" sz="1800" b="1" i="0" u="none" strike="noStrike" dirty="0">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1"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1" i="0" u="none" strike="noStrike" dirty="0">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1" i="0" u="none" strike="noStrike" dirty="0">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1"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56189">
                <a:tc>
                  <a:txBody>
                    <a:bodyPr/>
                    <a:lstStyle/>
                    <a:p>
                      <a:pPr algn="l" fontAlgn="b"/>
                      <a:r>
                        <a:rPr lang="en-US" sz="1800" b="1" i="0" u="none" strike="noStrike" dirty="0">
                          <a:solidFill>
                            <a:srgbClr val="FF0000"/>
                          </a:solidFill>
                          <a:effectLst/>
                          <a:latin typeface="Times New Roman"/>
                        </a:rPr>
                        <a:t>Migrant </a:t>
                      </a:r>
                      <a:r>
                        <a:rPr lang="en-US" sz="1800" b="1" i="0" u="none" strike="noStrike" dirty="0" smtClean="0">
                          <a:solidFill>
                            <a:srgbClr val="FF0000"/>
                          </a:solidFill>
                          <a:effectLst/>
                          <a:latin typeface="Times New Roman"/>
                        </a:rPr>
                        <a:t>school*R2</a:t>
                      </a:r>
                      <a:endParaRPr lang="en-US" sz="1800" b="1" i="0" u="none" strike="noStrike" dirty="0">
                        <a:solidFill>
                          <a:srgbClr val="FF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800" b="1" i="0" u="none" strike="noStrike">
                          <a:solidFill>
                            <a:srgbClr val="FF0000"/>
                          </a:solidFill>
                          <a:effectLst/>
                          <a:latin typeface="Times New Roman"/>
                        </a:rPr>
                        <a:t>0.02</a:t>
                      </a:r>
                    </a:p>
                  </a:txBody>
                  <a:tcPr marL="9525" marR="9525" marT="9525" marB="0" anchor="b">
                    <a:lnL>
                      <a:noFill/>
                    </a:lnL>
                    <a:lnR>
                      <a:noFill/>
                    </a:lnR>
                    <a:lnT>
                      <a:noFill/>
                    </a:lnT>
                    <a:lnB>
                      <a:noFill/>
                    </a:lnB>
                  </a:tcPr>
                </a:tc>
                <a:tc>
                  <a:txBody>
                    <a:bodyPr/>
                    <a:lstStyle/>
                    <a:p>
                      <a:pPr algn="ctr" fontAlgn="b"/>
                      <a:r>
                        <a:rPr lang="en-US" sz="1800" b="1" i="0" u="none" strike="noStrike">
                          <a:solidFill>
                            <a:srgbClr val="FF0000"/>
                          </a:solidFill>
                          <a:effectLst/>
                          <a:latin typeface="Times New Roman"/>
                        </a:rPr>
                        <a:t>0.02</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FF0000"/>
                          </a:solidFill>
                          <a:effectLst/>
                          <a:latin typeface="Times New Roman"/>
                        </a:rPr>
                        <a:t>0.03</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FF0000"/>
                          </a:solidFill>
                          <a:effectLst/>
                          <a:latin typeface="Times New Roman"/>
                        </a:rPr>
                        <a:t>0.03</a:t>
                      </a:r>
                    </a:p>
                  </a:txBody>
                  <a:tcPr marL="9525" marR="9525" marT="9525" marB="0" anchor="b">
                    <a:lnL>
                      <a:noFill/>
                    </a:lnL>
                    <a:lnR>
                      <a:noFill/>
                    </a:lnR>
                    <a:lnT>
                      <a:noFill/>
                    </a:lnT>
                    <a:lnB>
                      <a:noFill/>
                    </a:lnB>
                  </a:tcPr>
                </a:tc>
              </a:tr>
              <a:tr h="256189">
                <a:tc>
                  <a:txBody>
                    <a:bodyPr/>
                    <a:lstStyle/>
                    <a:p>
                      <a:pPr algn="l" fontAlgn="b"/>
                      <a:endParaRPr lang="en-US" sz="1800" b="1" i="0" u="none" strike="noStrike" dirty="0">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(0.04)</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(0.04)</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(0.04)</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(0.05)</a:t>
                      </a:r>
                    </a:p>
                  </a:txBody>
                  <a:tcPr marL="9525" marR="9525" marT="9525" marB="0" anchor="b">
                    <a:lnL>
                      <a:noFill/>
                    </a:lnL>
                    <a:lnR>
                      <a:noFill/>
                    </a:lnR>
                    <a:lnT>
                      <a:noFill/>
                    </a:lnT>
                    <a:lnB>
                      <a:noFill/>
                    </a:lnB>
                  </a:tcPr>
                </a:tc>
              </a:tr>
              <a:tr h="256189">
                <a:tc>
                  <a:txBody>
                    <a:bodyPr/>
                    <a:lstStyle/>
                    <a:p>
                      <a:pPr algn="l" fontAlgn="b"/>
                      <a:r>
                        <a:rPr lang="en-US" sz="1800" b="1" i="0" u="none" strike="noStrike">
                          <a:solidFill>
                            <a:srgbClr val="000000"/>
                          </a:solidFill>
                          <a:effectLst/>
                          <a:latin typeface="Times New Roman"/>
                        </a:rPr>
                        <a:t>Migrant school</a:t>
                      </a: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effectLst/>
                          <a:latin typeface="Times New Roman"/>
                        </a:rPr>
                        <a:t>-0.21***</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-0.22***</a:t>
                      </a: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effectLst/>
                          <a:latin typeface="Times New Roman"/>
                        </a:rPr>
                        <a:t>-0.24***</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-0.22***</a:t>
                      </a:r>
                    </a:p>
                  </a:txBody>
                  <a:tcPr marL="9525" marR="9525" marT="9525" marB="0" anchor="b">
                    <a:lnL>
                      <a:noFill/>
                    </a:lnL>
                    <a:lnR>
                      <a:noFill/>
                    </a:lnR>
                    <a:lnT>
                      <a:noFill/>
                    </a:lnT>
                    <a:lnB>
                      <a:noFill/>
                    </a:lnB>
                  </a:tcPr>
                </a:tc>
              </a:tr>
              <a:tr h="256189">
                <a:tc>
                  <a:txBody>
                    <a:bodyPr/>
                    <a:lstStyle/>
                    <a:p>
                      <a:pPr algn="l"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effectLst/>
                          <a:latin typeface="Times New Roman"/>
                        </a:rPr>
                        <a:t>(0.03)</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(0.03)</a:t>
                      </a: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effectLst/>
                          <a:latin typeface="Times New Roman"/>
                        </a:rPr>
                        <a:t>(0.03)</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(0.03)</a:t>
                      </a:r>
                    </a:p>
                  </a:txBody>
                  <a:tcPr marL="9525" marR="9525" marT="9525" marB="0" anchor="b">
                    <a:lnL>
                      <a:noFill/>
                    </a:lnL>
                    <a:lnR>
                      <a:noFill/>
                    </a:lnR>
                    <a:lnT>
                      <a:noFill/>
                    </a:lnT>
                    <a:lnB>
                      <a:noFill/>
                    </a:lnB>
                  </a:tcPr>
                </a:tc>
              </a:tr>
              <a:tr h="256189">
                <a:tc>
                  <a:txBody>
                    <a:bodyPr/>
                    <a:lstStyle/>
                    <a:p>
                      <a:pPr algn="l" fontAlgn="b"/>
                      <a:r>
                        <a:rPr lang="en-US" sz="1800" b="1" i="0" u="none" strike="noStrike" dirty="0" smtClean="0">
                          <a:solidFill>
                            <a:srgbClr val="000000"/>
                          </a:solidFill>
                          <a:effectLst/>
                          <a:latin typeface="Times New Roman"/>
                        </a:rPr>
                        <a:t>R2</a:t>
                      </a:r>
                      <a:endParaRPr lang="en-US" sz="1800" b="1" i="0" u="none" strike="noStrike" dirty="0">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effectLst/>
                          <a:latin typeface="Times New Roman"/>
                        </a:rPr>
                        <a:t>0.03</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0.24</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0.26</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0.27</a:t>
                      </a:r>
                    </a:p>
                  </a:txBody>
                  <a:tcPr marL="9525" marR="9525" marT="9525" marB="0" anchor="b">
                    <a:lnL>
                      <a:noFill/>
                    </a:lnL>
                    <a:lnR>
                      <a:noFill/>
                    </a:lnR>
                    <a:lnT>
                      <a:noFill/>
                    </a:lnT>
                    <a:lnB>
                      <a:noFill/>
                    </a:lnB>
                  </a:tcPr>
                </a:tc>
              </a:tr>
              <a:tr h="256189">
                <a:tc>
                  <a:txBody>
                    <a:bodyPr/>
                    <a:lstStyle/>
                    <a:p>
                      <a:pPr algn="l"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effectLst/>
                          <a:latin typeface="Times New Roman"/>
                        </a:rPr>
                        <a:t>(0.02)</a:t>
                      </a: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effectLst/>
                          <a:latin typeface="Times New Roman"/>
                        </a:rPr>
                        <a:t>(0.22)</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(0.25)</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(0.25)</a:t>
                      </a:r>
                    </a:p>
                  </a:txBody>
                  <a:tcPr marL="9525" marR="9525" marT="9525" marB="0" anchor="b">
                    <a:lnL>
                      <a:noFill/>
                    </a:lnL>
                    <a:lnR>
                      <a:noFill/>
                    </a:lnR>
                    <a:lnT>
                      <a:noFill/>
                    </a:lnT>
                    <a:lnB>
                      <a:noFill/>
                    </a:lnB>
                  </a:tcPr>
                </a:tc>
              </a:tr>
              <a:tr h="256189">
                <a:tc>
                  <a:txBody>
                    <a:bodyPr/>
                    <a:lstStyle/>
                    <a:p>
                      <a:pPr algn="l" fontAlgn="b"/>
                      <a:r>
                        <a:rPr lang="en-US" sz="1800" b="1" i="0" u="none" strike="noStrike">
                          <a:solidFill>
                            <a:srgbClr val="000000"/>
                          </a:solidFill>
                          <a:effectLst/>
                          <a:latin typeface="Times New Roman"/>
                        </a:rPr>
                        <a:t>Stand Math</a:t>
                      </a: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0.03**</a:t>
                      </a:r>
                    </a:p>
                  </a:txBody>
                  <a:tcPr marL="9525" marR="9525" marT="9525" marB="0" anchor="b">
                    <a:lnL>
                      <a:noFill/>
                    </a:lnL>
                    <a:lnR>
                      <a:noFill/>
                    </a:lnR>
                    <a:lnT>
                      <a:noFill/>
                    </a:lnT>
                    <a:lnB>
                      <a:noFill/>
                    </a:lnB>
                  </a:tcPr>
                </a:tc>
              </a:tr>
              <a:tr h="256189">
                <a:tc>
                  <a:txBody>
                    <a:bodyPr/>
                    <a:lstStyle/>
                    <a:p>
                      <a:pPr algn="l"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800" b="1" i="0" u="none" strike="noStrike" dirty="0">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(0.02)</a:t>
                      </a:r>
                    </a:p>
                  </a:txBody>
                  <a:tcPr marL="9525" marR="9525" marT="9525" marB="0" anchor="b">
                    <a:lnL>
                      <a:noFill/>
                    </a:lnL>
                    <a:lnR>
                      <a:noFill/>
                    </a:lnR>
                    <a:lnT>
                      <a:noFill/>
                    </a:lnT>
                    <a:lnB>
                      <a:noFill/>
                    </a:lnB>
                  </a:tcPr>
                </a:tc>
              </a:tr>
              <a:tr h="256189">
                <a:tc>
                  <a:txBody>
                    <a:bodyPr/>
                    <a:lstStyle/>
                    <a:p>
                      <a:pPr algn="l" fontAlgn="b"/>
                      <a:r>
                        <a:rPr lang="en-US" sz="1800" b="1" i="0" u="none" strike="noStrike">
                          <a:solidFill>
                            <a:srgbClr val="000000"/>
                          </a:solidFill>
                          <a:effectLst/>
                          <a:latin typeface="Times New Roman"/>
                        </a:rPr>
                        <a:t>Stand Math*round2</a:t>
                      </a: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0.01</a:t>
                      </a:r>
                    </a:p>
                  </a:txBody>
                  <a:tcPr marL="9525" marR="9525" marT="9525" marB="0" anchor="b">
                    <a:lnL>
                      <a:noFill/>
                    </a:lnL>
                    <a:lnR>
                      <a:noFill/>
                    </a:lnR>
                    <a:lnT>
                      <a:noFill/>
                    </a:lnT>
                    <a:lnB>
                      <a:noFill/>
                    </a:lnB>
                  </a:tcPr>
                </a:tc>
              </a:tr>
              <a:tr h="256189">
                <a:tc>
                  <a:txBody>
                    <a:bodyPr/>
                    <a:lstStyle/>
                    <a:p>
                      <a:pPr algn="l"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8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Times New Roman"/>
                        </a:rPr>
                        <a:t>(0.02)</a:t>
                      </a:r>
                    </a:p>
                  </a:txBody>
                  <a:tcPr marL="9525" marR="9525" marT="9525" marB="0" anchor="b">
                    <a:lnL>
                      <a:noFill/>
                    </a:lnL>
                    <a:lnR>
                      <a:noFill/>
                    </a:lnR>
                    <a:lnT>
                      <a:noFill/>
                    </a:lnT>
                    <a:lnB>
                      <a:noFill/>
                    </a:lnB>
                  </a:tcPr>
                </a:tc>
              </a:tr>
            </a:tbl>
          </a:graphicData>
        </a:graphic>
      </p:graphicFrame>
      <p:sp>
        <p:nvSpPr>
          <p:cNvPr id="5" name="TextBox 4"/>
          <p:cNvSpPr txBox="1"/>
          <p:nvPr/>
        </p:nvSpPr>
        <p:spPr>
          <a:xfrm>
            <a:off x="467544" y="5099700"/>
            <a:ext cx="8208912" cy="1569660"/>
          </a:xfrm>
          <a:prstGeom prst="rect">
            <a:avLst/>
          </a:prstGeom>
          <a:noFill/>
        </p:spPr>
        <p:txBody>
          <a:bodyPr wrap="square" rtlCol="0">
            <a:spAutoFit/>
          </a:bodyPr>
          <a:lstStyle/>
          <a:p>
            <a:pPr marL="342900" indent="-342900">
              <a:buAutoNum type="arabicParenBoth"/>
            </a:pPr>
            <a:r>
              <a:rPr lang="en-US" altLang="zh-CN" sz="2400" dirty="0" smtClean="0"/>
              <a:t>No other controls</a:t>
            </a:r>
          </a:p>
          <a:p>
            <a:pPr marL="342900" indent="-342900">
              <a:buAutoNum type="arabicParenBoth"/>
            </a:pPr>
            <a:r>
              <a:rPr lang="en-US" altLang="zh-CN" sz="2400" dirty="0" smtClean="0"/>
              <a:t>Controlling for student characteristics (including IQ)</a:t>
            </a:r>
          </a:p>
          <a:p>
            <a:pPr marL="342900" indent="-342900">
              <a:buAutoNum type="arabicParenBoth"/>
            </a:pPr>
            <a:r>
              <a:rPr lang="en-US" altLang="zh-CN" sz="2400" dirty="0" smtClean="0"/>
              <a:t>Also controlling for parental and family characteristics</a:t>
            </a:r>
          </a:p>
          <a:p>
            <a:pPr marL="342900" indent="-342900">
              <a:buAutoNum type="arabicParenBoth"/>
            </a:pPr>
            <a:r>
              <a:rPr lang="en-US" altLang="zh-CN" sz="2400" dirty="0" smtClean="0"/>
              <a:t>Also controlling for math score</a:t>
            </a:r>
            <a:endParaRPr lang="zh-CN" altLang="en-US" sz="2400" dirty="0"/>
          </a:p>
        </p:txBody>
      </p:sp>
    </p:spTree>
    <p:extLst>
      <p:ext uri="{BB962C8B-B14F-4D97-AF65-F5344CB8AC3E}">
        <p14:creationId xmlns:p14="http://schemas.microsoft.com/office/powerpoint/2010/main" val="37927956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188" y="274638"/>
            <a:ext cx="8532812" cy="1143000"/>
          </a:xfrm>
        </p:spPr>
        <p:txBody>
          <a:bodyPr>
            <a:normAutofit fontScale="90000"/>
          </a:bodyPr>
          <a:lstStyle/>
          <a:p>
            <a:pPr fontAlgn="auto">
              <a:spcAft>
                <a:spcPts val="0"/>
              </a:spcAft>
              <a:defRPr/>
            </a:pPr>
            <a:r>
              <a:rPr lang="en-US" altLang="zh-CN" sz="3600" dirty="0" smtClean="0">
                <a:solidFill>
                  <a:schemeClr val="tx2">
                    <a:satMod val="130000"/>
                  </a:schemeClr>
                </a:solidFill>
              </a:rPr>
              <a:t>Whether stay in SH after graduation</a:t>
            </a:r>
            <a:endParaRPr lang="zh-CN" altLang="en-US" sz="3600" dirty="0">
              <a:solidFill>
                <a:schemeClr val="tx2">
                  <a:satMod val="130000"/>
                </a:schemeClr>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279381748"/>
              </p:ext>
            </p:extLst>
          </p:nvPr>
        </p:nvGraphicFramePr>
        <p:xfrm>
          <a:off x="323528" y="1700810"/>
          <a:ext cx="7750496" cy="3767101"/>
        </p:xfrm>
        <a:graphic>
          <a:graphicData uri="http://schemas.openxmlformats.org/drawingml/2006/table">
            <a:tbl>
              <a:tblPr/>
              <a:tblGrid>
                <a:gridCol w="2227790"/>
                <a:gridCol w="803534"/>
                <a:gridCol w="803534"/>
                <a:gridCol w="803534"/>
                <a:gridCol w="1037368"/>
                <a:gridCol w="1037368"/>
                <a:gridCol w="1037368"/>
              </a:tblGrid>
              <a:tr h="256337">
                <a:tc>
                  <a:txBody>
                    <a:bodyPr/>
                    <a:lstStyle/>
                    <a:p>
                      <a:pPr algn="l" fontAlgn="b"/>
                      <a:r>
                        <a:rPr lang="en-US" sz="1100" b="0" i="0" u="none" strike="noStrike" dirty="0">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Times New Roman"/>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Times New Roman"/>
                        </a:rPr>
                        <a:t>(2)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Times New Roman"/>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Times New Roman"/>
                        </a:rPr>
                        <a:t>(4)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Times New Roman"/>
                        </a:rPr>
                        <a:t>(5)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a:solidFill>
                            <a:srgbClr val="000000"/>
                          </a:solidFill>
                          <a:effectLst/>
                          <a:latin typeface="Times New Roman"/>
                        </a:rPr>
                        <a:t>(6)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366277">
                <a:tc>
                  <a:txBody>
                    <a:bodyPr/>
                    <a:lstStyle/>
                    <a:p>
                      <a:pPr algn="l" fontAlgn="b"/>
                      <a:r>
                        <a:rPr lang="en-US" sz="1600" b="1" i="0" u="none" strike="noStrike" dirty="0">
                          <a:solidFill>
                            <a:srgbClr val="000000"/>
                          </a:solidFill>
                          <a:effectLst/>
                          <a:latin typeface="Times New Roman"/>
                        </a:rPr>
                        <a:t>Marginal effect of </a:t>
                      </a:r>
                      <a:r>
                        <a:rPr lang="en-US" sz="1600" b="1" i="0" u="none" strike="noStrike" dirty="0" err="1">
                          <a:solidFill>
                            <a:srgbClr val="000000"/>
                          </a:solidFill>
                          <a:effectLst/>
                          <a:latin typeface="Times New Roman"/>
                        </a:rPr>
                        <a:t>probit</a:t>
                      </a:r>
                      <a:endParaRPr lang="en-US" sz="1600" b="1" i="0" u="none" strike="noStrike" dirty="0">
                        <a:solidFill>
                          <a:srgbClr val="000000"/>
                        </a:solidFill>
                        <a:effectLst/>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Times New Roman"/>
                        </a:rPr>
                        <a:t>ALL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Times New Roman"/>
                        </a:rPr>
                        <a:t>ALL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Times New Roman"/>
                        </a:rPr>
                        <a:t>ALL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Times New Roman"/>
                        </a:rPr>
                        <a:t>Exclude those who prefer to go to migrant schools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Times New Roman"/>
                        </a:rPr>
                        <a:t>Exclude those who plan to leave Shanghai within 5 years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Times New Roman"/>
                        </a:rPr>
                        <a:t>Exclude those who came to Shanghai for less than five years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56337">
                <a:tc>
                  <a:txBody>
                    <a:bodyPr/>
                    <a:lstStyle/>
                    <a:p>
                      <a:pPr algn="l" fontAlgn="b"/>
                      <a:r>
                        <a:rPr lang="en-US" sz="1600" b="1"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56337">
                <a:tc>
                  <a:txBody>
                    <a:bodyPr/>
                    <a:lstStyle/>
                    <a:p>
                      <a:pPr algn="l" fontAlgn="b"/>
                      <a:r>
                        <a:rPr lang="en-US" sz="1600" b="1" i="0" u="none" strike="noStrike" dirty="0">
                          <a:solidFill>
                            <a:srgbClr val="FF0000"/>
                          </a:solidFill>
                          <a:effectLst/>
                          <a:latin typeface="Times New Roman"/>
                        </a:rPr>
                        <a:t>Migrant school</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FF0000"/>
                          </a:solidFill>
                          <a:effectLst/>
                          <a:latin typeface="Times New Roman"/>
                        </a:rPr>
                        <a:t>-0.22***</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FF0000"/>
                          </a:solidFill>
                          <a:effectLst/>
                          <a:latin typeface="Times New Roman"/>
                        </a:rPr>
                        <a:t>-0.23***</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FF0000"/>
                          </a:solidFill>
                          <a:effectLst/>
                          <a:latin typeface="Times New Roman"/>
                        </a:rPr>
                        <a:t>-0.22***</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FF0000"/>
                          </a:solidFill>
                          <a:effectLst/>
                          <a:latin typeface="Times New Roman"/>
                        </a:rPr>
                        <a:t>-0.20***</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FF0000"/>
                          </a:solidFill>
                          <a:effectLst/>
                          <a:latin typeface="Times New Roman"/>
                        </a:rPr>
                        <a:t>-0.18***</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FF0000"/>
                          </a:solidFill>
                          <a:effectLst/>
                          <a:latin typeface="Times New Roman"/>
                        </a:rPr>
                        <a:t>-0.22***</a:t>
                      </a:r>
                    </a:p>
                  </a:txBody>
                  <a:tcPr marL="9525" marR="9525" marT="9525" marB="0" anchor="b">
                    <a:lnL>
                      <a:noFill/>
                    </a:lnL>
                    <a:lnR>
                      <a:noFill/>
                    </a:lnR>
                    <a:lnT>
                      <a:noFill/>
                    </a:lnT>
                    <a:lnB>
                      <a:noFill/>
                    </a:lnB>
                  </a:tcPr>
                </a:tc>
              </a:tr>
              <a:tr h="256337">
                <a:tc>
                  <a:txBody>
                    <a:bodyPr/>
                    <a:lstStyle/>
                    <a:p>
                      <a:pPr algn="l" fontAlgn="b"/>
                      <a:endParaRPr lang="en-US" sz="1600" b="1" i="0" u="none" strike="noStrike">
                        <a:solidFill>
                          <a:srgbClr val="FF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600" b="1" i="0" u="none" strike="noStrike">
                          <a:solidFill>
                            <a:srgbClr val="FF0000"/>
                          </a:solidFill>
                          <a:effectLst/>
                          <a:latin typeface="Times New Roman"/>
                        </a:rPr>
                        <a:t>(0.03)</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FF0000"/>
                          </a:solidFill>
                          <a:effectLst/>
                          <a:latin typeface="Times New Roman"/>
                        </a:rPr>
                        <a:t>(0.03)</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FF0000"/>
                          </a:solidFill>
                          <a:effectLst/>
                          <a:latin typeface="Times New Roman"/>
                        </a:rPr>
                        <a:t>(0.03)</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FF0000"/>
                          </a:solidFill>
                          <a:effectLst/>
                          <a:latin typeface="Times New Roman"/>
                        </a:rPr>
                        <a:t>(0.03)</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FF0000"/>
                          </a:solidFill>
                          <a:effectLst/>
                          <a:latin typeface="Times New Roman"/>
                        </a:rPr>
                        <a:t>(0.04)</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FF0000"/>
                          </a:solidFill>
                          <a:effectLst/>
                          <a:latin typeface="Times New Roman"/>
                        </a:rPr>
                        <a:t>(0.03)</a:t>
                      </a:r>
                    </a:p>
                  </a:txBody>
                  <a:tcPr marL="9525" marR="9525" marT="9525" marB="0" anchor="b">
                    <a:lnL>
                      <a:noFill/>
                    </a:lnL>
                    <a:lnR>
                      <a:noFill/>
                    </a:lnR>
                    <a:lnT>
                      <a:noFill/>
                    </a:lnT>
                    <a:lnB>
                      <a:noFill/>
                    </a:lnB>
                  </a:tcPr>
                </a:tc>
              </a:tr>
              <a:tr h="256337">
                <a:tc>
                  <a:txBody>
                    <a:bodyPr/>
                    <a:lstStyle/>
                    <a:p>
                      <a:pPr algn="l" fontAlgn="b"/>
                      <a:r>
                        <a:rPr lang="en-US" sz="1600" b="1" i="0" u="none" strike="noStrike">
                          <a:solidFill>
                            <a:srgbClr val="000000"/>
                          </a:solidFill>
                          <a:effectLst/>
                          <a:latin typeface="Times New Roman"/>
                        </a:rPr>
                        <a:t>Standarized Math Score</a:t>
                      </a:r>
                    </a:p>
                  </a:txBody>
                  <a:tcPr marL="9525" marR="9525" marT="9525" marB="0" anchor="b">
                    <a:lnL>
                      <a:noFill/>
                    </a:lnL>
                    <a:lnR>
                      <a:noFill/>
                    </a:lnR>
                    <a:lnT>
                      <a:noFill/>
                    </a:lnT>
                    <a:lnB>
                      <a:noFill/>
                    </a:lnB>
                  </a:tcPr>
                </a:tc>
                <a:tc>
                  <a:txBody>
                    <a:bodyPr/>
                    <a:lstStyle/>
                    <a:p>
                      <a:pPr algn="ctr" fontAlgn="b"/>
                      <a:endParaRPr lang="en-US" sz="16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-0.01</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0.01</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0.01</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-0.01</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0.01</a:t>
                      </a:r>
                    </a:p>
                  </a:txBody>
                  <a:tcPr marL="9525" marR="9525" marT="9525" marB="0" anchor="b">
                    <a:lnL>
                      <a:noFill/>
                    </a:lnL>
                    <a:lnR>
                      <a:noFill/>
                    </a:lnR>
                    <a:lnT>
                      <a:noFill/>
                    </a:lnT>
                    <a:lnB>
                      <a:noFill/>
                    </a:lnB>
                  </a:tcPr>
                </a:tc>
              </a:tr>
              <a:tr h="256337">
                <a:tc>
                  <a:txBody>
                    <a:bodyPr/>
                    <a:lstStyle/>
                    <a:p>
                      <a:pPr algn="l" fontAlgn="b"/>
                      <a:endParaRPr lang="en-US" sz="16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6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(0.01)</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(0.02)</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(0.02)</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(0.02)</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(0.02)</a:t>
                      </a:r>
                    </a:p>
                  </a:txBody>
                  <a:tcPr marL="9525" marR="9525" marT="9525" marB="0" anchor="b">
                    <a:lnL>
                      <a:noFill/>
                    </a:lnL>
                    <a:lnR>
                      <a:noFill/>
                    </a:lnR>
                    <a:lnT>
                      <a:noFill/>
                    </a:lnT>
                    <a:lnB>
                      <a:noFill/>
                    </a:lnB>
                  </a:tcPr>
                </a:tc>
              </a:tr>
              <a:tr h="256337">
                <a:tc>
                  <a:txBody>
                    <a:bodyPr/>
                    <a:lstStyle/>
                    <a:p>
                      <a:pPr algn="l" fontAlgn="b"/>
                      <a:r>
                        <a:rPr lang="en-US" sz="1600" b="1" i="0" u="none" strike="noStrike">
                          <a:solidFill>
                            <a:srgbClr val="000000"/>
                          </a:solidFill>
                          <a:effectLst/>
                          <a:latin typeface="Times New Roman"/>
                        </a:rPr>
                        <a:t>Migrant*Math Score</a:t>
                      </a:r>
                    </a:p>
                  </a:txBody>
                  <a:tcPr marL="9525" marR="9525" marT="9525" marB="0" anchor="b">
                    <a:lnL>
                      <a:noFill/>
                    </a:lnL>
                    <a:lnR>
                      <a:noFill/>
                    </a:lnR>
                    <a:lnT>
                      <a:noFill/>
                    </a:lnT>
                    <a:lnB>
                      <a:noFill/>
                    </a:lnB>
                  </a:tcPr>
                </a:tc>
                <a:tc>
                  <a:txBody>
                    <a:bodyPr/>
                    <a:lstStyle/>
                    <a:p>
                      <a:pPr algn="ctr" fontAlgn="b"/>
                      <a:endParaRPr lang="en-US" sz="16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6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-0.02</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-0.01</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-0.00</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-0.02</a:t>
                      </a:r>
                    </a:p>
                  </a:txBody>
                  <a:tcPr marL="9525" marR="9525" marT="9525" marB="0" anchor="b">
                    <a:lnL>
                      <a:noFill/>
                    </a:lnL>
                    <a:lnR>
                      <a:noFill/>
                    </a:lnR>
                    <a:lnT>
                      <a:noFill/>
                    </a:lnT>
                    <a:lnB>
                      <a:noFill/>
                    </a:lnB>
                  </a:tcPr>
                </a:tc>
              </a:tr>
              <a:tr h="256337">
                <a:tc>
                  <a:txBody>
                    <a:bodyPr/>
                    <a:lstStyle/>
                    <a:p>
                      <a:pPr algn="l" fontAlgn="b"/>
                      <a:endParaRPr lang="en-US" sz="16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6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endParaRPr lang="en-US" sz="1600" b="1" i="0" u="none" strike="noStrike">
                        <a:solidFill>
                          <a:srgbClr val="000000"/>
                        </a:solidFill>
                        <a:effectLst/>
                        <a:latin typeface="Times New Roman"/>
                      </a:endParaRP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(0.03)</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(0.02)</a:t>
                      </a: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Times New Roman"/>
                        </a:rPr>
                        <a:t>(0.03)</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a:rPr>
                        <a:t>(0.03)</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781629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825" y="476250"/>
            <a:ext cx="8713788" cy="1143000"/>
          </a:xfrm>
        </p:spPr>
        <p:txBody>
          <a:bodyPr>
            <a:normAutofit/>
          </a:bodyPr>
          <a:lstStyle/>
          <a:p>
            <a:pPr fontAlgn="auto">
              <a:spcAft>
                <a:spcPts val="0"/>
              </a:spcAft>
              <a:defRPr/>
            </a:pPr>
            <a:r>
              <a:rPr lang="en-US" altLang="zh-CN" sz="2800" b="1" dirty="0" smtClean="0">
                <a:solidFill>
                  <a:schemeClr val="tx2">
                    <a:satMod val="130000"/>
                  </a:schemeClr>
                </a:solidFill>
              </a:rPr>
              <a:t>Background: mass migration and the educational needs of migrant children</a:t>
            </a:r>
            <a:endParaRPr lang="zh-CN" altLang="en-US" sz="2800" b="1" dirty="0">
              <a:solidFill>
                <a:schemeClr val="tx2">
                  <a:satMod val="130000"/>
                </a:schemeClr>
              </a:solidFill>
            </a:endParaRPr>
          </a:p>
        </p:txBody>
      </p:sp>
      <p:sp>
        <p:nvSpPr>
          <p:cNvPr id="10243" name="内容占位符 2"/>
          <p:cNvSpPr>
            <a:spLocks noGrp="1"/>
          </p:cNvSpPr>
          <p:nvPr>
            <p:ph sz="quarter" idx="1"/>
          </p:nvPr>
        </p:nvSpPr>
        <p:spPr>
          <a:xfrm>
            <a:off x="395288" y="1773238"/>
            <a:ext cx="8497887" cy="4873625"/>
          </a:xfrm>
        </p:spPr>
        <p:txBody>
          <a:bodyPr>
            <a:normAutofit fontScale="92500" lnSpcReduction="10000"/>
          </a:bodyPr>
          <a:lstStyle/>
          <a:p>
            <a:pPr marL="365760" indent="-283464" fontAlgn="auto">
              <a:spcAft>
                <a:spcPts val="0"/>
              </a:spcAft>
              <a:buFont typeface="Wingdings 2"/>
              <a:buChar char=""/>
              <a:defRPr/>
            </a:pPr>
            <a:r>
              <a:rPr lang="en-US" altLang="zh-CN" dirty="0" smtClean="0"/>
              <a:t>Mass rural-to-urban migration. (220 million) including over 20 million migrant children (without local </a:t>
            </a:r>
            <a:r>
              <a:rPr lang="en-US" altLang="zh-CN" dirty="0" err="1" smtClean="0"/>
              <a:t>Hukou</a:t>
            </a:r>
            <a:r>
              <a:rPr lang="en-US" altLang="zh-CN" dirty="0" smtClean="0"/>
              <a:t>)</a:t>
            </a:r>
          </a:p>
          <a:p>
            <a:pPr marL="365760" indent="-283464" fontAlgn="auto">
              <a:spcAft>
                <a:spcPts val="0"/>
              </a:spcAft>
              <a:buFont typeface="Wingdings 2"/>
              <a:buChar char=""/>
              <a:defRPr/>
            </a:pPr>
            <a:endParaRPr lang="en-US" altLang="zh-CN" dirty="0" smtClean="0"/>
          </a:p>
          <a:p>
            <a:pPr marL="365760" indent="-283464" fontAlgn="auto">
              <a:spcAft>
                <a:spcPts val="0"/>
              </a:spcAft>
              <a:buFont typeface="Wingdings 2"/>
              <a:buChar char=""/>
              <a:defRPr/>
            </a:pPr>
            <a:r>
              <a:rPr lang="en-US" altLang="zh-CN" dirty="0" smtClean="0"/>
              <a:t>Double disadvantages: institutional  barriers (no local </a:t>
            </a:r>
            <a:r>
              <a:rPr lang="en-US" altLang="zh-CN" dirty="0" err="1" smtClean="0"/>
              <a:t>hukou</a:t>
            </a:r>
            <a:r>
              <a:rPr lang="en-US" altLang="zh-CN" dirty="0" smtClean="0"/>
              <a:t> thus legally excluded from public education) in addition to low Social Economic Status</a:t>
            </a:r>
          </a:p>
          <a:p>
            <a:pPr marL="365760" indent="-283464" fontAlgn="auto">
              <a:spcAft>
                <a:spcPts val="0"/>
              </a:spcAft>
              <a:buFont typeface="Wingdings 2"/>
              <a:buChar char=""/>
              <a:defRPr/>
            </a:pPr>
            <a:endParaRPr lang="en-US" altLang="zh-CN" dirty="0" smtClean="0"/>
          </a:p>
          <a:p>
            <a:pPr marL="365760" indent="-283464" fontAlgn="auto">
              <a:spcAft>
                <a:spcPts val="0"/>
              </a:spcAft>
              <a:buFont typeface="Wingdings 2"/>
              <a:buChar char=""/>
              <a:defRPr/>
            </a:pPr>
            <a:r>
              <a:rPr lang="en-US" altLang="zh-CN" dirty="0" smtClean="0"/>
              <a:t>Problems more serious in big cities such as Beijing, Shanghai and Guangzhou, due to large number of migrants and migrant children.</a:t>
            </a:r>
          </a:p>
          <a:p>
            <a:pPr marL="365760" indent="-283464" fontAlgn="auto">
              <a:spcAft>
                <a:spcPts val="0"/>
              </a:spcAft>
              <a:buFont typeface="Wingdings 2"/>
              <a:buChar char=""/>
              <a:defRPr/>
            </a:pPr>
            <a:endParaRPr lang="en-US" altLang="zh-CN" dirty="0" smtClean="0"/>
          </a:p>
          <a:p>
            <a:pPr marL="365760" indent="-283464" fontAlgn="auto">
              <a:spcAft>
                <a:spcPts val="0"/>
              </a:spcAft>
              <a:buFont typeface="Wingdings 2"/>
              <a:buChar char=""/>
              <a:defRPr/>
            </a:pPr>
            <a:r>
              <a:rPr lang="en-US" altLang="zh-CN" dirty="0" smtClean="0"/>
              <a:t>Limited public educational resources.    Exacerbated by the spatial mismatch of migrant children and public schools</a:t>
            </a:r>
          </a:p>
          <a:p>
            <a:pPr marL="365760" indent="-283464" fontAlgn="auto">
              <a:spcAft>
                <a:spcPts val="0"/>
              </a:spcAft>
              <a:buFont typeface="Wingdings 2"/>
              <a:buChar char=""/>
              <a:defRPr/>
            </a:pPr>
            <a:endParaRPr lang="zh-CN" altLang="en-US" dirty="0" smtClean="0"/>
          </a:p>
        </p:txBody>
      </p:sp>
    </p:spTree>
    <p:extLst>
      <p:ext uri="{BB962C8B-B14F-4D97-AF65-F5344CB8AC3E}">
        <p14:creationId xmlns:p14="http://schemas.microsoft.com/office/powerpoint/2010/main" val="27888283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Grade distribution in Oct. 2014</a:t>
            </a:r>
            <a:endParaRPr lang="zh-CN" altLang="en-US" dirty="0"/>
          </a:p>
        </p:txBody>
      </p:sp>
      <p:graphicFrame>
        <p:nvGraphicFramePr>
          <p:cNvPr id="8" name="内容占位符 7"/>
          <p:cNvGraphicFramePr>
            <a:graphicFrameLocks noGrp="1"/>
          </p:cNvGraphicFramePr>
          <p:nvPr>
            <p:ph sz="quarter" idx="1"/>
          </p:nvPr>
        </p:nvGraphicFramePr>
        <p:xfrm>
          <a:off x="755576" y="1916832"/>
          <a:ext cx="7499351" cy="3030640"/>
        </p:xfrm>
        <a:graphic>
          <a:graphicData uri="http://schemas.openxmlformats.org/drawingml/2006/table">
            <a:tbl>
              <a:tblPr/>
              <a:tblGrid>
                <a:gridCol w="1794615"/>
                <a:gridCol w="1426184"/>
                <a:gridCol w="1426184"/>
                <a:gridCol w="1426184"/>
                <a:gridCol w="1426184"/>
              </a:tblGrid>
              <a:tr h="775487">
                <a:tc>
                  <a:txBody>
                    <a:bodyPr/>
                    <a:lstStyle/>
                    <a:p>
                      <a:pPr algn="l" fontAlgn="b"/>
                      <a:r>
                        <a:rPr lang="zh-CN" altLang="en-US" sz="1900" b="0" i="0" u="none" strike="noStrike">
                          <a:latin typeface="Arial"/>
                        </a:rPr>
                        <a:t>　</a:t>
                      </a:r>
                    </a:p>
                  </a:txBody>
                  <a:tcPr marL="8914" marR="8914" marT="8914" marB="0" anchor="b">
                    <a:lnL>
                      <a:noFill/>
                    </a:lnL>
                    <a:lnR>
                      <a:noFill/>
                    </a:lnR>
                    <a:lnT w="6350" cap="flat" cmpd="sng" algn="ctr">
                      <a:solidFill>
                        <a:srgbClr val="000000"/>
                      </a:solidFill>
                      <a:prstDash val="solid"/>
                      <a:round/>
                      <a:headEnd type="none" w="med" len="med"/>
                      <a:tailEnd type="none" w="med" len="med"/>
                    </a:lnT>
                    <a:lnB>
                      <a:noFill/>
                    </a:lnB>
                  </a:tcPr>
                </a:tc>
                <a:tc rowSpan="2">
                  <a:txBody>
                    <a:bodyPr/>
                    <a:lstStyle/>
                    <a:p>
                      <a:pPr algn="ctr" fontAlgn="b"/>
                      <a:r>
                        <a:rPr lang="en-US" sz="1900" b="0" i="0" u="sng" strike="noStrike">
                          <a:latin typeface="Arial"/>
                        </a:rPr>
                        <a:t>Shanghai students</a:t>
                      </a:r>
                    </a:p>
                  </a:txBody>
                  <a:tcPr marL="8914" marR="8914" marT="89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900" b="0" i="0" u="sng" strike="noStrike">
                          <a:latin typeface="Arial"/>
                        </a:rPr>
                        <a:t>migrant students in public school</a:t>
                      </a:r>
                    </a:p>
                  </a:txBody>
                  <a:tcPr marL="8914" marR="8914" marT="89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900" b="0" i="0" u="sng" strike="noStrike">
                          <a:latin typeface="Arial"/>
                        </a:rPr>
                        <a:t>migrant students in migrant school</a:t>
                      </a:r>
                    </a:p>
                  </a:txBody>
                  <a:tcPr marL="8914" marR="8914" marT="8914"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r>
              <a:tr h="1078551">
                <a:tc>
                  <a:txBody>
                    <a:bodyPr/>
                    <a:lstStyle/>
                    <a:p>
                      <a:pPr algn="l" fontAlgn="b"/>
                      <a:endParaRPr lang="zh-CN" altLang="en-US" sz="1900" b="0" i="0" u="none" strike="noStrike">
                        <a:latin typeface="Arial"/>
                      </a:endParaRPr>
                    </a:p>
                  </a:txBody>
                  <a:tcPr marL="8914" marR="8914" marT="8914" marB="0" anchor="b">
                    <a:lnL>
                      <a:noFill/>
                    </a:lnL>
                    <a:lnR>
                      <a:noFill/>
                    </a:lnR>
                    <a:lnT>
                      <a:noFill/>
                    </a:lnT>
                    <a:lnB>
                      <a:noFill/>
                    </a:lnB>
                  </a:tcPr>
                </a:tc>
                <a:tc vMerge="1">
                  <a:txBody>
                    <a:bodyPr/>
                    <a:lstStyle/>
                    <a:p>
                      <a:endParaRPr lang="zh-CN" altLang="en-US"/>
                    </a:p>
                  </a:txBody>
                  <a:tcPr/>
                </a:tc>
                <a:tc vMerge="1">
                  <a:txBody>
                    <a:bodyPr/>
                    <a:lstStyle/>
                    <a:p>
                      <a:endParaRPr lang="zh-CN" altLang="en-US"/>
                    </a:p>
                  </a:txBody>
                  <a:tcPr/>
                </a:tc>
                <a:tc>
                  <a:txBody>
                    <a:bodyPr/>
                    <a:lstStyle/>
                    <a:p>
                      <a:pPr algn="l" fontAlgn="b"/>
                      <a:r>
                        <a:rPr lang="en-US" sz="1900" b="0" i="0" u="none" strike="noStrike">
                          <a:latin typeface="Arial"/>
                        </a:rPr>
                        <a:t>back home </a:t>
                      </a:r>
                    </a:p>
                  </a:txBody>
                  <a:tcPr marL="8914" marR="8914" marT="89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900" b="0" i="0" u="none" strike="noStrike">
                          <a:latin typeface="Arial"/>
                        </a:rPr>
                        <a:t>stay in Shanghai</a:t>
                      </a:r>
                    </a:p>
                  </a:txBody>
                  <a:tcPr marL="8914" marR="8914" marT="8914" marB="0" anchor="b">
                    <a:lnL>
                      <a:noFill/>
                    </a:lnL>
                    <a:lnR>
                      <a:noFill/>
                    </a:lnR>
                    <a:lnT>
                      <a:noFill/>
                    </a:lnT>
                    <a:lnB w="6350" cap="flat" cmpd="sng" algn="ctr">
                      <a:solidFill>
                        <a:srgbClr val="000000"/>
                      </a:solidFill>
                      <a:prstDash val="solid"/>
                      <a:round/>
                      <a:headEnd type="none" w="med" len="med"/>
                      <a:tailEnd type="none" w="med" len="med"/>
                    </a:lnB>
                  </a:tcPr>
                </a:tc>
              </a:tr>
              <a:tr h="588301">
                <a:tc>
                  <a:txBody>
                    <a:bodyPr/>
                    <a:lstStyle/>
                    <a:p>
                      <a:pPr algn="l" fontAlgn="b"/>
                      <a:r>
                        <a:rPr lang="en-US" sz="1900" b="0" i="0" u="none" strike="noStrike">
                          <a:latin typeface="Arial"/>
                        </a:rPr>
                        <a:t>7th grade</a:t>
                      </a:r>
                    </a:p>
                  </a:txBody>
                  <a:tcPr marL="8914" marR="8914" marT="8914" marB="0" anchor="b">
                    <a:lnL>
                      <a:noFill/>
                    </a:lnL>
                    <a:lnR>
                      <a:noFill/>
                    </a:lnR>
                    <a:lnT>
                      <a:noFill/>
                    </a:lnT>
                    <a:lnB>
                      <a:noFill/>
                    </a:lnB>
                  </a:tcPr>
                </a:tc>
                <a:tc>
                  <a:txBody>
                    <a:bodyPr/>
                    <a:lstStyle/>
                    <a:p>
                      <a:pPr algn="r" fontAlgn="b"/>
                      <a:r>
                        <a:rPr lang="en-US" altLang="zh-CN" sz="1900" b="0" i="0" u="none" strike="noStrike">
                          <a:latin typeface="Arial"/>
                        </a:rPr>
                        <a:t>5</a:t>
                      </a:r>
                    </a:p>
                  </a:txBody>
                  <a:tcPr marL="8914" marR="8914" marT="89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altLang="zh-CN" sz="1900" b="0" i="0" u="none" strike="noStrike">
                          <a:latin typeface="Arial"/>
                        </a:rPr>
                        <a:t>1</a:t>
                      </a:r>
                    </a:p>
                  </a:txBody>
                  <a:tcPr marL="8914" marR="8914" marT="89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altLang="zh-CN" sz="1900" b="0" i="0" u="none" strike="noStrike">
                          <a:latin typeface="Arial"/>
                        </a:rPr>
                        <a:t>53</a:t>
                      </a:r>
                    </a:p>
                  </a:txBody>
                  <a:tcPr marL="8914" marR="8914" marT="89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altLang="zh-CN" sz="1900" b="0" i="0" u="none" strike="noStrike">
                          <a:latin typeface="Arial"/>
                        </a:rPr>
                        <a:t>16</a:t>
                      </a:r>
                    </a:p>
                  </a:txBody>
                  <a:tcPr marL="8914" marR="8914" marT="8914" marB="0" anchor="b">
                    <a:lnL>
                      <a:noFill/>
                    </a:lnL>
                    <a:lnR>
                      <a:noFill/>
                    </a:lnR>
                    <a:lnT w="6350" cap="flat" cmpd="sng" algn="ctr">
                      <a:solidFill>
                        <a:srgbClr val="000000"/>
                      </a:solidFill>
                      <a:prstDash val="solid"/>
                      <a:round/>
                      <a:headEnd type="none" w="med" len="med"/>
                      <a:tailEnd type="none" w="med" len="med"/>
                    </a:lnT>
                    <a:lnB>
                      <a:noFill/>
                    </a:lnB>
                  </a:tcPr>
                </a:tc>
              </a:tr>
              <a:tr h="588301">
                <a:tc>
                  <a:txBody>
                    <a:bodyPr/>
                    <a:lstStyle/>
                    <a:p>
                      <a:pPr algn="l" fontAlgn="b"/>
                      <a:r>
                        <a:rPr lang="en-US" sz="1900" b="0" i="0" u="none" strike="noStrike">
                          <a:latin typeface="Arial"/>
                        </a:rPr>
                        <a:t>8th grade</a:t>
                      </a:r>
                    </a:p>
                  </a:txBody>
                  <a:tcPr marL="8914" marR="8914" marT="89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zh-CN" sz="1900" b="0" i="0" u="none" strike="noStrike">
                          <a:latin typeface="Arial"/>
                        </a:rPr>
                        <a:t>293</a:t>
                      </a:r>
                    </a:p>
                  </a:txBody>
                  <a:tcPr marL="8914" marR="8914" marT="89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zh-CN" sz="1900" b="0" i="0" u="none" strike="noStrike">
                          <a:latin typeface="Arial"/>
                        </a:rPr>
                        <a:t>302</a:t>
                      </a:r>
                    </a:p>
                  </a:txBody>
                  <a:tcPr marL="8914" marR="8914" marT="89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zh-CN" sz="1900" b="0" i="0" u="none" strike="noStrike">
                          <a:latin typeface="Arial"/>
                        </a:rPr>
                        <a:t>429</a:t>
                      </a:r>
                    </a:p>
                  </a:txBody>
                  <a:tcPr marL="8914" marR="8914" marT="89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altLang="zh-CN" sz="1900" b="0" i="0" u="none" strike="noStrike" dirty="0">
                          <a:latin typeface="Arial"/>
                        </a:rPr>
                        <a:t>261</a:t>
                      </a:r>
                    </a:p>
                  </a:txBody>
                  <a:tcPr marL="8914" marR="8914" marT="8914"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825303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274638"/>
            <a:ext cx="8394898" cy="1426170"/>
          </a:xfrm>
        </p:spPr>
        <p:txBody>
          <a:bodyPr>
            <a:normAutofit fontScale="90000"/>
          </a:bodyPr>
          <a:lstStyle/>
          <a:p>
            <a:r>
              <a:rPr lang="en-US" altLang="zh-CN" dirty="0" smtClean="0"/>
              <a:t>Migrant students from migrant schools are more likely to repeat a grade (</a:t>
            </a:r>
            <a:r>
              <a:rPr lang="en-US" altLang="zh-CN" dirty="0" err="1" smtClean="0"/>
              <a:t>reg</a:t>
            </a:r>
            <a:r>
              <a:rPr lang="en-US" altLang="zh-CN" dirty="0" smtClean="0"/>
              <a:t> results)</a:t>
            </a:r>
            <a:endParaRPr lang="zh-CN" altLang="en-US" dirty="0"/>
          </a:p>
        </p:txBody>
      </p:sp>
      <p:graphicFrame>
        <p:nvGraphicFramePr>
          <p:cNvPr id="4" name="内容占位符 3"/>
          <p:cNvGraphicFramePr>
            <a:graphicFrameLocks noGrp="1"/>
          </p:cNvGraphicFramePr>
          <p:nvPr>
            <p:ph sz="quarter" idx="1"/>
          </p:nvPr>
        </p:nvGraphicFramePr>
        <p:xfrm>
          <a:off x="755577" y="2001443"/>
          <a:ext cx="8178872" cy="3693313"/>
        </p:xfrm>
        <a:graphic>
          <a:graphicData uri="http://schemas.openxmlformats.org/drawingml/2006/table">
            <a:tbl>
              <a:tblPr/>
              <a:tblGrid>
                <a:gridCol w="2044718"/>
                <a:gridCol w="2044718"/>
                <a:gridCol w="2044718"/>
                <a:gridCol w="2044718"/>
              </a:tblGrid>
              <a:tr h="1308233">
                <a:tc>
                  <a:txBody>
                    <a:bodyPr/>
                    <a:lstStyle/>
                    <a:p>
                      <a:pPr algn="l" fontAlgn="b"/>
                      <a:r>
                        <a:rPr lang="zh-CN" altLang="en-US" sz="1900" b="0" i="0" u="none" strike="noStrike" dirty="0">
                          <a:latin typeface="Arial"/>
                        </a:rPr>
                        <a:t>　</a:t>
                      </a:r>
                    </a:p>
                  </a:txBody>
                  <a:tcPr marL="8900" marR="8900" marT="89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900" b="0" i="0" u="none" strike="noStrike">
                          <a:latin typeface="Arial"/>
                        </a:rPr>
                        <a:t>All migrant children</a:t>
                      </a:r>
                    </a:p>
                  </a:txBody>
                  <a:tcPr marL="8900" marR="8900" marT="89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900" b="0" i="0" u="none" strike="noStrike">
                          <a:latin typeface="Arial"/>
                        </a:rPr>
                        <a:t>migrant children who stay in Shanghai</a:t>
                      </a:r>
                    </a:p>
                  </a:txBody>
                  <a:tcPr marL="8900" marR="8900" marT="89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900" b="0" i="0" u="none" strike="noStrike">
                          <a:latin typeface="Arial"/>
                        </a:rPr>
                        <a:t>migrant children back home</a:t>
                      </a:r>
                    </a:p>
                  </a:txBody>
                  <a:tcPr marL="8900" marR="8900" marT="89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6270">
                <a:tc>
                  <a:txBody>
                    <a:bodyPr/>
                    <a:lstStyle/>
                    <a:p>
                      <a:pPr algn="l" fontAlgn="b"/>
                      <a:r>
                        <a:rPr lang="en-US" sz="1900" b="0" i="0" u="none" strike="noStrike">
                          <a:latin typeface="Arial"/>
                        </a:rPr>
                        <a:t>migrant school</a:t>
                      </a:r>
                    </a:p>
                  </a:txBody>
                  <a:tcPr marL="8900" marR="8900" marT="89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altLang="zh-CN" sz="1900" b="0" i="0" u="none" strike="noStrike">
                          <a:latin typeface="Arial"/>
                        </a:rPr>
                        <a:t>-0.06***</a:t>
                      </a:r>
                    </a:p>
                  </a:txBody>
                  <a:tcPr marL="8900" marR="8900" marT="89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altLang="zh-CN" sz="1900" b="0" i="0" u="none" strike="noStrike">
                          <a:latin typeface="Arial"/>
                        </a:rPr>
                        <a:t>-0.05**</a:t>
                      </a:r>
                    </a:p>
                  </a:txBody>
                  <a:tcPr marL="8900" marR="8900" marT="89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altLang="zh-CN" sz="1900" b="0" i="0" u="none" strike="noStrike">
                          <a:latin typeface="Arial"/>
                        </a:rPr>
                        <a:t>-0.06***</a:t>
                      </a:r>
                    </a:p>
                  </a:txBody>
                  <a:tcPr marL="8900" marR="8900" marT="8900" marB="0" anchor="b">
                    <a:lnL>
                      <a:noFill/>
                    </a:lnL>
                    <a:lnR>
                      <a:noFill/>
                    </a:lnR>
                    <a:lnT w="6350" cap="flat" cmpd="sng" algn="ctr">
                      <a:solidFill>
                        <a:srgbClr val="000000"/>
                      </a:solidFill>
                      <a:prstDash val="solid"/>
                      <a:round/>
                      <a:headEnd type="none" w="med" len="med"/>
                      <a:tailEnd type="none" w="med" len="med"/>
                    </a:lnT>
                    <a:lnB>
                      <a:noFill/>
                    </a:lnB>
                  </a:tcPr>
                </a:tc>
              </a:tr>
              <a:tr h="596270">
                <a:tc>
                  <a:txBody>
                    <a:bodyPr/>
                    <a:lstStyle/>
                    <a:p>
                      <a:pPr algn="l" fontAlgn="b"/>
                      <a:endParaRPr lang="zh-CN" altLang="en-US" sz="1900" b="0" i="0" u="none" strike="noStrike">
                        <a:latin typeface="Arial"/>
                      </a:endParaRPr>
                    </a:p>
                  </a:txBody>
                  <a:tcPr marL="8900" marR="8900" marT="8900" marB="0" anchor="b">
                    <a:lnL>
                      <a:noFill/>
                    </a:lnL>
                    <a:lnR>
                      <a:noFill/>
                    </a:lnR>
                    <a:lnT>
                      <a:noFill/>
                    </a:lnT>
                    <a:lnB>
                      <a:noFill/>
                    </a:lnB>
                  </a:tcPr>
                </a:tc>
                <a:tc>
                  <a:txBody>
                    <a:bodyPr/>
                    <a:lstStyle/>
                    <a:p>
                      <a:pPr algn="ctr" fontAlgn="b"/>
                      <a:r>
                        <a:rPr lang="en-US" altLang="zh-CN" sz="1900" b="0" i="0" u="none" strike="noStrike">
                          <a:latin typeface="Arial"/>
                        </a:rPr>
                        <a:t>(0.01)</a:t>
                      </a:r>
                    </a:p>
                  </a:txBody>
                  <a:tcPr marL="8900" marR="8900" marT="8900" marB="0" anchor="b">
                    <a:lnL>
                      <a:noFill/>
                    </a:lnL>
                    <a:lnR>
                      <a:noFill/>
                    </a:lnR>
                    <a:lnT>
                      <a:noFill/>
                    </a:lnT>
                    <a:lnB>
                      <a:noFill/>
                    </a:lnB>
                  </a:tcPr>
                </a:tc>
                <a:tc>
                  <a:txBody>
                    <a:bodyPr/>
                    <a:lstStyle/>
                    <a:p>
                      <a:pPr algn="ctr" fontAlgn="b"/>
                      <a:r>
                        <a:rPr lang="en-US" altLang="zh-CN" sz="1900" b="0" i="0" u="none" strike="noStrike">
                          <a:latin typeface="Arial"/>
                        </a:rPr>
                        <a:t>(0.02)</a:t>
                      </a:r>
                    </a:p>
                  </a:txBody>
                  <a:tcPr marL="8900" marR="8900" marT="8900" marB="0" anchor="b">
                    <a:lnL>
                      <a:noFill/>
                    </a:lnL>
                    <a:lnR>
                      <a:noFill/>
                    </a:lnR>
                    <a:lnT>
                      <a:noFill/>
                    </a:lnT>
                    <a:lnB>
                      <a:noFill/>
                    </a:lnB>
                  </a:tcPr>
                </a:tc>
                <a:tc>
                  <a:txBody>
                    <a:bodyPr/>
                    <a:lstStyle/>
                    <a:p>
                      <a:pPr algn="ctr" fontAlgn="b"/>
                      <a:r>
                        <a:rPr lang="en-US" altLang="zh-CN" sz="1900" b="0" i="0" u="none" strike="noStrike">
                          <a:latin typeface="Arial"/>
                        </a:rPr>
                        <a:t>(0.02)</a:t>
                      </a:r>
                    </a:p>
                  </a:txBody>
                  <a:tcPr marL="8900" marR="8900" marT="8900" marB="0" anchor="b">
                    <a:lnL>
                      <a:noFill/>
                    </a:lnL>
                    <a:lnR>
                      <a:noFill/>
                    </a:lnR>
                    <a:lnT>
                      <a:noFill/>
                    </a:lnT>
                    <a:lnB>
                      <a:noFill/>
                    </a:lnB>
                  </a:tcPr>
                </a:tc>
              </a:tr>
              <a:tr h="596270">
                <a:tc>
                  <a:txBody>
                    <a:bodyPr/>
                    <a:lstStyle/>
                    <a:p>
                      <a:pPr algn="l" fontAlgn="b"/>
                      <a:r>
                        <a:rPr lang="en-US" sz="1900" b="0" i="0" u="none" strike="noStrike">
                          <a:latin typeface="Arial"/>
                        </a:rPr>
                        <a:t>standardized Math</a:t>
                      </a:r>
                    </a:p>
                  </a:txBody>
                  <a:tcPr marL="8900" marR="8900" marT="8900" marB="0" anchor="b">
                    <a:lnL>
                      <a:noFill/>
                    </a:lnL>
                    <a:lnR>
                      <a:noFill/>
                    </a:lnR>
                    <a:lnT>
                      <a:noFill/>
                    </a:lnT>
                    <a:lnB>
                      <a:noFill/>
                    </a:lnB>
                  </a:tcPr>
                </a:tc>
                <a:tc>
                  <a:txBody>
                    <a:bodyPr/>
                    <a:lstStyle/>
                    <a:p>
                      <a:pPr algn="ctr" fontAlgn="b"/>
                      <a:r>
                        <a:rPr lang="en-US" altLang="zh-CN" sz="1900" b="0" i="0" u="none" strike="noStrike">
                          <a:latin typeface="Arial"/>
                        </a:rPr>
                        <a:t>0.03***</a:t>
                      </a:r>
                    </a:p>
                  </a:txBody>
                  <a:tcPr marL="8900" marR="8900" marT="8900" marB="0" anchor="b">
                    <a:lnL>
                      <a:noFill/>
                    </a:lnL>
                    <a:lnR>
                      <a:noFill/>
                    </a:lnR>
                    <a:lnT>
                      <a:noFill/>
                    </a:lnT>
                    <a:lnB>
                      <a:noFill/>
                    </a:lnB>
                  </a:tcPr>
                </a:tc>
                <a:tc>
                  <a:txBody>
                    <a:bodyPr/>
                    <a:lstStyle/>
                    <a:p>
                      <a:pPr algn="ctr" fontAlgn="b"/>
                      <a:r>
                        <a:rPr lang="en-US" altLang="zh-CN" sz="1900" b="0" i="0" u="none" strike="noStrike">
                          <a:latin typeface="Arial"/>
                        </a:rPr>
                        <a:t>0.01**</a:t>
                      </a:r>
                    </a:p>
                  </a:txBody>
                  <a:tcPr marL="8900" marR="8900" marT="8900" marB="0" anchor="b">
                    <a:lnL>
                      <a:noFill/>
                    </a:lnL>
                    <a:lnR>
                      <a:noFill/>
                    </a:lnR>
                    <a:lnT>
                      <a:noFill/>
                    </a:lnT>
                    <a:lnB>
                      <a:noFill/>
                    </a:lnB>
                  </a:tcPr>
                </a:tc>
                <a:tc>
                  <a:txBody>
                    <a:bodyPr/>
                    <a:lstStyle/>
                    <a:p>
                      <a:pPr algn="ctr" fontAlgn="b"/>
                      <a:r>
                        <a:rPr lang="en-US" altLang="zh-CN" sz="1900" b="0" i="0" u="none" strike="noStrike">
                          <a:latin typeface="Arial"/>
                        </a:rPr>
                        <a:t>0.05***</a:t>
                      </a:r>
                    </a:p>
                  </a:txBody>
                  <a:tcPr marL="8900" marR="8900" marT="8900" marB="0" anchor="b">
                    <a:lnL>
                      <a:noFill/>
                    </a:lnL>
                    <a:lnR>
                      <a:noFill/>
                    </a:lnR>
                    <a:lnT>
                      <a:noFill/>
                    </a:lnT>
                    <a:lnB>
                      <a:noFill/>
                    </a:lnB>
                  </a:tcPr>
                </a:tc>
              </a:tr>
              <a:tr h="596270">
                <a:tc>
                  <a:txBody>
                    <a:bodyPr/>
                    <a:lstStyle/>
                    <a:p>
                      <a:pPr algn="l" fontAlgn="b"/>
                      <a:r>
                        <a:rPr lang="zh-CN" altLang="en-US" sz="1900" b="0" i="0" u="none" strike="noStrike">
                          <a:latin typeface="Arial"/>
                        </a:rPr>
                        <a:t>　</a:t>
                      </a:r>
                    </a:p>
                  </a:txBody>
                  <a:tcPr marL="8900" marR="8900" marT="89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900" b="0" i="0" u="none" strike="noStrike" dirty="0">
                          <a:latin typeface="Arial"/>
                        </a:rPr>
                        <a:t>(0.01)</a:t>
                      </a:r>
                    </a:p>
                  </a:txBody>
                  <a:tcPr marL="8900" marR="8900" marT="89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900" b="0" i="0" u="none" strike="noStrike">
                          <a:latin typeface="Arial"/>
                        </a:rPr>
                        <a:t>(0.01)</a:t>
                      </a:r>
                    </a:p>
                  </a:txBody>
                  <a:tcPr marL="8900" marR="8900" marT="89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900" b="0" i="0" u="none" strike="noStrike" dirty="0">
                          <a:latin typeface="Arial"/>
                        </a:rPr>
                        <a:t>(0.01)</a:t>
                      </a:r>
                    </a:p>
                  </a:txBody>
                  <a:tcPr marL="8900" marR="8900" marT="8900"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808479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fontAlgn="auto">
              <a:spcAft>
                <a:spcPts val="0"/>
              </a:spcAft>
              <a:defRPr/>
            </a:pPr>
            <a:r>
              <a:rPr lang="en-US" altLang="zh-CN" dirty="0" smtClean="0">
                <a:solidFill>
                  <a:schemeClr val="tx2">
                    <a:satMod val="130000"/>
                  </a:schemeClr>
                </a:solidFill>
              </a:rPr>
              <a:t>Discussions:</a:t>
            </a:r>
            <a:r>
              <a:rPr lang="zh-CN" altLang="en-US" dirty="0" smtClean="0">
                <a:solidFill>
                  <a:schemeClr val="tx2">
                    <a:satMod val="130000"/>
                  </a:schemeClr>
                </a:solidFill>
              </a:rPr>
              <a:t> </a:t>
            </a:r>
            <a:r>
              <a:rPr lang="en-US" altLang="zh-CN" dirty="0" smtClean="0">
                <a:solidFill>
                  <a:schemeClr val="tx2">
                    <a:satMod val="130000"/>
                  </a:schemeClr>
                </a:solidFill>
              </a:rPr>
              <a:t>a more detailed look at the policy changes</a:t>
            </a:r>
            <a:endParaRPr lang="zh-CN" altLang="en-US" dirty="0">
              <a:solidFill>
                <a:schemeClr val="tx2">
                  <a:satMod val="130000"/>
                </a:schemeClr>
              </a:solidFill>
            </a:endParaRPr>
          </a:p>
        </p:txBody>
      </p:sp>
      <p:sp>
        <p:nvSpPr>
          <p:cNvPr id="39939" name="内容占位符 2"/>
          <p:cNvSpPr>
            <a:spLocks noGrp="1"/>
          </p:cNvSpPr>
          <p:nvPr>
            <p:ph sz="quarter" idx="1"/>
          </p:nvPr>
        </p:nvSpPr>
        <p:spPr>
          <a:xfrm>
            <a:off x="1435100" y="2060848"/>
            <a:ext cx="7499350" cy="4187552"/>
          </a:xfrm>
        </p:spPr>
        <p:txBody>
          <a:bodyPr/>
          <a:lstStyle/>
          <a:p>
            <a:r>
              <a:rPr lang="en-US" altLang="zh-CN" dirty="0" smtClean="0"/>
              <a:t>What has changed?</a:t>
            </a:r>
          </a:p>
          <a:p>
            <a:r>
              <a:rPr lang="en-US" altLang="zh-CN" dirty="0" smtClean="0"/>
              <a:t>What has not changed?</a:t>
            </a:r>
          </a:p>
          <a:p>
            <a:r>
              <a:rPr lang="en-US" altLang="zh-CN" dirty="0" smtClean="0"/>
              <a:t>What should be done in the future?</a:t>
            </a:r>
            <a:endParaRPr lang="zh-CN" altLang="en-US" dirty="0" smtClean="0"/>
          </a:p>
        </p:txBody>
      </p:sp>
    </p:spTree>
    <p:extLst>
      <p:ext uri="{BB962C8B-B14F-4D97-AF65-F5344CB8AC3E}">
        <p14:creationId xmlns:p14="http://schemas.microsoft.com/office/powerpoint/2010/main" val="27011710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16632"/>
            <a:ext cx="8949469" cy="792088"/>
          </a:xfrm>
        </p:spPr>
        <p:txBody>
          <a:bodyPr>
            <a:noAutofit/>
          </a:bodyPr>
          <a:lstStyle/>
          <a:p>
            <a:pPr fontAlgn="auto">
              <a:spcAft>
                <a:spcPts val="0"/>
              </a:spcAft>
              <a:defRPr/>
            </a:pPr>
            <a:r>
              <a:rPr lang="en-US" altLang="zh-CN" sz="2400" dirty="0" smtClean="0">
                <a:solidFill>
                  <a:schemeClr val="tx2">
                    <a:satMod val="130000"/>
                  </a:schemeClr>
                </a:solidFill>
              </a:rPr>
              <a:t>Some evidence that teachers are getting better in </a:t>
            </a:r>
            <a:r>
              <a:rPr lang="en-US" altLang="zh-CN" sz="2400" dirty="0" err="1" smtClean="0">
                <a:solidFill>
                  <a:schemeClr val="tx2">
                    <a:satMod val="130000"/>
                  </a:schemeClr>
                </a:solidFill>
              </a:rPr>
              <a:t>mig</a:t>
            </a:r>
            <a:r>
              <a:rPr lang="en-US" altLang="zh-CN" sz="2400" dirty="0" smtClean="0">
                <a:solidFill>
                  <a:schemeClr val="tx2">
                    <a:satMod val="130000"/>
                  </a:schemeClr>
                </a:solidFill>
              </a:rPr>
              <a:t> schools</a:t>
            </a:r>
            <a:endParaRPr lang="zh-CN" altLang="en-US" sz="2400" dirty="0">
              <a:solidFill>
                <a:srgbClr val="00B050"/>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55847074"/>
              </p:ext>
            </p:extLst>
          </p:nvPr>
        </p:nvGraphicFramePr>
        <p:xfrm>
          <a:off x="719571" y="779562"/>
          <a:ext cx="7704857" cy="5817870"/>
        </p:xfrm>
        <a:graphic>
          <a:graphicData uri="http://schemas.openxmlformats.org/drawingml/2006/table">
            <a:tbl>
              <a:tblPr/>
              <a:tblGrid>
                <a:gridCol w="243654"/>
                <a:gridCol w="2582724"/>
                <a:gridCol w="1331970"/>
                <a:gridCol w="958369"/>
                <a:gridCol w="216581"/>
                <a:gridCol w="1478163"/>
                <a:gridCol w="893396"/>
              </a:tblGrid>
              <a:tr h="190500">
                <a:tc>
                  <a:txBody>
                    <a:bodyPr/>
                    <a:lstStyle/>
                    <a:p>
                      <a:pPr algn="l" fontAlgn="ctr"/>
                      <a:endParaRPr lang="en-US" sz="1100" b="0" i="0" u="none" strike="noStrike" dirty="0">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l" fontAlgn="ctr"/>
                      <a:endParaRPr lang="en-US" sz="1600" b="1" i="0" u="none" strike="noStrike" dirty="0">
                        <a:solidFill>
                          <a:srgbClr val="000000"/>
                        </a:solidFill>
                        <a:effectLst/>
                        <a:latin typeface="Times New Roman"/>
                      </a:endParaRPr>
                    </a:p>
                  </a:txBody>
                  <a:tcPr marL="9525" marR="9525" marT="9525" marB="0" anchor="ctr">
                    <a:lnL>
                      <a:noFill/>
                    </a:lnL>
                    <a:lnR>
                      <a:noFill/>
                    </a:lnR>
                    <a:lnT>
                      <a:noFill/>
                    </a:lnT>
                    <a:lnB>
                      <a:noFill/>
                    </a:lnB>
                  </a:tcPr>
                </a:tc>
                <a:tc gridSpan="2">
                  <a:txBody>
                    <a:bodyPr/>
                    <a:lstStyle/>
                    <a:p>
                      <a:pPr algn="ctr" fontAlgn="ctr"/>
                      <a:r>
                        <a:rPr lang="en-US" sz="1600" b="1" i="0" u="none" strike="noStrike">
                          <a:solidFill>
                            <a:srgbClr val="000000"/>
                          </a:solidFill>
                          <a:effectLst/>
                          <a:latin typeface="Times New Roman"/>
                        </a:rPr>
                        <a:t>2010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gridSpan="2">
                  <a:txBody>
                    <a:bodyPr/>
                    <a:lstStyle/>
                    <a:p>
                      <a:pPr algn="ctr" fontAlgn="ctr"/>
                      <a:r>
                        <a:rPr lang="en-US" sz="1600" b="1" i="0" u="none" strike="noStrike">
                          <a:solidFill>
                            <a:srgbClr val="000000"/>
                          </a:solidFill>
                          <a:effectLst/>
                          <a:latin typeface="Times New Roman"/>
                        </a:rPr>
                        <a:t>2012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r>
              <a:tr h="190500">
                <a:tc>
                  <a:txBody>
                    <a:bodyPr/>
                    <a:lstStyle/>
                    <a:p>
                      <a:pPr algn="l" fontAlgn="ctr"/>
                      <a:r>
                        <a:rPr lang="en-US" sz="1100" b="0" i="0" u="none" strike="noStrike">
                          <a:solidFill>
                            <a:srgbClr val="000000"/>
                          </a:solidFill>
                          <a:effectLst/>
                          <a:latin typeface="Times New Roman"/>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dirty="0">
                          <a:solidFill>
                            <a:srgbClr val="000000"/>
                          </a:solidFill>
                          <a:effectLst/>
                          <a:latin typeface="Times New Roman"/>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Times New Roman"/>
                        </a:rPr>
                        <a:t>Migrant School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Times New Roman"/>
                        </a:rPr>
                        <a:t>Public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Times New Roman"/>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Times New Roman"/>
                        </a:rPr>
                        <a:t>Migrant School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a:solidFill>
                            <a:srgbClr val="000000"/>
                          </a:solidFill>
                          <a:effectLst/>
                          <a:latin typeface="Times New Roman"/>
                        </a:rPr>
                        <a:t>Public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gridSpan="2">
                  <a:txBody>
                    <a:bodyPr/>
                    <a:lstStyle/>
                    <a:p>
                      <a:pPr algn="l" fontAlgn="ctr"/>
                      <a:r>
                        <a:rPr lang="en-US" sz="1600" b="1" i="0" u="none" strike="noStrike" dirty="0" smtClean="0">
                          <a:solidFill>
                            <a:srgbClr val="000000"/>
                          </a:solidFill>
                          <a:effectLst/>
                          <a:latin typeface="Times New Roman"/>
                        </a:rPr>
                        <a:t>Class size</a:t>
                      </a:r>
                      <a:endParaRPr lang="en-US" sz="1600" b="1" i="0" u="none" strike="noStrike" dirty="0">
                        <a:solidFill>
                          <a:srgbClr val="000000"/>
                        </a:solidFill>
                        <a:effectLst/>
                        <a:latin typeface="Times New Roman"/>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r" fontAlgn="ctr"/>
                      <a:r>
                        <a:rPr lang="en-US" sz="1600" b="1" i="0" u="none" strike="noStrike" dirty="0">
                          <a:solidFill>
                            <a:srgbClr val="000000"/>
                          </a:solidFill>
                          <a:effectLst/>
                          <a:latin typeface="Times New Roman"/>
                        </a:rPr>
                        <a:t>47.5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600" b="1" i="0" u="none" strike="noStrike">
                          <a:solidFill>
                            <a:srgbClr val="000000"/>
                          </a:solidFill>
                          <a:effectLst/>
                          <a:latin typeface="Times New Roman"/>
                        </a:rPr>
                        <a:t>31.5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600" b="1" i="0" u="none" strike="noStrike">
                          <a:solidFill>
                            <a:srgbClr val="000000"/>
                          </a:solidFill>
                          <a:effectLst/>
                          <a:latin typeface="Times New Roman"/>
                        </a:rPr>
                        <a:t>50.0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1600" b="1" i="0" u="none" strike="noStrike">
                          <a:solidFill>
                            <a:srgbClr val="000000"/>
                          </a:solidFill>
                          <a:effectLst/>
                          <a:latin typeface="Times New Roman"/>
                        </a:rPr>
                        <a:t>31.1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190500">
                <a:tc gridSpan="2">
                  <a:txBody>
                    <a:bodyPr/>
                    <a:lstStyle/>
                    <a:p>
                      <a:pPr algn="l" fontAlgn="ctr"/>
                      <a:r>
                        <a:rPr lang="en-US" sz="1600" b="1" i="0" u="none" strike="noStrike">
                          <a:solidFill>
                            <a:srgbClr val="000000"/>
                          </a:solidFill>
                          <a:effectLst/>
                          <a:latin typeface="Times New Roman"/>
                        </a:rPr>
                        <a:t>student teacher ratio</a:t>
                      </a:r>
                    </a:p>
                  </a:txBody>
                  <a:tcPr marL="9525" marR="9525" marT="9525" marB="0" anchor="ctr">
                    <a:lnL>
                      <a:noFill/>
                    </a:lnL>
                    <a:lnR>
                      <a:noFill/>
                    </a:lnR>
                    <a:lnT>
                      <a:noFill/>
                    </a:lnT>
                    <a:lnB>
                      <a:noFill/>
                    </a:lnB>
                  </a:tcPr>
                </a:tc>
                <a:tc hMerge="1">
                  <a:txBody>
                    <a:bodyPr/>
                    <a:lstStyle/>
                    <a:p>
                      <a:endParaRPr lang="en-US"/>
                    </a:p>
                  </a:txBody>
                  <a:tcPr/>
                </a:tc>
                <a:tc>
                  <a:txBody>
                    <a:bodyPr/>
                    <a:lstStyle/>
                    <a:p>
                      <a:pPr algn="r" fontAlgn="ctr"/>
                      <a:r>
                        <a:rPr lang="en-US" sz="1600" b="1" i="0" u="none" strike="noStrike" dirty="0">
                          <a:solidFill>
                            <a:srgbClr val="000000"/>
                          </a:solidFill>
                          <a:effectLst/>
                          <a:latin typeface="Times New Roman"/>
                        </a:rPr>
                        <a:t>22.3 </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11.4 </a:t>
                      </a: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23.6 </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11.7 </a:t>
                      </a:r>
                    </a:p>
                  </a:txBody>
                  <a:tcPr marL="9525" marR="9525" marT="9525" marB="0" anchor="ctr">
                    <a:lnL>
                      <a:noFill/>
                    </a:lnL>
                    <a:lnR>
                      <a:noFill/>
                    </a:lnR>
                    <a:lnT>
                      <a:noFill/>
                    </a:lnT>
                    <a:lnB>
                      <a:noFill/>
                    </a:lnB>
                  </a:tcPr>
                </a:tc>
              </a:tr>
              <a:tr h="190500">
                <a:tc>
                  <a:txBody>
                    <a:bodyPr/>
                    <a:lstStyle/>
                    <a:p>
                      <a:pPr algn="l" fontAlgn="ctr"/>
                      <a:endParaRPr lang="en-US" sz="1100" b="0"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l"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endParaRPr lang="en-US" sz="1600" b="1" i="0" u="none" strike="noStrike" dirty="0">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r>
              <a:tr h="190500">
                <a:tc gridSpan="2">
                  <a:txBody>
                    <a:bodyPr/>
                    <a:lstStyle/>
                    <a:p>
                      <a:pPr algn="l" fontAlgn="ctr"/>
                      <a:r>
                        <a:rPr lang="en-US" sz="1600" b="1" i="0" u="none" strike="noStrike">
                          <a:solidFill>
                            <a:srgbClr val="000000"/>
                          </a:solidFill>
                          <a:effectLst/>
                          <a:latin typeface="Times New Roman"/>
                        </a:rPr>
                        <a:t>Teaching experience (years)</a:t>
                      </a:r>
                    </a:p>
                  </a:txBody>
                  <a:tcPr marL="9525" marR="9525" marT="9525" marB="0" anchor="ctr">
                    <a:lnL>
                      <a:noFill/>
                    </a:lnL>
                    <a:lnR>
                      <a:noFill/>
                    </a:lnR>
                    <a:lnT>
                      <a:noFill/>
                    </a:lnT>
                    <a:lnB>
                      <a:noFill/>
                    </a:lnB>
                  </a:tcPr>
                </a:tc>
                <a:tc hMerge="1">
                  <a:txBody>
                    <a:bodyPr/>
                    <a:lstStyle/>
                    <a:p>
                      <a:endParaRPr lang="en-US"/>
                    </a:p>
                  </a:txBody>
                  <a:tcPr/>
                </a:tc>
                <a:tc>
                  <a:txBody>
                    <a:bodyPr/>
                    <a:lstStyle/>
                    <a:p>
                      <a:pPr algn="r" fontAlgn="ctr"/>
                      <a:endParaRPr lang="en-US" sz="1600" b="1" i="0" u="none" strike="noStrike" dirty="0">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r>
              <a:tr h="190500">
                <a:tc>
                  <a:txBody>
                    <a:bodyPr/>
                    <a:lstStyle/>
                    <a:p>
                      <a:pPr algn="l" fontAlgn="ctr"/>
                      <a:endParaRPr lang="en-US" sz="1100" b="0"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l" fontAlgn="ctr"/>
                      <a:r>
                        <a:rPr lang="en-US" sz="1600" b="1" i="0" u="none" strike="noStrike">
                          <a:solidFill>
                            <a:srgbClr val="000000"/>
                          </a:solidFill>
                          <a:effectLst/>
                          <a:latin typeface="Times New Roman"/>
                        </a:rPr>
                        <a:t> - Less than 3 years</a:t>
                      </a:r>
                    </a:p>
                  </a:txBody>
                  <a:tcPr marL="9525" marR="9525" marT="9525" marB="0" anchor="ctr">
                    <a:lnL>
                      <a:noFill/>
                    </a:lnL>
                    <a:lnR>
                      <a:noFill/>
                    </a:lnR>
                    <a:lnT>
                      <a:noFill/>
                    </a:lnT>
                    <a:lnB>
                      <a:noFill/>
                    </a:lnB>
                  </a:tcPr>
                </a:tc>
                <a:tc>
                  <a:txBody>
                    <a:bodyPr/>
                    <a:lstStyle/>
                    <a:p>
                      <a:pPr algn="r" fontAlgn="ctr"/>
                      <a:r>
                        <a:rPr lang="en-US" sz="1600" b="1" i="0" u="none" strike="noStrike" dirty="0">
                          <a:solidFill>
                            <a:srgbClr val="000000"/>
                          </a:solidFill>
                          <a:effectLst/>
                          <a:latin typeface="Times New Roman"/>
                        </a:rPr>
                        <a:t>0.23 </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0.04 </a:t>
                      </a: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0.13 </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0.04 </a:t>
                      </a:r>
                    </a:p>
                  </a:txBody>
                  <a:tcPr marL="9525" marR="9525" marT="9525" marB="0" anchor="ctr">
                    <a:lnL>
                      <a:noFill/>
                    </a:lnL>
                    <a:lnR>
                      <a:noFill/>
                    </a:lnR>
                    <a:lnT>
                      <a:noFill/>
                    </a:lnT>
                    <a:lnB>
                      <a:noFill/>
                    </a:lnB>
                  </a:tcPr>
                </a:tc>
              </a:tr>
              <a:tr h="190500">
                <a:tc>
                  <a:txBody>
                    <a:bodyPr/>
                    <a:lstStyle/>
                    <a:p>
                      <a:pPr algn="l" fontAlgn="ctr"/>
                      <a:endParaRPr lang="en-US" sz="1100" b="0"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l" fontAlgn="ctr"/>
                      <a:r>
                        <a:rPr lang="en-US" sz="1600" b="1" i="0" u="none" strike="noStrike">
                          <a:solidFill>
                            <a:srgbClr val="000000"/>
                          </a:solidFill>
                          <a:effectLst/>
                          <a:latin typeface="Times New Roman"/>
                        </a:rPr>
                        <a:t> - 3 to 5 years</a:t>
                      </a:r>
                    </a:p>
                  </a:txBody>
                  <a:tcPr marL="9525" marR="9525" marT="9525" marB="0" anchor="ctr">
                    <a:lnL>
                      <a:noFill/>
                    </a:lnL>
                    <a:lnR>
                      <a:noFill/>
                    </a:lnR>
                    <a:lnT>
                      <a:noFill/>
                    </a:lnT>
                    <a:lnB>
                      <a:noFill/>
                    </a:lnB>
                  </a:tcPr>
                </a:tc>
                <a:tc>
                  <a:txBody>
                    <a:bodyPr/>
                    <a:lstStyle/>
                    <a:p>
                      <a:pPr algn="r" fontAlgn="ctr"/>
                      <a:r>
                        <a:rPr lang="en-US" sz="1600" b="1" i="0" u="none" strike="noStrike" dirty="0">
                          <a:solidFill>
                            <a:srgbClr val="000000"/>
                          </a:solidFill>
                          <a:effectLst/>
                          <a:latin typeface="Times New Roman"/>
                        </a:rPr>
                        <a:t>0.38 </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0.06 </a:t>
                      </a: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0.34 </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0.06 </a:t>
                      </a:r>
                    </a:p>
                  </a:txBody>
                  <a:tcPr marL="9525" marR="9525" marT="9525" marB="0" anchor="ctr">
                    <a:lnL>
                      <a:noFill/>
                    </a:lnL>
                    <a:lnR>
                      <a:noFill/>
                    </a:lnR>
                    <a:lnT>
                      <a:noFill/>
                    </a:lnT>
                    <a:lnB>
                      <a:noFill/>
                    </a:lnB>
                  </a:tcPr>
                </a:tc>
              </a:tr>
              <a:tr h="190500">
                <a:tc>
                  <a:txBody>
                    <a:bodyPr/>
                    <a:lstStyle/>
                    <a:p>
                      <a:pPr algn="l" fontAlgn="ctr"/>
                      <a:endParaRPr lang="en-US" sz="1100" b="0"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l" fontAlgn="ctr"/>
                      <a:r>
                        <a:rPr lang="en-US" sz="1600" b="1" i="0" u="none" strike="noStrike" dirty="0">
                          <a:solidFill>
                            <a:srgbClr val="000000"/>
                          </a:solidFill>
                          <a:effectLst/>
                          <a:latin typeface="Times New Roman"/>
                        </a:rPr>
                        <a:t> - More than 6 years</a:t>
                      </a:r>
                    </a:p>
                  </a:txBody>
                  <a:tcPr marL="9525" marR="9525" marT="9525" marB="0" anchor="ctr">
                    <a:lnL>
                      <a:noFill/>
                    </a:lnL>
                    <a:lnR>
                      <a:noFill/>
                    </a:lnR>
                    <a:lnT>
                      <a:noFill/>
                    </a:lnT>
                    <a:lnB>
                      <a:noFill/>
                    </a:lnB>
                  </a:tcPr>
                </a:tc>
                <a:tc>
                  <a:txBody>
                    <a:bodyPr/>
                    <a:lstStyle/>
                    <a:p>
                      <a:pPr algn="r" fontAlgn="ctr"/>
                      <a:r>
                        <a:rPr lang="en-US" sz="1600" b="1" i="0" u="none" strike="noStrike" dirty="0">
                          <a:solidFill>
                            <a:srgbClr val="FF0000"/>
                          </a:solidFill>
                          <a:effectLst/>
                          <a:latin typeface="Times New Roman"/>
                        </a:rPr>
                        <a:t>0.39</a:t>
                      </a:r>
                      <a:r>
                        <a:rPr lang="en-US" sz="1600" b="1" i="0" u="none" strike="noStrike" dirty="0">
                          <a:solidFill>
                            <a:srgbClr val="000000"/>
                          </a:solidFill>
                          <a:effectLst/>
                          <a:latin typeface="Times New Roman"/>
                        </a:rPr>
                        <a:t> </a:t>
                      </a:r>
                    </a:p>
                  </a:txBody>
                  <a:tcPr marL="9525" marR="9525" marT="9525" marB="0" anchor="ctr">
                    <a:lnL>
                      <a:noFill/>
                    </a:lnL>
                    <a:lnR>
                      <a:noFill/>
                    </a:lnR>
                    <a:lnT>
                      <a:noFill/>
                    </a:lnT>
                    <a:lnB>
                      <a:noFill/>
                    </a:lnB>
                  </a:tcPr>
                </a:tc>
                <a:tc>
                  <a:txBody>
                    <a:bodyPr/>
                    <a:lstStyle/>
                    <a:p>
                      <a:pPr algn="r" fontAlgn="ctr"/>
                      <a:r>
                        <a:rPr lang="en-US" sz="1600" b="1" i="0" u="none" strike="noStrike" dirty="0">
                          <a:solidFill>
                            <a:srgbClr val="000000"/>
                          </a:solidFill>
                          <a:effectLst/>
                          <a:latin typeface="Times New Roman"/>
                        </a:rPr>
                        <a:t>0.90 </a:t>
                      </a: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r>
                        <a:rPr lang="en-US" sz="1600" b="1" i="0" u="none" strike="noStrike" dirty="0">
                          <a:solidFill>
                            <a:srgbClr val="FF0000"/>
                          </a:solidFill>
                          <a:effectLst/>
                          <a:latin typeface="Times New Roman"/>
                        </a:rPr>
                        <a:t>0.54</a:t>
                      </a:r>
                      <a:r>
                        <a:rPr lang="en-US" sz="1600" b="1" i="0" u="none" strike="noStrike" dirty="0">
                          <a:solidFill>
                            <a:srgbClr val="000000"/>
                          </a:solidFill>
                          <a:effectLst/>
                          <a:latin typeface="Times New Roman"/>
                        </a:rPr>
                        <a:t> </a:t>
                      </a:r>
                    </a:p>
                  </a:txBody>
                  <a:tcPr marL="9525" marR="9525" marT="9525" marB="0" anchor="ctr">
                    <a:lnL>
                      <a:noFill/>
                    </a:lnL>
                    <a:lnR>
                      <a:noFill/>
                    </a:lnR>
                    <a:lnT>
                      <a:noFill/>
                    </a:lnT>
                    <a:lnB>
                      <a:noFill/>
                    </a:lnB>
                  </a:tcPr>
                </a:tc>
                <a:tc>
                  <a:txBody>
                    <a:bodyPr/>
                    <a:lstStyle/>
                    <a:p>
                      <a:pPr algn="r" fontAlgn="ctr"/>
                      <a:r>
                        <a:rPr lang="en-US" sz="1600" b="1" i="0" u="none" strike="noStrike" dirty="0">
                          <a:solidFill>
                            <a:srgbClr val="000000"/>
                          </a:solidFill>
                          <a:effectLst/>
                          <a:latin typeface="Times New Roman"/>
                        </a:rPr>
                        <a:t>0.90 </a:t>
                      </a:r>
                    </a:p>
                  </a:txBody>
                  <a:tcPr marL="9525" marR="9525" marT="9525" marB="0" anchor="ctr">
                    <a:lnL>
                      <a:noFill/>
                    </a:lnL>
                    <a:lnR>
                      <a:noFill/>
                    </a:lnR>
                    <a:lnT>
                      <a:noFill/>
                    </a:lnT>
                    <a:lnB>
                      <a:noFill/>
                    </a:lnB>
                  </a:tcPr>
                </a:tc>
              </a:tr>
              <a:tr h="190500">
                <a:tc gridSpan="2">
                  <a:txBody>
                    <a:bodyPr/>
                    <a:lstStyle/>
                    <a:p>
                      <a:pPr algn="l" fontAlgn="ctr"/>
                      <a:r>
                        <a:rPr lang="en-US" sz="1600" b="1" i="0" u="none" strike="noStrike">
                          <a:solidFill>
                            <a:srgbClr val="000000"/>
                          </a:solidFill>
                          <a:effectLst/>
                          <a:latin typeface="Times New Roman"/>
                        </a:rPr>
                        <a:t>Teacher's Tenure (years)</a:t>
                      </a:r>
                    </a:p>
                  </a:txBody>
                  <a:tcPr marL="9525" marR="9525" marT="9525" marB="0" anchor="ctr">
                    <a:lnL>
                      <a:noFill/>
                    </a:lnL>
                    <a:lnR>
                      <a:noFill/>
                    </a:lnR>
                    <a:lnT>
                      <a:noFill/>
                    </a:lnT>
                    <a:lnB>
                      <a:noFill/>
                    </a:lnB>
                  </a:tcPr>
                </a:tc>
                <a:tc hMerge="1">
                  <a:txBody>
                    <a:bodyPr/>
                    <a:lstStyle/>
                    <a:p>
                      <a:endParaRPr lang="en-US"/>
                    </a:p>
                  </a:txBody>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endParaRPr lang="en-US" sz="1600" b="1" i="0" u="none" strike="noStrike" dirty="0">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r>
              <a:tr h="190500">
                <a:tc>
                  <a:txBody>
                    <a:bodyPr/>
                    <a:lstStyle/>
                    <a:p>
                      <a:pPr algn="l" fontAlgn="ctr"/>
                      <a:endParaRPr lang="en-US" sz="1100" b="0"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l" fontAlgn="ctr"/>
                      <a:r>
                        <a:rPr lang="en-US" sz="1600" b="1" i="0" u="none" strike="noStrike">
                          <a:solidFill>
                            <a:srgbClr val="000000"/>
                          </a:solidFill>
                          <a:effectLst/>
                          <a:latin typeface="Times New Roman"/>
                        </a:rPr>
                        <a:t> - Less than 3 years</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0.66 </a:t>
                      </a:r>
                    </a:p>
                  </a:txBody>
                  <a:tcPr marL="9525" marR="9525" marT="9525" marB="0" anchor="ctr">
                    <a:lnL>
                      <a:noFill/>
                    </a:lnL>
                    <a:lnR>
                      <a:noFill/>
                    </a:lnR>
                    <a:lnT>
                      <a:noFill/>
                    </a:lnT>
                    <a:lnB>
                      <a:noFill/>
                    </a:lnB>
                  </a:tcPr>
                </a:tc>
                <a:tc>
                  <a:txBody>
                    <a:bodyPr/>
                    <a:lstStyle/>
                    <a:p>
                      <a:pPr algn="r" fontAlgn="ctr"/>
                      <a:r>
                        <a:rPr lang="en-US" sz="1600" b="1" i="0" u="none" strike="noStrike" dirty="0">
                          <a:solidFill>
                            <a:srgbClr val="000000"/>
                          </a:solidFill>
                          <a:effectLst/>
                          <a:latin typeface="Times New Roman"/>
                        </a:rPr>
                        <a:t>0.07 </a:t>
                      </a: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0.18 </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0.05 </a:t>
                      </a:r>
                    </a:p>
                  </a:txBody>
                  <a:tcPr marL="9525" marR="9525" marT="9525" marB="0" anchor="ctr">
                    <a:lnL>
                      <a:noFill/>
                    </a:lnL>
                    <a:lnR>
                      <a:noFill/>
                    </a:lnR>
                    <a:lnT>
                      <a:noFill/>
                    </a:lnT>
                    <a:lnB>
                      <a:noFill/>
                    </a:lnB>
                  </a:tcPr>
                </a:tc>
              </a:tr>
              <a:tr h="190500">
                <a:tc>
                  <a:txBody>
                    <a:bodyPr/>
                    <a:lstStyle/>
                    <a:p>
                      <a:pPr algn="l" fontAlgn="ctr"/>
                      <a:endParaRPr lang="en-US" sz="1100" b="0"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l" fontAlgn="ctr"/>
                      <a:r>
                        <a:rPr lang="en-US" sz="1600" b="1" i="0" u="none" strike="noStrike">
                          <a:solidFill>
                            <a:srgbClr val="000000"/>
                          </a:solidFill>
                          <a:effectLst/>
                          <a:latin typeface="Times New Roman"/>
                        </a:rPr>
                        <a:t> - 3 to 5 years</a:t>
                      </a:r>
                    </a:p>
                  </a:txBody>
                  <a:tcPr marL="9525" marR="9525" marT="9525" marB="0" anchor="ctr">
                    <a:lnL>
                      <a:noFill/>
                    </a:lnL>
                    <a:lnR>
                      <a:noFill/>
                    </a:lnR>
                    <a:lnT>
                      <a:noFill/>
                    </a:lnT>
                    <a:lnB>
                      <a:noFill/>
                    </a:lnB>
                  </a:tcPr>
                </a:tc>
                <a:tc>
                  <a:txBody>
                    <a:bodyPr/>
                    <a:lstStyle/>
                    <a:p>
                      <a:pPr algn="r" fontAlgn="ctr"/>
                      <a:r>
                        <a:rPr lang="en-US" sz="1600" b="1" i="0" u="none" strike="noStrike" dirty="0">
                          <a:solidFill>
                            <a:srgbClr val="FF0000"/>
                          </a:solidFill>
                          <a:effectLst/>
                          <a:latin typeface="Times New Roman"/>
                        </a:rPr>
                        <a:t>0.27</a:t>
                      </a:r>
                      <a:r>
                        <a:rPr lang="en-US" sz="1600" b="1" i="0" u="none" strike="noStrike" dirty="0">
                          <a:solidFill>
                            <a:srgbClr val="000000"/>
                          </a:solidFill>
                          <a:effectLst/>
                          <a:latin typeface="Times New Roman"/>
                        </a:rPr>
                        <a:t> </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0.10 </a:t>
                      </a: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r>
                        <a:rPr lang="en-US" sz="1600" b="1" i="0" u="none" strike="noStrike" dirty="0">
                          <a:solidFill>
                            <a:srgbClr val="FF0000"/>
                          </a:solidFill>
                          <a:effectLst/>
                          <a:latin typeface="Times New Roman"/>
                        </a:rPr>
                        <a:t>0.69</a:t>
                      </a:r>
                      <a:r>
                        <a:rPr lang="en-US" sz="1600" b="1" i="0" u="none" strike="noStrike" dirty="0">
                          <a:solidFill>
                            <a:srgbClr val="000000"/>
                          </a:solidFill>
                          <a:effectLst/>
                          <a:latin typeface="Times New Roman"/>
                        </a:rPr>
                        <a:t> </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0.12 </a:t>
                      </a:r>
                    </a:p>
                  </a:txBody>
                  <a:tcPr marL="9525" marR="9525" marT="9525" marB="0" anchor="ctr">
                    <a:lnL>
                      <a:noFill/>
                    </a:lnL>
                    <a:lnR>
                      <a:noFill/>
                    </a:lnR>
                    <a:lnT>
                      <a:noFill/>
                    </a:lnT>
                    <a:lnB>
                      <a:noFill/>
                    </a:lnB>
                  </a:tcPr>
                </a:tc>
              </a:tr>
              <a:tr h="190500">
                <a:tc>
                  <a:txBody>
                    <a:bodyPr/>
                    <a:lstStyle/>
                    <a:p>
                      <a:pPr algn="l" fontAlgn="ctr"/>
                      <a:endParaRPr lang="en-US" sz="1100" b="0"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l" fontAlgn="ctr"/>
                      <a:r>
                        <a:rPr lang="en-US" sz="1600" b="1" i="0" u="none" strike="noStrike">
                          <a:solidFill>
                            <a:srgbClr val="000000"/>
                          </a:solidFill>
                          <a:effectLst/>
                          <a:latin typeface="Times New Roman"/>
                        </a:rPr>
                        <a:t> - More than 6 years</a:t>
                      </a:r>
                    </a:p>
                  </a:txBody>
                  <a:tcPr marL="9525" marR="9525" marT="9525" marB="0" anchor="ctr">
                    <a:lnL>
                      <a:noFill/>
                    </a:lnL>
                    <a:lnR>
                      <a:noFill/>
                    </a:lnR>
                    <a:lnT>
                      <a:noFill/>
                    </a:lnT>
                    <a:lnB>
                      <a:noFill/>
                    </a:lnB>
                  </a:tcPr>
                </a:tc>
                <a:tc>
                  <a:txBody>
                    <a:bodyPr/>
                    <a:lstStyle/>
                    <a:p>
                      <a:pPr algn="r" fontAlgn="ctr"/>
                      <a:r>
                        <a:rPr lang="en-US" sz="1600" b="1" i="0" u="none" strike="noStrike" dirty="0">
                          <a:solidFill>
                            <a:srgbClr val="FF0000"/>
                          </a:solidFill>
                          <a:effectLst/>
                          <a:latin typeface="Times New Roman"/>
                        </a:rPr>
                        <a:t>0.06</a:t>
                      </a:r>
                      <a:r>
                        <a:rPr lang="en-US" sz="1600" b="1" i="0" u="none" strike="noStrike" dirty="0">
                          <a:solidFill>
                            <a:srgbClr val="000000"/>
                          </a:solidFill>
                          <a:effectLst/>
                          <a:latin typeface="Times New Roman"/>
                        </a:rPr>
                        <a:t> </a:t>
                      </a:r>
                    </a:p>
                  </a:txBody>
                  <a:tcPr marL="9525" marR="9525" marT="9525" marB="0" anchor="ctr">
                    <a:lnL>
                      <a:noFill/>
                    </a:lnL>
                    <a:lnR>
                      <a:noFill/>
                    </a:lnR>
                    <a:lnT>
                      <a:noFill/>
                    </a:lnT>
                    <a:lnB>
                      <a:noFill/>
                    </a:lnB>
                  </a:tcPr>
                </a:tc>
                <a:tc>
                  <a:txBody>
                    <a:bodyPr/>
                    <a:lstStyle/>
                    <a:p>
                      <a:pPr algn="r" fontAlgn="ctr"/>
                      <a:r>
                        <a:rPr lang="en-US" sz="1600" b="1" i="0" u="none" strike="noStrike" dirty="0">
                          <a:solidFill>
                            <a:srgbClr val="000000"/>
                          </a:solidFill>
                          <a:effectLst/>
                          <a:latin typeface="Times New Roman"/>
                        </a:rPr>
                        <a:t>0.83 </a:t>
                      </a: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r>
                        <a:rPr lang="en-US" sz="1600" b="1" i="0" u="none" strike="noStrike" dirty="0">
                          <a:solidFill>
                            <a:srgbClr val="FF0000"/>
                          </a:solidFill>
                          <a:effectLst/>
                          <a:latin typeface="Times New Roman"/>
                        </a:rPr>
                        <a:t>0.13</a:t>
                      </a:r>
                      <a:r>
                        <a:rPr lang="en-US" sz="1600" b="1" i="0" u="none" strike="noStrike" dirty="0">
                          <a:solidFill>
                            <a:srgbClr val="000000"/>
                          </a:solidFill>
                          <a:effectLst/>
                          <a:latin typeface="Times New Roman"/>
                        </a:rPr>
                        <a:t> </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0.83 </a:t>
                      </a:r>
                    </a:p>
                  </a:txBody>
                  <a:tcPr marL="9525" marR="9525" marT="9525" marB="0" anchor="ctr">
                    <a:lnL>
                      <a:noFill/>
                    </a:lnL>
                    <a:lnR>
                      <a:noFill/>
                    </a:lnR>
                    <a:lnT>
                      <a:noFill/>
                    </a:lnT>
                    <a:lnB>
                      <a:noFill/>
                    </a:lnB>
                  </a:tcPr>
                </a:tc>
              </a:tr>
              <a:tr h="190500">
                <a:tc gridSpan="2">
                  <a:txBody>
                    <a:bodyPr/>
                    <a:lstStyle/>
                    <a:p>
                      <a:pPr algn="l" fontAlgn="ctr"/>
                      <a:r>
                        <a:rPr lang="en-US" sz="1600" b="1" i="0" u="none" strike="noStrike">
                          <a:solidFill>
                            <a:srgbClr val="000000"/>
                          </a:solidFill>
                          <a:effectLst/>
                          <a:latin typeface="Times New Roman"/>
                        </a:rPr>
                        <a:t>Teachers' education</a:t>
                      </a:r>
                    </a:p>
                  </a:txBody>
                  <a:tcPr marL="9525" marR="9525" marT="9525" marB="0" anchor="ctr">
                    <a:lnL>
                      <a:noFill/>
                    </a:lnL>
                    <a:lnR>
                      <a:noFill/>
                    </a:lnR>
                    <a:lnT>
                      <a:noFill/>
                    </a:lnT>
                    <a:lnB>
                      <a:noFill/>
                    </a:lnB>
                  </a:tcPr>
                </a:tc>
                <a:tc hMerge="1">
                  <a:txBody>
                    <a:bodyPr/>
                    <a:lstStyle/>
                    <a:p>
                      <a:endParaRPr lang="en-US"/>
                    </a:p>
                  </a:txBody>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endParaRPr lang="en-US" sz="1600" b="1" i="0" u="none" strike="noStrike" dirty="0">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r>
              <a:tr h="190500">
                <a:tc>
                  <a:txBody>
                    <a:bodyPr/>
                    <a:lstStyle/>
                    <a:p>
                      <a:pPr algn="l" fontAlgn="ctr"/>
                      <a:endParaRPr lang="en-US" sz="1100" b="0"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l" fontAlgn="ctr"/>
                      <a:r>
                        <a:rPr lang="en-US" sz="1600" b="1" i="0" u="none" strike="noStrike">
                          <a:solidFill>
                            <a:srgbClr val="000000"/>
                          </a:solidFill>
                          <a:effectLst/>
                          <a:latin typeface="Times New Roman"/>
                        </a:rPr>
                        <a:t> - High school and below</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0.24 </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0.05 </a:t>
                      </a: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r>
                        <a:rPr lang="en-US" sz="1600" b="1" i="0" u="none" strike="noStrike" dirty="0">
                          <a:solidFill>
                            <a:srgbClr val="000000"/>
                          </a:solidFill>
                          <a:effectLst/>
                          <a:latin typeface="Times New Roman"/>
                        </a:rPr>
                        <a:t>0.21 </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0.02 </a:t>
                      </a:r>
                    </a:p>
                  </a:txBody>
                  <a:tcPr marL="9525" marR="9525" marT="9525" marB="0" anchor="ctr">
                    <a:lnL>
                      <a:noFill/>
                    </a:lnL>
                    <a:lnR>
                      <a:noFill/>
                    </a:lnR>
                    <a:lnT>
                      <a:noFill/>
                    </a:lnT>
                    <a:lnB>
                      <a:noFill/>
                    </a:lnB>
                  </a:tcPr>
                </a:tc>
              </a:tr>
              <a:tr h="190500">
                <a:tc>
                  <a:txBody>
                    <a:bodyPr/>
                    <a:lstStyle/>
                    <a:p>
                      <a:pPr algn="l" fontAlgn="ctr"/>
                      <a:endParaRPr lang="en-US" sz="1100" b="0"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l" fontAlgn="ctr"/>
                      <a:r>
                        <a:rPr lang="en-US" sz="1600" b="1" i="0" u="none" strike="noStrike">
                          <a:solidFill>
                            <a:srgbClr val="000000"/>
                          </a:solidFill>
                          <a:effectLst/>
                          <a:latin typeface="Times New Roman"/>
                        </a:rPr>
                        <a:t> - Associate degree</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0.59 </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0.36 </a:t>
                      </a: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0.60 </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0.32 </a:t>
                      </a:r>
                    </a:p>
                  </a:txBody>
                  <a:tcPr marL="9525" marR="9525" marT="9525" marB="0" anchor="ctr">
                    <a:lnL>
                      <a:noFill/>
                    </a:lnL>
                    <a:lnR>
                      <a:noFill/>
                    </a:lnR>
                    <a:lnT>
                      <a:noFill/>
                    </a:lnT>
                    <a:lnB>
                      <a:noFill/>
                    </a:lnB>
                  </a:tcPr>
                </a:tc>
              </a:tr>
              <a:tr h="190500">
                <a:tc>
                  <a:txBody>
                    <a:bodyPr/>
                    <a:lstStyle/>
                    <a:p>
                      <a:pPr algn="l" fontAlgn="ctr"/>
                      <a:endParaRPr lang="en-US" sz="1100" b="0"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l" fontAlgn="ctr"/>
                      <a:r>
                        <a:rPr lang="en-US" sz="1600" b="1" i="0" u="none" strike="noStrike" dirty="0">
                          <a:solidFill>
                            <a:srgbClr val="000000"/>
                          </a:solidFill>
                          <a:effectLst/>
                          <a:latin typeface="Times New Roman"/>
                        </a:rPr>
                        <a:t> - </a:t>
                      </a:r>
                      <a:r>
                        <a:rPr lang="en-US" sz="1600" b="1" i="0" u="none" strike="noStrike" dirty="0" smtClean="0">
                          <a:solidFill>
                            <a:srgbClr val="000000"/>
                          </a:solidFill>
                          <a:effectLst/>
                          <a:latin typeface="Times New Roman"/>
                        </a:rPr>
                        <a:t>BA </a:t>
                      </a:r>
                      <a:r>
                        <a:rPr lang="en-US" sz="1600" b="1" i="0" u="none" strike="noStrike" dirty="0">
                          <a:solidFill>
                            <a:srgbClr val="000000"/>
                          </a:solidFill>
                          <a:effectLst/>
                          <a:latin typeface="Times New Roman"/>
                        </a:rPr>
                        <a:t>degree and above</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0.16 </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0.58 </a:t>
                      </a: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r>
                        <a:rPr lang="en-US" sz="1600" b="1" i="0" u="none" strike="noStrike" dirty="0">
                          <a:solidFill>
                            <a:srgbClr val="000000"/>
                          </a:solidFill>
                          <a:effectLst/>
                          <a:latin typeface="Times New Roman"/>
                        </a:rPr>
                        <a:t>0.19 </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0.66 </a:t>
                      </a:r>
                    </a:p>
                  </a:txBody>
                  <a:tcPr marL="9525" marR="9525" marT="9525" marB="0" anchor="ctr">
                    <a:lnL>
                      <a:noFill/>
                    </a:lnL>
                    <a:lnR>
                      <a:noFill/>
                    </a:lnR>
                    <a:lnT>
                      <a:noFill/>
                    </a:lnT>
                    <a:lnB>
                      <a:noFill/>
                    </a:lnB>
                  </a:tcPr>
                </a:tc>
              </a:tr>
              <a:tr h="190500">
                <a:tc gridSpan="2">
                  <a:txBody>
                    <a:bodyPr/>
                    <a:lstStyle/>
                    <a:p>
                      <a:pPr algn="l" fontAlgn="ctr"/>
                      <a:r>
                        <a:rPr lang="en-US" sz="1600" b="1" i="0" u="none" strike="noStrike">
                          <a:solidFill>
                            <a:srgbClr val="000000"/>
                          </a:solidFill>
                          <a:effectLst/>
                          <a:latin typeface="Times New Roman"/>
                        </a:rPr>
                        <a:t>Monthly salary</a:t>
                      </a:r>
                    </a:p>
                  </a:txBody>
                  <a:tcPr marL="9525" marR="9525" marT="9525" marB="0" anchor="ctr">
                    <a:lnL>
                      <a:noFill/>
                    </a:lnL>
                    <a:lnR>
                      <a:noFill/>
                    </a:lnR>
                    <a:lnT>
                      <a:noFill/>
                    </a:lnT>
                    <a:lnB>
                      <a:noFill/>
                    </a:lnB>
                  </a:tcPr>
                </a:tc>
                <a:tc hMerge="1">
                  <a:txBody>
                    <a:bodyPr/>
                    <a:lstStyle/>
                    <a:p>
                      <a:endParaRPr lang="en-US"/>
                    </a:p>
                  </a:txBody>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endParaRPr lang="en-US" sz="1600" b="1" i="0" u="none" strike="noStrike" dirty="0">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r>
              <a:tr h="190500">
                <a:tc>
                  <a:txBody>
                    <a:bodyPr/>
                    <a:lstStyle/>
                    <a:p>
                      <a:pPr algn="l" fontAlgn="ctr"/>
                      <a:endParaRPr lang="en-US" sz="1100" b="0"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l" fontAlgn="ctr"/>
                      <a:r>
                        <a:rPr lang="en-US" sz="1600" b="1" i="0" u="none" strike="noStrike">
                          <a:solidFill>
                            <a:srgbClr val="000000"/>
                          </a:solidFill>
                          <a:effectLst/>
                          <a:latin typeface="Times New Roman"/>
                        </a:rPr>
                        <a:t> - Below RMB3000</a:t>
                      </a:r>
                    </a:p>
                  </a:txBody>
                  <a:tcPr marL="9525" marR="9525" marT="9525" marB="0" anchor="ctr">
                    <a:lnL>
                      <a:noFill/>
                    </a:lnL>
                    <a:lnR>
                      <a:noFill/>
                    </a:lnR>
                    <a:lnT>
                      <a:noFill/>
                    </a:lnT>
                    <a:lnB>
                      <a:noFill/>
                    </a:lnB>
                  </a:tcPr>
                </a:tc>
                <a:tc>
                  <a:txBody>
                    <a:bodyPr/>
                    <a:lstStyle/>
                    <a:p>
                      <a:pPr algn="r" fontAlgn="ctr"/>
                      <a:r>
                        <a:rPr lang="en-US" sz="1600" b="1" i="0" u="none" strike="noStrike" dirty="0">
                          <a:solidFill>
                            <a:srgbClr val="FF0000"/>
                          </a:solidFill>
                          <a:effectLst/>
                          <a:latin typeface="Times New Roman"/>
                        </a:rPr>
                        <a:t>0.80</a:t>
                      </a:r>
                      <a:r>
                        <a:rPr lang="en-US" sz="1600" b="1" i="0" u="none" strike="noStrike" dirty="0">
                          <a:solidFill>
                            <a:srgbClr val="000000"/>
                          </a:solidFill>
                          <a:effectLst/>
                          <a:latin typeface="Times New Roman"/>
                        </a:rPr>
                        <a:t> </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0.01 </a:t>
                      </a: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r>
                        <a:rPr lang="en-US" sz="1600" b="1" i="0" u="none" strike="noStrike" dirty="0">
                          <a:solidFill>
                            <a:srgbClr val="FF0000"/>
                          </a:solidFill>
                          <a:effectLst/>
                          <a:latin typeface="Times New Roman"/>
                        </a:rPr>
                        <a:t>0.41</a:t>
                      </a:r>
                      <a:r>
                        <a:rPr lang="en-US" sz="1600" b="1" i="0" u="none" strike="noStrike" dirty="0">
                          <a:solidFill>
                            <a:srgbClr val="000000"/>
                          </a:solidFill>
                          <a:effectLst/>
                          <a:latin typeface="Times New Roman"/>
                        </a:rPr>
                        <a:t> </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0.00 </a:t>
                      </a:r>
                    </a:p>
                  </a:txBody>
                  <a:tcPr marL="9525" marR="9525" marT="9525" marB="0" anchor="ctr">
                    <a:lnL>
                      <a:noFill/>
                    </a:lnL>
                    <a:lnR>
                      <a:noFill/>
                    </a:lnR>
                    <a:lnT>
                      <a:noFill/>
                    </a:lnT>
                    <a:lnB>
                      <a:noFill/>
                    </a:lnB>
                  </a:tcPr>
                </a:tc>
              </a:tr>
              <a:tr h="190500">
                <a:tc>
                  <a:txBody>
                    <a:bodyPr/>
                    <a:lstStyle/>
                    <a:p>
                      <a:pPr algn="l" fontAlgn="ctr"/>
                      <a:endParaRPr lang="en-US" sz="1100" b="0"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l" fontAlgn="ctr"/>
                      <a:r>
                        <a:rPr lang="en-US" sz="1600" b="1" i="0" u="none" strike="noStrike">
                          <a:solidFill>
                            <a:srgbClr val="000000"/>
                          </a:solidFill>
                          <a:effectLst/>
                          <a:latin typeface="Times New Roman"/>
                        </a:rPr>
                        <a:t> - RMB3000 to RMB4000</a:t>
                      </a:r>
                    </a:p>
                  </a:txBody>
                  <a:tcPr marL="9525" marR="9525" marT="9525" marB="0" anchor="ctr">
                    <a:lnL>
                      <a:noFill/>
                    </a:lnL>
                    <a:lnR>
                      <a:noFill/>
                    </a:lnR>
                    <a:lnT>
                      <a:noFill/>
                    </a:lnT>
                    <a:lnB>
                      <a:noFill/>
                    </a:lnB>
                  </a:tcPr>
                </a:tc>
                <a:tc>
                  <a:txBody>
                    <a:bodyPr/>
                    <a:lstStyle/>
                    <a:p>
                      <a:pPr algn="r" fontAlgn="ctr"/>
                      <a:r>
                        <a:rPr lang="en-US" sz="1600" b="1" i="0" u="none" strike="noStrike" dirty="0">
                          <a:solidFill>
                            <a:srgbClr val="000000"/>
                          </a:solidFill>
                          <a:effectLst/>
                          <a:latin typeface="Times New Roman"/>
                        </a:rPr>
                        <a:t>0.18 </a:t>
                      </a: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0.03 </a:t>
                      </a: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r>
                        <a:rPr lang="en-US" sz="1600" b="1" i="0" u="none" strike="noStrike" dirty="0">
                          <a:solidFill>
                            <a:srgbClr val="000000"/>
                          </a:solidFill>
                          <a:effectLst/>
                          <a:latin typeface="Times New Roman"/>
                        </a:rPr>
                        <a:t>0.35 </a:t>
                      </a:r>
                    </a:p>
                  </a:txBody>
                  <a:tcPr marL="9525" marR="9525" marT="9525" marB="0" anchor="ctr">
                    <a:lnL>
                      <a:noFill/>
                    </a:lnL>
                    <a:lnR>
                      <a:noFill/>
                    </a:lnR>
                    <a:lnT>
                      <a:noFill/>
                    </a:lnT>
                    <a:lnB>
                      <a:noFill/>
                    </a:lnB>
                  </a:tcPr>
                </a:tc>
                <a:tc>
                  <a:txBody>
                    <a:bodyPr/>
                    <a:lstStyle/>
                    <a:p>
                      <a:pPr algn="r" fontAlgn="ctr"/>
                      <a:r>
                        <a:rPr lang="en-US" sz="1600" b="1" i="0" u="none" strike="noStrike" dirty="0">
                          <a:solidFill>
                            <a:srgbClr val="000000"/>
                          </a:solidFill>
                          <a:effectLst/>
                          <a:latin typeface="Times New Roman"/>
                        </a:rPr>
                        <a:t>0.03 </a:t>
                      </a:r>
                    </a:p>
                  </a:txBody>
                  <a:tcPr marL="9525" marR="9525" marT="9525" marB="0" anchor="ctr">
                    <a:lnL>
                      <a:noFill/>
                    </a:lnL>
                    <a:lnR>
                      <a:noFill/>
                    </a:lnR>
                    <a:lnT>
                      <a:noFill/>
                    </a:lnT>
                    <a:lnB>
                      <a:noFill/>
                    </a:lnB>
                  </a:tcPr>
                </a:tc>
              </a:tr>
              <a:tr h="190500">
                <a:tc>
                  <a:txBody>
                    <a:bodyPr/>
                    <a:lstStyle/>
                    <a:p>
                      <a:pPr algn="l" fontAlgn="ctr"/>
                      <a:endParaRPr lang="en-US" sz="1100" b="0" i="0" u="none" strike="noStrike">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l" fontAlgn="ctr"/>
                      <a:r>
                        <a:rPr lang="en-US" sz="1600" b="1" i="0" u="none" strike="noStrike">
                          <a:solidFill>
                            <a:srgbClr val="000000"/>
                          </a:solidFill>
                          <a:effectLst/>
                          <a:latin typeface="Times New Roman"/>
                        </a:rPr>
                        <a:t> - RMB4000 to RMB5000</a:t>
                      </a:r>
                    </a:p>
                  </a:txBody>
                  <a:tcPr marL="9525" marR="9525" marT="9525" marB="0" anchor="ctr">
                    <a:lnL>
                      <a:noFill/>
                    </a:lnL>
                    <a:lnR>
                      <a:noFill/>
                    </a:lnR>
                    <a:lnT>
                      <a:noFill/>
                    </a:lnT>
                    <a:lnB>
                      <a:noFill/>
                    </a:lnB>
                  </a:tcPr>
                </a:tc>
                <a:tc>
                  <a:txBody>
                    <a:bodyPr/>
                    <a:lstStyle/>
                    <a:p>
                      <a:pPr algn="r" fontAlgn="ctr"/>
                      <a:r>
                        <a:rPr lang="en-US" sz="1600" b="1" i="0" u="none" strike="noStrike" dirty="0">
                          <a:solidFill>
                            <a:srgbClr val="000000"/>
                          </a:solidFill>
                          <a:effectLst/>
                          <a:latin typeface="Times New Roman"/>
                        </a:rPr>
                        <a:t>0.02 </a:t>
                      </a:r>
                    </a:p>
                  </a:txBody>
                  <a:tcPr marL="9525" marR="9525" marT="9525" marB="0" anchor="ctr">
                    <a:lnL>
                      <a:noFill/>
                    </a:lnL>
                    <a:lnR>
                      <a:noFill/>
                    </a:lnR>
                    <a:lnT>
                      <a:noFill/>
                    </a:lnT>
                    <a:lnB>
                      <a:noFill/>
                    </a:lnB>
                  </a:tcPr>
                </a:tc>
                <a:tc>
                  <a:txBody>
                    <a:bodyPr/>
                    <a:lstStyle/>
                    <a:p>
                      <a:pPr algn="r" fontAlgn="ctr"/>
                      <a:r>
                        <a:rPr lang="en-US" sz="1600" b="1" i="0" u="none" strike="noStrike" dirty="0">
                          <a:solidFill>
                            <a:srgbClr val="000000"/>
                          </a:solidFill>
                          <a:effectLst/>
                          <a:latin typeface="Times New Roman"/>
                        </a:rPr>
                        <a:t>0.26 </a:t>
                      </a:r>
                    </a:p>
                  </a:txBody>
                  <a:tcPr marL="9525" marR="9525" marT="9525" marB="0" anchor="ctr">
                    <a:lnL>
                      <a:noFill/>
                    </a:lnL>
                    <a:lnR>
                      <a:noFill/>
                    </a:lnR>
                    <a:lnT>
                      <a:noFill/>
                    </a:lnT>
                    <a:lnB>
                      <a:noFill/>
                    </a:lnB>
                  </a:tcPr>
                </a:tc>
                <a:tc>
                  <a:txBody>
                    <a:bodyPr/>
                    <a:lstStyle/>
                    <a:p>
                      <a:pPr algn="r" fontAlgn="ctr"/>
                      <a:endParaRPr lang="en-US" sz="1600" b="1" i="0" u="none" strike="noStrike" dirty="0">
                        <a:solidFill>
                          <a:srgbClr val="000000"/>
                        </a:solidFill>
                        <a:effectLst/>
                        <a:latin typeface="Times New Roman"/>
                      </a:endParaRPr>
                    </a:p>
                  </a:txBody>
                  <a:tcPr marL="9525" marR="9525" marT="9525" marB="0" anchor="ctr">
                    <a:lnL>
                      <a:noFill/>
                    </a:lnL>
                    <a:lnR>
                      <a:noFill/>
                    </a:lnR>
                    <a:lnT>
                      <a:noFill/>
                    </a:lnT>
                    <a:lnB>
                      <a:noFill/>
                    </a:lnB>
                  </a:tcPr>
                </a:tc>
                <a:tc>
                  <a:txBody>
                    <a:bodyPr/>
                    <a:lstStyle/>
                    <a:p>
                      <a:pPr algn="r" fontAlgn="ctr"/>
                      <a:r>
                        <a:rPr lang="en-US" sz="1600" b="1" i="0" u="none" strike="noStrike">
                          <a:solidFill>
                            <a:srgbClr val="000000"/>
                          </a:solidFill>
                          <a:effectLst/>
                          <a:latin typeface="Times New Roman"/>
                        </a:rPr>
                        <a:t>0.23 </a:t>
                      </a:r>
                    </a:p>
                  </a:txBody>
                  <a:tcPr marL="9525" marR="9525" marT="9525" marB="0" anchor="ctr">
                    <a:lnL>
                      <a:noFill/>
                    </a:lnL>
                    <a:lnR>
                      <a:noFill/>
                    </a:lnR>
                    <a:lnT>
                      <a:noFill/>
                    </a:lnT>
                    <a:lnB>
                      <a:noFill/>
                    </a:lnB>
                  </a:tcPr>
                </a:tc>
                <a:tc>
                  <a:txBody>
                    <a:bodyPr/>
                    <a:lstStyle/>
                    <a:p>
                      <a:pPr algn="r" fontAlgn="ctr"/>
                      <a:r>
                        <a:rPr lang="en-US" sz="1600" b="1" i="0" u="none" strike="noStrike" dirty="0">
                          <a:solidFill>
                            <a:srgbClr val="000000"/>
                          </a:solidFill>
                          <a:effectLst/>
                          <a:latin typeface="Times New Roman"/>
                        </a:rPr>
                        <a:t>0.11 </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Times New Roman"/>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a:solidFill>
                            <a:srgbClr val="000000"/>
                          </a:solidFill>
                          <a:effectLst/>
                          <a:latin typeface="Times New Roman"/>
                        </a:rPr>
                        <a:t> - Above RMB5000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Times New Roman"/>
                        </a:rPr>
                        <a:t>0.00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Times New Roman"/>
                        </a:rPr>
                        <a:t>0.71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Times New Roman"/>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Times New Roman"/>
                        </a:rPr>
                        <a:t>0.01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Times New Roman"/>
                        </a:rPr>
                        <a:t>0.87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40963" name="Rectangle 1"/>
          <p:cNvSpPr>
            <a:spLocks noChangeArrowheads="1"/>
          </p:cNvSpPr>
          <p:nvPr/>
        </p:nvSpPr>
        <p:spPr bwMode="auto">
          <a:xfrm>
            <a:off x="0" y="19050"/>
            <a:ext cx="9144000" cy="457200"/>
          </a:xfrm>
          <a:prstGeom prst="rect">
            <a:avLst/>
          </a:prstGeom>
          <a:noFill/>
          <a:ln w="9525">
            <a:noFill/>
            <a:miter lim="800000"/>
            <a:headEnd/>
            <a:tailEnd/>
          </a:ln>
        </p:spPr>
        <p:txBody>
          <a:bodyPr wrap="none" anchor="ctr">
            <a:spAutoFit/>
          </a:bodyPr>
          <a:lstStyle/>
          <a:p>
            <a:endParaRPr lang="zh-CN" altLang="zh-CN">
              <a:latin typeface="Century Schoolbook" pitchFamily="18" charset="0"/>
            </a:endParaRPr>
          </a:p>
        </p:txBody>
      </p:sp>
    </p:spTree>
    <p:extLst>
      <p:ext uri="{BB962C8B-B14F-4D97-AF65-F5344CB8AC3E}">
        <p14:creationId xmlns:p14="http://schemas.microsoft.com/office/powerpoint/2010/main" val="20884192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fontAlgn="auto">
              <a:spcAft>
                <a:spcPts val="0"/>
              </a:spcAft>
              <a:defRPr/>
            </a:pPr>
            <a:r>
              <a:rPr lang="en-US" altLang="zh-CN" dirty="0" smtClean="0">
                <a:solidFill>
                  <a:schemeClr val="tx2">
                    <a:satMod val="130000"/>
                  </a:schemeClr>
                </a:solidFill>
              </a:rPr>
              <a:t>Institutional barriers remain intact</a:t>
            </a:r>
            <a:br>
              <a:rPr lang="en-US" altLang="zh-CN" dirty="0" smtClean="0">
                <a:solidFill>
                  <a:schemeClr val="tx2">
                    <a:satMod val="130000"/>
                  </a:schemeClr>
                </a:solidFill>
              </a:rPr>
            </a:br>
            <a:r>
              <a:rPr lang="en-US" altLang="zh-CN" sz="3100" dirty="0" smtClean="0">
                <a:solidFill>
                  <a:schemeClr val="tx2">
                    <a:satMod val="130000"/>
                  </a:schemeClr>
                </a:solidFill>
              </a:rPr>
              <a:t>(more so for migrant school students)</a:t>
            </a:r>
            <a:endParaRPr lang="zh-CN" altLang="en-US" sz="3100" dirty="0">
              <a:solidFill>
                <a:schemeClr val="tx2">
                  <a:satMod val="130000"/>
                </a:schemeClr>
              </a:solidFill>
            </a:endParaRPr>
          </a:p>
        </p:txBody>
      </p:sp>
      <p:sp>
        <p:nvSpPr>
          <p:cNvPr id="43011" name="内容占位符 2"/>
          <p:cNvSpPr>
            <a:spLocks noGrp="1"/>
          </p:cNvSpPr>
          <p:nvPr>
            <p:ph sz="quarter" idx="1"/>
          </p:nvPr>
        </p:nvSpPr>
        <p:spPr>
          <a:xfrm>
            <a:off x="357158" y="1714488"/>
            <a:ext cx="8610600" cy="4541857"/>
          </a:xfrm>
        </p:spPr>
        <p:txBody>
          <a:bodyPr>
            <a:normAutofit/>
          </a:bodyPr>
          <a:lstStyle/>
          <a:p>
            <a:r>
              <a:rPr lang="en-US" altLang="zh-CN" sz="2400" dirty="0" smtClean="0"/>
              <a:t>Migrant middle schools not allowed in Shanghai.  </a:t>
            </a:r>
          </a:p>
          <a:p>
            <a:r>
              <a:rPr lang="en-US" altLang="zh-CN" sz="2400" dirty="0" smtClean="0"/>
              <a:t>Spaces in public middle schools limited (not expanding).  </a:t>
            </a:r>
            <a:r>
              <a:rPr lang="en-US" altLang="zh-CN" sz="2400" dirty="0" smtClean="0">
                <a:solidFill>
                  <a:srgbClr val="00B050"/>
                </a:solidFill>
              </a:rPr>
              <a:t>In 2011, </a:t>
            </a:r>
            <a:r>
              <a:rPr lang="en-US" altLang="zh-CN" sz="2400" dirty="0" smtClean="0"/>
              <a:t>130,857</a:t>
            </a:r>
            <a:r>
              <a:rPr lang="en-US" altLang="zh-CN" sz="2400" dirty="0" smtClean="0">
                <a:solidFill>
                  <a:srgbClr val="00B050"/>
                </a:solidFill>
              </a:rPr>
              <a:t> elementary school students graduated, while middle schools admitted </a:t>
            </a:r>
            <a:r>
              <a:rPr lang="en-US" altLang="zh-CN" sz="2400" dirty="0" smtClean="0"/>
              <a:t>116,200</a:t>
            </a:r>
            <a:r>
              <a:rPr lang="en-US" altLang="zh-CN" sz="2400" dirty="0" smtClean="0">
                <a:solidFill>
                  <a:srgbClr val="00B050"/>
                </a:solidFill>
              </a:rPr>
              <a:t> students. Corresponding stats in 2010 are (</a:t>
            </a:r>
            <a:r>
              <a:rPr lang="en-US" altLang="zh-CN" sz="2400" dirty="0" smtClean="0"/>
              <a:t>124,353</a:t>
            </a:r>
            <a:r>
              <a:rPr lang="en-US" altLang="zh-CN" sz="2400" dirty="0" smtClean="0">
                <a:solidFill>
                  <a:srgbClr val="00B050"/>
                </a:solidFill>
              </a:rPr>
              <a:t> &amp; </a:t>
            </a:r>
            <a:r>
              <a:rPr lang="en-US" altLang="zh-CN" sz="2400" dirty="0" smtClean="0"/>
              <a:t>120,600</a:t>
            </a:r>
            <a:r>
              <a:rPr lang="en-US" altLang="zh-CN" sz="2400" dirty="0" smtClean="0">
                <a:solidFill>
                  <a:srgbClr val="00B050"/>
                </a:solidFill>
              </a:rPr>
              <a:t>).</a:t>
            </a:r>
          </a:p>
          <a:p>
            <a:pPr>
              <a:buNone/>
            </a:pPr>
            <a:r>
              <a:rPr lang="en-US" altLang="zh-CN" dirty="0" smtClean="0"/>
              <a:t>This somehow reflect more fundamental institutional problems</a:t>
            </a:r>
          </a:p>
          <a:p>
            <a:r>
              <a:rPr lang="en-US" altLang="zh-CN" sz="2400" dirty="0" smtClean="0"/>
              <a:t>No change in College Entrance Exam policy. (You only take CEE at your </a:t>
            </a:r>
            <a:r>
              <a:rPr lang="en-US" altLang="zh-CN" sz="2400" dirty="0" err="1" smtClean="0"/>
              <a:t>hukou</a:t>
            </a:r>
            <a:r>
              <a:rPr lang="en-US" altLang="zh-CN" sz="2400" dirty="0" smtClean="0"/>
              <a:t> place)</a:t>
            </a:r>
          </a:p>
          <a:p>
            <a:r>
              <a:rPr lang="en-US" altLang="zh-CN" sz="2400" dirty="0" smtClean="0"/>
              <a:t>No change in </a:t>
            </a:r>
            <a:r>
              <a:rPr lang="en-US" altLang="zh-CN" sz="2400" dirty="0" err="1" smtClean="0"/>
              <a:t>HuKou</a:t>
            </a:r>
            <a:r>
              <a:rPr lang="en-US" altLang="zh-CN" sz="2400" dirty="0" smtClean="0"/>
              <a:t> policy</a:t>
            </a:r>
            <a:r>
              <a:rPr lang="zh-CN" altLang="en-US" sz="2400" dirty="0" smtClean="0"/>
              <a:t> </a:t>
            </a:r>
            <a:r>
              <a:rPr lang="en-US" altLang="zh-CN" sz="2400" dirty="0" smtClean="0"/>
              <a:t>(points-system unlikely to benefit migrant parents we talk about here very soon).</a:t>
            </a:r>
            <a:endParaRPr lang="zh-CN" altLang="en-US" sz="2400" dirty="0" smtClean="0"/>
          </a:p>
        </p:txBody>
      </p:sp>
    </p:spTree>
    <p:extLst>
      <p:ext uri="{BB962C8B-B14F-4D97-AF65-F5344CB8AC3E}">
        <p14:creationId xmlns:p14="http://schemas.microsoft.com/office/powerpoint/2010/main" val="5217195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内容占位符 2"/>
          <p:cNvSpPr>
            <a:spLocks noGrp="1"/>
          </p:cNvSpPr>
          <p:nvPr>
            <p:ph sz="quarter" idx="1"/>
          </p:nvPr>
        </p:nvSpPr>
        <p:spPr>
          <a:xfrm>
            <a:off x="457200" y="260350"/>
            <a:ext cx="8435975" cy="6408738"/>
          </a:xfrm>
        </p:spPr>
        <p:txBody>
          <a:bodyPr>
            <a:normAutofit fontScale="85000" lnSpcReduction="20000"/>
          </a:bodyPr>
          <a:lstStyle/>
          <a:p>
            <a:pPr marL="365760" indent="-283464" fontAlgn="auto">
              <a:spcAft>
                <a:spcPts val="0"/>
              </a:spcAft>
              <a:buFont typeface="Wingdings" pitchFamily="2" charset="2"/>
              <a:buNone/>
              <a:defRPr/>
            </a:pPr>
            <a:r>
              <a:rPr lang="en-US" altLang="zh-CN" b="1" dirty="0" smtClean="0"/>
              <a:t>Main results:</a:t>
            </a:r>
          </a:p>
          <a:p>
            <a:pPr marL="365760" indent="-283464" fontAlgn="auto">
              <a:spcAft>
                <a:spcPts val="0"/>
              </a:spcAft>
              <a:buFont typeface="Wingdings 2"/>
              <a:buChar char=""/>
              <a:defRPr/>
            </a:pPr>
            <a:r>
              <a:rPr lang="en-US" altLang="zh-CN" sz="3400" dirty="0" smtClean="0"/>
              <a:t>Based on test scores, migrant children attending </a:t>
            </a:r>
            <a:r>
              <a:rPr lang="en-US" altLang="zh-CN" sz="3400" u="sng" dirty="0" smtClean="0"/>
              <a:t>migrant schools </a:t>
            </a:r>
            <a:r>
              <a:rPr lang="en-US" altLang="zh-CN" sz="3400" dirty="0" smtClean="0"/>
              <a:t>perform worse than their counterparts in </a:t>
            </a:r>
            <a:r>
              <a:rPr lang="en-US" altLang="zh-CN" sz="3400" u="sng" dirty="0" smtClean="0"/>
              <a:t>public schools.  </a:t>
            </a:r>
            <a:r>
              <a:rPr lang="en-US" altLang="zh-CN" sz="3400" dirty="0" smtClean="0"/>
              <a:t>But </a:t>
            </a:r>
            <a:r>
              <a:rPr lang="en-US" altLang="zh-CN" sz="3400" dirty="0" smtClean="0">
                <a:solidFill>
                  <a:srgbClr val="FF0000"/>
                </a:solidFill>
              </a:rPr>
              <a:t>the gap has been substantially reduced</a:t>
            </a:r>
            <a:r>
              <a:rPr lang="en-US" altLang="zh-CN" sz="3400" dirty="0" smtClean="0"/>
              <a:t> due to increased funding and  possibly other changes.</a:t>
            </a:r>
          </a:p>
          <a:p>
            <a:pPr marL="365760" indent="-283464" fontAlgn="auto">
              <a:spcAft>
                <a:spcPts val="0"/>
              </a:spcAft>
              <a:buFont typeface="Wingdings 2"/>
              <a:buChar char=""/>
              <a:defRPr/>
            </a:pPr>
            <a:r>
              <a:rPr lang="en-US" altLang="zh-CN" sz="3400" dirty="0" smtClean="0"/>
              <a:t>Parental subjective evaluation of school quality also converged.</a:t>
            </a:r>
          </a:p>
          <a:p>
            <a:pPr marL="365760" indent="-283464" fontAlgn="auto">
              <a:spcAft>
                <a:spcPts val="0"/>
              </a:spcAft>
              <a:buFont typeface="Wingdings 2"/>
              <a:buNone/>
              <a:defRPr/>
            </a:pPr>
            <a:r>
              <a:rPr lang="en-US" altLang="zh-CN" sz="3400" dirty="0" smtClean="0"/>
              <a:t>But</a:t>
            </a:r>
          </a:p>
          <a:p>
            <a:pPr marL="365760" indent="-283464" fontAlgn="auto">
              <a:spcAft>
                <a:spcPts val="0"/>
              </a:spcAft>
              <a:buFont typeface="Wingdings 2"/>
              <a:buChar char=""/>
              <a:defRPr/>
            </a:pPr>
            <a:r>
              <a:rPr lang="en-US" altLang="zh-CN" sz="3400" dirty="0" smtClean="0"/>
              <a:t>Differences in terms of parental satisfaction did not converge as test score gaps.  </a:t>
            </a:r>
          </a:p>
          <a:p>
            <a:pPr marL="365760" indent="-283464" fontAlgn="auto">
              <a:spcAft>
                <a:spcPts val="0"/>
              </a:spcAft>
              <a:buFont typeface="Wingdings 2"/>
              <a:buChar char=""/>
              <a:defRPr/>
            </a:pPr>
            <a:r>
              <a:rPr lang="en-US" altLang="zh-CN" sz="3400" dirty="0" smtClean="0"/>
              <a:t>This might be related to possible upside opportunities for migrant children.  The probability of entering middle schools in Shanghai after graduation is significantly less for those in </a:t>
            </a:r>
            <a:r>
              <a:rPr lang="en-US" altLang="zh-CN" sz="3400" u="sng" dirty="0" smtClean="0"/>
              <a:t>migrant schools</a:t>
            </a:r>
            <a:r>
              <a:rPr lang="en-US" altLang="zh-CN" sz="3400" dirty="0" smtClean="0"/>
              <a:t>, even after controlling for test scores. </a:t>
            </a:r>
          </a:p>
          <a:p>
            <a:pPr marL="365760" indent="-283464" fontAlgn="auto">
              <a:spcAft>
                <a:spcPts val="0"/>
              </a:spcAft>
              <a:buFont typeface="Wingdings" pitchFamily="2" charset="2"/>
              <a:buNone/>
              <a:defRPr/>
            </a:pPr>
            <a:endParaRPr lang="zh-CN" altLang="en-US" sz="3400" dirty="0" smtClean="0"/>
          </a:p>
        </p:txBody>
      </p:sp>
    </p:spTree>
    <p:extLst>
      <p:ext uri="{BB962C8B-B14F-4D97-AF65-F5344CB8AC3E}">
        <p14:creationId xmlns:p14="http://schemas.microsoft.com/office/powerpoint/2010/main" val="31414004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395288" y="274638"/>
            <a:ext cx="8539162" cy="706090"/>
          </a:xfrm>
        </p:spPr>
        <p:txBody>
          <a:bodyPr>
            <a:normAutofit/>
          </a:bodyPr>
          <a:lstStyle/>
          <a:p>
            <a:pPr fontAlgn="auto">
              <a:spcAft>
                <a:spcPts val="0"/>
              </a:spcAft>
              <a:defRPr/>
            </a:pPr>
            <a:r>
              <a:rPr lang="en-US" altLang="zh-CN" dirty="0" smtClean="0">
                <a:solidFill>
                  <a:schemeClr val="tx2">
                    <a:satMod val="130000"/>
                  </a:schemeClr>
                </a:solidFill>
              </a:rPr>
              <a:t>Summary</a:t>
            </a:r>
            <a:endParaRPr lang="zh-CN" altLang="en-US" dirty="0" smtClean="0">
              <a:solidFill>
                <a:schemeClr val="tx2">
                  <a:satMod val="130000"/>
                </a:schemeClr>
              </a:solidFill>
            </a:endParaRPr>
          </a:p>
        </p:txBody>
      </p:sp>
      <p:sp>
        <p:nvSpPr>
          <p:cNvPr id="36867" name="内容占位符 2"/>
          <p:cNvSpPr>
            <a:spLocks noGrp="1"/>
          </p:cNvSpPr>
          <p:nvPr>
            <p:ph sz="quarter" idx="1"/>
          </p:nvPr>
        </p:nvSpPr>
        <p:spPr>
          <a:xfrm>
            <a:off x="468313" y="1268413"/>
            <a:ext cx="8466137" cy="5400675"/>
          </a:xfrm>
        </p:spPr>
        <p:txBody>
          <a:bodyPr>
            <a:normAutofit fontScale="92500" lnSpcReduction="20000"/>
          </a:bodyPr>
          <a:lstStyle/>
          <a:p>
            <a:pPr>
              <a:lnSpc>
                <a:spcPct val="90000"/>
              </a:lnSpc>
            </a:pPr>
            <a:r>
              <a:rPr lang="en-US" altLang="zh-CN" sz="3000" dirty="0" smtClean="0"/>
              <a:t>Quality of migrant schools have improved considerably, along with increasing financial support from the Shanghai government. </a:t>
            </a:r>
          </a:p>
          <a:p>
            <a:pPr>
              <a:lnSpc>
                <a:spcPct val="90000"/>
              </a:lnSpc>
            </a:pPr>
            <a:r>
              <a:rPr lang="en-US" altLang="zh-CN" sz="3000" dirty="0" smtClean="0"/>
              <a:t>Parents remain unsatisfied and students from migrant schools are less likely to stay in Shanghai and become “left-behind” children.  </a:t>
            </a:r>
          </a:p>
          <a:p>
            <a:pPr>
              <a:lnSpc>
                <a:spcPct val="90000"/>
              </a:lnSpc>
            </a:pPr>
            <a:r>
              <a:rPr lang="en-US" altLang="zh-CN" sz="3000" dirty="0" smtClean="0"/>
              <a:t>Policy implication.  Financial support from the government works and other cities could learn from Shanghai’s experience.  However, without major institutional reforms, efforts just focusing on improving the “quality” of migrant schools</a:t>
            </a:r>
            <a:r>
              <a:rPr lang="zh-CN" altLang="en-US" sz="3000" dirty="0" smtClean="0"/>
              <a:t> </a:t>
            </a:r>
            <a:r>
              <a:rPr lang="en-US" altLang="zh-CN" sz="3000" dirty="0" smtClean="0"/>
              <a:t>are unlikely to be sufficient.</a:t>
            </a:r>
          </a:p>
          <a:p>
            <a:pPr>
              <a:lnSpc>
                <a:spcPct val="90000"/>
              </a:lnSpc>
            </a:pPr>
            <a:r>
              <a:rPr lang="en-US" altLang="zh-CN" sz="3000" dirty="0" smtClean="0"/>
              <a:t>Long run consequences of attending migrant schools could be much more serious than just learning in school due to institutional barriers.</a:t>
            </a:r>
          </a:p>
          <a:p>
            <a:pPr>
              <a:lnSpc>
                <a:spcPct val="90000"/>
              </a:lnSpc>
            </a:pPr>
            <a:endParaRPr lang="zh-CN" altLang="en-US" sz="3000" dirty="0" smtClean="0"/>
          </a:p>
        </p:txBody>
      </p:sp>
      <p:sp>
        <p:nvSpPr>
          <p:cNvPr id="22532" name="灯片编号占位符 3"/>
          <p:cNvSpPr>
            <a:spLocks noGrp="1"/>
          </p:cNvSpPr>
          <p:nvPr>
            <p:ph type="sldNum" sz="quarter" idx="15"/>
          </p:nvPr>
        </p:nvSpPr>
        <p:spPr bwMode="auto">
          <a:ln>
            <a:miter lim="800000"/>
            <a:headEnd/>
            <a:tailEnd/>
          </a:ln>
        </p:spPr>
        <p:txBody>
          <a:bodyPr wrap="square" lIns="91440" tIns="45720" rIns="91440" bIns="45720" numCol="1" anchorCtr="0" compatLnSpc="1">
            <a:prstTxWarp prst="textNoShape">
              <a:avLst/>
            </a:prstTxWarp>
          </a:bodyPr>
          <a:lstStyle/>
          <a:p>
            <a:pPr>
              <a:defRPr/>
            </a:pPr>
            <a:fld id="{8BA03D01-2E33-415D-9F16-FEF06520C304}" type="slidenum">
              <a:rPr lang="zh-CN" altLang="en-US">
                <a:solidFill>
                  <a:srgbClr val="E7DEC9">
                    <a:shade val="50000"/>
                    <a:satMod val="200000"/>
                  </a:srgbClr>
                </a:solidFill>
              </a:rPr>
              <a:pPr>
                <a:defRPr/>
              </a:pPr>
              <a:t>66</a:t>
            </a:fld>
            <a:endParaRPr lang="zh-CN" altLang="en-US">
              <a:solidFill>
                <a:srgbClr val="E7DEC9">
                  <a:shade val="50000"/>
                  <a:satMod val="200000"/>
                </a:srgbClr>
              </a:solidFill>
            </a:endParaRPr>
          </a:p>
        </p:txBody>
      </p:sp>
    </p:spTree>
    <p:extLst>
      <p:ext uri="{BB962C8B-B14F-4D97-AF65-F5344CB8AC3E}">
        <p14:creationId xmlns:p14="http://schemas.microsoft.com/office/powerpoint/2010/main" val="14402635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35100" y="274638"/>
            <a:ext cx="7499350" cy="3586410"/>
          </a:xfrm>
        </p:spPr>
        <p:txBody>
          <a:bodyPr>
            <a:normAutofit/>
          </a:bodyPr>
          <a:lstStyle/>
          <a:p>
            <a:r>
              <a:rPr lang="en-US" altLang="zh-CN" dirty="0" smtClean="0"/>
              <a:t>Main findings: </a:t>
            </a:r>
            <a:r>
              <a:rPr lang="en-US" altLang="zh-CN" u="sng" dirty="0" smtClean="0"/>
              <a:t>migrant students in public schools</a:t>
            </a:r>
            <a:r>
              <a:rPr lang="en-US" altLang="zh-CN" dirty="0" smtClean="0"/>
              <a:t> vs. </a:t>
            </a:r>
            <a:r>
              <a:rPr lang="en-US" altLang="zh-CN" u="sng" dirty="0" smtClean="0"/>
              <a:t>local students in public schools</a:t>
            </a:r>
            <a:endParaRPr lang="zh-CN" altLang="en-US" u="sng" dirty="0"/>
          </a:p>
        </p:txBody>
      </p:sp>
    </p:spTree>
    <p:extLst>
      <p:ext uri="{BB962C8B-B14F-4D97-AF65-F5344CB8AC3E}">
        <p14:creationId xmlns:p14="http://schemas.microsoft.com/office/powerpoint/2010/main" val="22327909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75" y="285750"/>
            <a:ext cx="8229600" cy="622970"/>
          </a:xfrm>
        </p:spPr>
        <p:txBody>
          <a:bodyPr rtlCol="0">
            <a:normAutofit fontScale="90000"/>
          </a:bodyPr>
          <a:lstStyle/>
          <a:p>
            <a:pPr algn="l" eaLnBrk="1" fontAlgn="auto" hangingPunct="1">
              <a:spcAft>
                <a:spcPts val="0"/>
              </a:spcAft>
              <a:defRPr/>
            </a:pPr>
            <a:r>
              <a:rPr lang="en-US" altLang="zh-CN" dirty="0" smtClean="0">
                <a:solidFill>
                  <a:schemeClr val="tx2">
                    <a:satMod val="130000"/>
                  </a:schemeClr>
                </a:solidFill>
              </a:rPr>
              <a:t>Same sample but we now focus on public schools only</a:t>
            </a:r>
            <a:endParaRPr lang="zh-CN" altLang="en-US" dirty="0" smtClean="0">
              <a:solidFill>
                <a:schemeClr val="tx2">
                  <a:satMod val="130000"/>
                </a:schemeClr>
              </a:solidFill>
            </a:endParaRPr>
          </a:p>
        </p:txBody>
      </p:sp>
      <p:sp>
        <p:nvSpPr>
          <p:cNvPr id="8195" name="灯片编号占位符 3"/>
          <p:cNvSpPr>
            <a:spLocks noGrp="1"/>
          </p:cNvSpPr>
          <p:nvPr>
            <p:ph type="sldNum" sz="quarter" idx="15"/>
          </p:nvPr>
        </p:nvSpPr>
        <p:spPr bwMode="auto">
          <a:noFill/>
          <a:ln>
            <a:miter lim="800000"/>
            <a:headEnd/>
            <a:tailEnd/>
          </a:ln>
        </p:spPr>
        <p:txBody>
          <a:bodyPr/>
          <a:lstStyle/>
          <a:p>
            <a:fld id="{2B9B3A24-31F0-490C-8E09-9D595FCE738C}" type="slidenum">
              <a:rPr lang="zh-CN" altLang="en-US">
                <a:solidFill>
                  <a:srgbClr val="E7DEC9">
                    <a:shade val="50000"/>
                    <a:satMod val="200000"/>
                  </a:srgbClr>
                </a:solidFill>
              </a:rPr>
              <a:pPr/>
              <a:t>68</a:t>
            </a:fld>
            <a:endParaRPr lang="zh-CN" altLang="en-US">
              <a:solidFill>
                <a:srgbClr val="E7DEC9">
                  <a:shade val="50000"/>
                  <a:satMod val="200000"/>
                </a:srgbClr>
              </a:solidFill>
            </a:endParaRPr>
          </a:p>
        </p:txBody>
      </p:sp>
      <p:graphicFrame>
        <p:nvGraphicFramePr>
          <p:cNvPr id="8196" name="Object 2"/>
          <p:cNvGraphicFramePr>
            <a:graphicFrameLocks noChangeAspect="1"/>
          </p:cNvGraphicFramePr>
          <p:nvPr>
            <p:extLst>
              <p:ext uri="{D42A27DB-BD31-4B8C-83A1-F6EECF244321}">
                <p14:modId xmlns:p14="http://schemas.microsoft.com/office/powerpoint/2010/main" val="610435815"/>
              </p:ext>
            </p:extLst>
          </p:nvPr>
        </p:nvGraphicFramePr>
        <p:xfrm>
          <a:off x="1547664" y="1412776"/>
          <a:ext cx="6984776" cy="5111848"/>
        </p:xfrm>
        <a:graphic>
          <a:graphicData uri="http://schemas.openxmlformats.org/presentationml/2006/ole">
            <mc:AlternateContent xmlns:mc="http://schemas.openxmlformats.org/markup-compatibility/2006">
              <mc:Choice xmlns:v="urn:schemas-microsoft-com:vml" Requires="v">
                <p:oleObj spid="_x0000_s70674" name="Worksheet" r:id="rId4" imgW="6038816" imgH="6191385" progId="Excel.Sheet.8">
                  <p:embed/>
                </p:oleObj>
              </mc:Choice>
              <mc:Fallback>
                <p:oleObj name="Worksheet" r:id="rId4" imgW="6038816" imgH="6191385" progId="Excel.Sheet.8">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1412776"/>
                        <a:ext cx="6984776" cy="51118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461160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50" y="274638"/>
            <a:ext cx="8648700" cy="1143000"/>
          </a:xfrm>
        </p:spPr>
        <p:txBody>
          <a:bodyPr rtlCol="0">
            <a:normAutofit/>
          </a:bodyPr>
          <a:lstStyle/>
          <a:p>
            <a:pPr algn="l" eaLnBrk="1" fontAlgn="auto" hangingPunct="1">
              <a:spcAft>
                <a:spcPts val="0"/>
              </a:spcAft>
              <a:defRPr/>
            </a:pPr>
            <a:r>
              <a:rPr lang="en-US" altLang="zh-CN" sz="2800" b="1" dirty="0" smtClean="0">
                <a:solidFill>
                  <a:schemeClr val="tx2">
                    <a:satMod val="130000"/>
                  </a:schemeClr>
                </a:solidFill>
              </a:rPr>
              <a:t>Key questions to ask</a:t>
            </a:r>
            <a:endParaRPr lang="zh-CN" altLang="en-US" sz="2800" b="1" dirty="0">
              <a:solidFill>
                <a:schemeClr val="tx2">
                  <a:satMod val="130000"/>
                </a:schemeClr>
              </a:solidFill>
            </a:endParaRPr>
          </a:p>
        </p:txBody>
      </p:sp>
      <p:sp>
        <p:nvSpPr>
          <p:cNvPr id="9219" name="内容占位符 2"/>
          <p:cNvSpPr>
            <a:spLocks noGrp="1"/>
          </p:cNvSpPr>
          <p:nvPr>
            <p:ph sz="quarter" idx="1"/>
          </p:nvPr>
        </p:nvSpPr>
        <p:spPr>
          <a:xfrm>
            <a:off x="285750" y="1447800"/>
            <a:ext cx="8648700" cy="4800600"/>
          </a:xfrm>
        </p:spPr>
        <p:txBody>
          <a:bodyPr/>
          <a:lstStyle/>
          <a:p>
            <a:pPr eaLnBrk="1" hangingPunct="1">
              <a:buFont typeface="Arial" pitchFamily="34" charset="0"/>
              <a:buNone/>
            </a:pPr>
            <a:endParaRPr lang="en-US" altLang="zh-CN" dirty="0" smtClean="0"/>
          </a:p>
          <a:p>
            <a:pPr eaLnBrk="1" hangingPunct="1"/>
            <a:r>
              <a:rPr lang="en-US" altLang="zh-CN" dirty="0" smtClean="0"/>
              <a:t>1. Conditional on entering public schools, are migrant students more likely to enter better or worse schools?</a:t>
            </a:r>
          </a:p>
          <a:p>
            <a:pPr eaLnBrk="1" hangingPunct="1"/>
            <a:r>
              <a:rPr lang="en-US" altLang="zh-CN" dirty="0" smtClean="0"/>
              <a:t>2. How do migrant students perform compared to their local classmates (schoolmates)? </a:t>
            </a:r>
          </a:p>
          <a:p>
            <a:pPr eaLnBrk="1" hangingPunct="1"/>
            <a:r>
              <a:rPr lang="en-US" altLang="zh-CN" dirty="0" smtClean="0"/>
              <a:t>3. Is there a negative externality imposed by migrant students (peer effect)? </a:t>
            </a:r>
          </a:p>
          <a:p>
            <a:pPr eaLnBrk="1" hangingPunct="1"/>
            <a:endParaRPr lang="en-US" altLang="zh-CN" dirty="0" smtClean="0"/>
          </a:p>
          <a:p>
            <a:pPr eaLnBrk="1" hangingPunct="1"/>
            <a:endParaRPr lang="en-US" altLang="zh-CN" dirty="0" smtClean="0"/>
          </a:p>
          <a:p>
            <a:pPr eaLnBrk="1" hangingPunct="1"/>
            <a:endParaRPr lang="zh-CN" altLang="en-US" dirty="0" smtClean="0"/>
          </a:p>
        </p:txBody>
      </p:sp>
    </p:spTree>
    <p:extLst>
      <p:ext uri="{BB962C8B-B14F-4D97-AF65-F5344CB8AC3E}">
        <p14:creationId xmlns:p14="http://schemas.microsoft.com/office/powerpoint/2010/main" val="4026345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fontAlgn="auto">
              <a:spcAft>
                <a:spcPts val="0"/>
              </a:spcAft>
              <a:defRPr/>
            </a:pPr>
            <a:r>
              <a:rPr lang="en-US" altLang="zh-CN" b="1" dirty="0" smtClean="0">
                <a:solidFill>
                  <a:schemeClr val="tx2">
                    <a:satMod val="130000"/>
                  </a:schemeClr>
                </a:solidFill>
              </a:rPr>
              <a:t>Background: migrant schools – low cost private schools</a:t>
            </a:r>
            <a:endParaRPr lang="zh-CN" altLang="en-US" b="1" dirty="0">
              <a:solidFill>
                <a:schemeClr val="tx2">
                  <a:satMod val="130000"/>
                </a:schemeClr>
              </a:solidFill>
            </a:endParaRPr>
          </a:p>
        </p:txBody>
      </p:sp>
      <p:sp>
        <p:nvSpPr>
          <p:cNvPr id="11267" name="内容占位符 2"/>
          <p:cNvSpPr>
            <a:spLocks noGrp="1"/>
          </p:cNvSpPr>
          <p:nvPr>
            <p:ph sz="quarter" idx="1"/>
          </p:nvPr>
        </p:nvSpPr>
        <p:spPr>
          <a:xfrm>
            <a:off x="611188" y="1519238"/>
            <a:ext cx="8323262" cy="5149850"/>
          </a:xfrm>
        </p:spPr>
        <p:txBody>
          <a:bodyPr>
            <a:normAutofit/>
          </a:bodyPr>
          <a:lstStyle/>
          <a:p>
            <a:pPr marL="365760" indent="-283464" fontAlgn="auto">
              <a:spcAft>
                <a:spcPts val="0"/>
              </a:spcAft>
              <a:buFont typeface="Wingdings 2"/>
              <a:buChar char=""/>
              <a:defRPr/>
            </a:pPr>
            <a:r>
              <a:rPr lang="en-US" altLang="zh-CN" dirty="0" smtClean="0"/>
              <a:t>Started in the early 1990s as a market-based response to the educational demand of migrant children.</a:t>
            </a:r>
          </a:p>
          <a:p>
            <a:pPr marL="365760" indent="-283464" fontAlgn="auto">
              <a:spcAft>
                <a:spcPts val="0"/>
              </a:spcAft>
              <a:buFont typeface="Wingdings 2"/>
              <a:buChar char=""/>
              <a:defRPr/>
            </a:pPr>
            <a:r>
              <a:rPr lang="en-US" altLang="zh-CN" dirty="0" smtClean="0"/>
              <a:t>Enroll a substantial percentage of migrant students in cities (Shanghai 30%). </a:t>
            </a:r>
          </a:p>
          <a:p>
            <a:pPr marL="365760" indent="-283464" fontAlgn="auto">
              <a:spcAft>
                <a:spcPts val="0"/>
              </a:spcAft>
              <a:buFont typeface="Wingdings 2"/>
              <a:buChar char=""/>
              <a:defRPr/>
            </a:pPr>
            <a:r>
              <a:rPr lang="en-US" altLang="zh-CN" dirty="0" smtClean="0"/>
              <a:t>Usually privately-run, charge little tuition fees, easy to get into for migrant children, believed to be of lower quality than public schools, more likely to locate in peripheral regions of the city. </a:t>
            </a:r>
          </a:p>
          <a:p>
            <a:pPr marL="365760" indent="-283464" fontAlgn="auto">
              <a:spcAft>
                <a:spcPts val="0"/>
              </a:spcAft>
              <a:buFont typeface="Wingdings 2"/>
              <a:buChar char=""/>
              <a:defRPr/>
            </a:pPr>
            <a:r>
              <a:rPr lang="en-US" altLang="zh-CN" dirty="0" smtClean="0"/>
              <a:t>heterogeneities.  Some are better than others in terms of “quality” of schools.  </a:t>
            </a:r>
          </a:p>
          <a:p>
            <a:pPr marL="365760" indent="-283464" fontAlgn="auto">
              <a:spcAft>
                <a:spcPts val="0"/>
              </a:spcAft>
              <a:buFont typeface="Wingdings 2"/>
              <a:buChar char=""/>
              <a:defRPr/>
            </a:pPr>
            <a:r>
              <a:rPr lang="en-US" altLang="zh-CN" b="1" dirty="0" smtClean="0"/>
              <a:t>Not  “in-the-system”.  (</a:t>
            </a:r>
            <a:r>
              <a:rPr lang="zh-CN" altLang="en-US" b="1" dirty="0" smtClean="0"/>
              <a:t>体制内</a:t>
            </a:r>
            <a:r>
              <a:rPr lang="en-US" altLang="zh-CN" b="1" dirty="0" smtClean="0"/>
              <a:t>)</a:t>
            </a:r>
            <a:r>
              <a:rPr lang="zh-CN" altLang="en-US" b="1" dirty="0" smtClean="0"/>
              <a:t>  </a:t>
            </a:r>
            <a:r>
              <a:rPr lang="en-US" altLang="zh-CN" b="1" dirty="0" smtClean="0"/>
              <a:t> </a:t>
            </a:r>
            <a:r>
              <a:rPr lang="en-US" altLang="zh-CN" dirty="0" smtClean="0"/>
              <a:t>In many places even illegal, subject to constant closures. </a:t>
            </a:r>
          </a:p>
        </p:txBody>
      </p:sp>
    </p:spTree>
    <p:extLst>
      <p:ext uri="{BB962C8B-B14F-4D97-AF65-F5344CB8AC3E}">
        <p14:creationId xmlns:p14="http://schemas.microsoft.com/office/powerpoint/2010/main" val="42735396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en-US" altLang="zh-CN" sz="1000">
                <a:solidFill>
                  <a:prstClr val="black"/>
                </a:solidFill>
                <a:latin typeface="Cambria" pitchFamily="18" charset="0"/>
                <a:cs typeface="Times New Roman" pitchFamily="18" charset="0"/>
              </a:rPr>
              <a:t> </a:t>
            </a:r>
            <a:endParaRPr lang="en-US" altLang="zh-CN">
              <a:solidFill>
                <a:prstClr val="black"/>
              </a:solidFill>
              <a:latin typeface="Century Schoolbook" pitchFamily="18" charset="0"/>
            </a:endParaRPr>
          </a:p>
        </p:txBody>
      </p:sp>
      <p:sp>
        <p:nvSpPr>
          <p:cNvPr id="5" name="标题 1"/>
          <p:cNvSpPr>
            <a:spLocks noGrp="1"/>
          </p:cNvSpPr>
          <p:nvPr>
            <p:ph type="title"/>
          </p:nvPr>
        </p:nvSpPr>
        <p:spPr>
          <a:xfrm>
            <a:off x="250825" y="214313"/>
            <a:ext cx="8229600" cy="982662"/>
          </a:xfrm>
        </p:spPr>
        <p:txBody>
          <a:bodyPr rtlCol="0">
            <a:normAutofit/>
          </a:bodyPr>
          <a:lstStyle/>
          <a:p>
            <a:pPr algn="l" eaLnBrk="1" fontAlgn="auto" hangingPunct="1">
              <a:spcAft>
                <a:spcPts val="0"/>
              </a:spcAft>
              <a:defRPr/>
            </a:pPr>
            <a:r>
              <a:rPr lang="en-US" altLang="zh-CN" sz="3200" dirty="0" smtClean="0">
                <a:solidFill>
                  <a:schemeClr val="tx2">
                    <a:satMod val="130000"/>
                  </a:schemeClr>
                </a:solidFill>
              </a:rPr>
              <a:t>Summary statistics</a:t>
            </a:r>
            <a:endParaRPr lang="zh-CN" altLang="en-US" sz="3200" dirty="0" smtClean="0">
              <a:solidFill>
                <a:schemeClr val="tx2">
                  <a:satMod val="130000"/>
                </a:schemeClr>
              </a:solidFill>
            </a:endParaRPr>
          </a:p>
        </p:txBody>
      </p:sp>
      <p:sp>
        <p:nvSpPr>
          <p:cNvPr id="1024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zh-CN">
              <a:solidFill>
                <a:prstClr val="black"/>
              </a:solidFill>
              <a:latin typeface="Century Schoolbook" pitchFamily="18" charset="0"/>
            </a:endParaRPr>
          </a:p>
        </p:txBody>
      </p:sp>
      <p:graphicFrame>
        <p:nvGraphicFramePr>
          <p:cNvPr id="7" name="表格 6"/>
          <p:cNvGraphicFramePr>
            <a:graphicFrameLocks noGrp="1"/>
          </p:cNvGraphicFramePr>
          <p:nvPr/>
        </p:nvGraphicFramePr>
        <p:xfrm>
          <a:off x="1357313" y="1214438"/>
          <a:ext cx="5929311" cy="4714879"/>
        </p:xfrm>
        <a:graphic>
          <a:graphicData uri="http://schemas.openxmlformats.org/drawingml/2006/table">
            <a:tbl>
              <a:tblPr/>
              <a:tblGrid>
                <a:gridCol w="1649213"/>
                <a:gridCol w="1747379"/>
                <a:gridCol w="1472511"/>
                <a:gridCol w="1060208"/>
              </a:tblGrid>
              <a:tr h="598155">
                <a:tc>
                  <a:txBody>
                    <a:bodyPr/>
                    <a:lstStyle/>
                    <a:p>
                      <a:pPr algn="l" fontAlgn="ctr"/>
                      <a:r>
                        <a:rPr lang="zh-CN" altLang="en-US" sz="1400" b="0" i="0" u="none" strike="noStrike" dirty="0">
                          <a:solidFill>
                            <a:srgbClr val="000000"/>
                          </a:solidFill>
                          <a:latin typeface="Times New Roman"/>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solidFill>
                            <a:srgbClr val="000000"/>
                          </a:solidFill>
                          <a:latin typeface="Times New Roman"/>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Times New Roman"/>
                        </a:rPr>
                        <a:t>Shanghai students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Times New Roman"/>
                        </a:rPr>
                        <a:t>Migrant </a:t>
                      </a:r>
                      <a:r>
                        <a:rPr lang="en-US" sz="1600" b="0" i="0" u="none" strike="noStrike" dirty="0" smtClean="0">
                          <a:solidFill>
                            <a:srgbClr val="000000"/>
                          </a:solidFill>
                          <a:latin typeface="Times New Roman"/>
                        </a:rPr>
                        <a:t>students</a:t>
                      </a:r>
                      <a:endParaRPr lang="en-US" sz="1600" b="0" i="0" u="none" strike="noStrike" dirty="0">
                        <a:solidFill>
                          <a:srgbClr val="000000"/>
                        </a:solidFill>
                        <a:latin typeface="Times New Roman"/>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293214">
                <a:tc gridSpan="4">
                  <a:txBody>
                    <a:bodyPr/>
                    <a:lstStyle/>
                    <a:p>
                      <a:pPr algn="ctr" fontAlgn="b"/>
                      <a:r>
                        <a:rPr lang="en-US" sz="1600" b="0" i="1" u="none" strike="noStrike" dirty="0" smtClean="0">
                          <a:solidFill>
                            <a:srgbClr val="000000"/>
                          </a:solidFill>
                          <a:latin typeface="Times New Roman"/>
                        </a:rPr>
                        <a:t>Panel </a:t>
                      </a:r>
                      <a:r>
                        <a:rPr lang="en-US" sz="1600" b="0" i="1" u="none" strike="noStrike" dirty="0">
                          <a:solidFill>
                            <a:srgbClr val="000000"/>
                          </a:solidFill>
                          <a:latin typeface="Times New Roman"/>
                        </a:rPr>
                        <a:t>A: Test </a:t>
                      </a:r>
                      <a:r>
                        <a:rPr lang="en-US" sz="1600" b="0" i="1" u="none" strike="noStrike" dirty="0" smtClean="0">
                          <a:solidFill>
                            <a:srgbClr val="000000"/>
                          </a:solidFill>
                          <a:latin typeface="Times New Roman"/>
                        </a:rPr>
                        <a:t>scores</a:t>
                      </a:r>
                      <a:endParaRPr lang="en-US" sz="1600" b="0" i="1" u="none" strike="noStrike" dirty="0">
                        <a:solidFill>
                          <a:srgbClr val="000000"/>
                        </a:solidFill>
                        <a:latin typeface="Times New Roman"/>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93214">
                <a:tc gridSpan="2">
                  <a:txBody>
                    <a:bodyPr/>
                    <a:lstStyle/>
                    <a:p>
                      <a:pPr algn="l" fontAlgn="b"/>
                      <a:r>
                        <a:rPr lang="en-US" sz="1600" b="0" i="0" u="none" strike="noStrike">
                          <a:solidFill>
                            <a:srgbClr val="000000"/>
                          </a:solidFill>
                          <a:latin typeface="Times New Roman"/>
                        </a:rPr>
                        <a:t>Raw Math (Wave 1)</a:t>
                      </a:r>
                    </a:p>
                  </a:txBody>
                  <a:tcPr marL="9525" marR="9525" marT="9525" marB="0" anchor="b">
                    <a:lnL>
                      <a:noFill/>
                    </a:lnL>
                    <a:lnR>
                      <a:noFill/>
                    </a:lnR>
                    <a:lnT>
                      <a:noFill/>
                    </a:lnT>
                    <a:lnB>
                      <a:noFill/>
                    </a:lnB>
                  </a:tcPr>
                </a:tc>
                <a:tc hMerge="1">
                  <a:txBody>
                    <a:bodyPr/>
                    <a:lstStyle/>
                    <a:p>
                      <a:endParaRPr lang="zh-CN" altLang="en-US"/>
                    </a:p>
                  </a:txBody>
                  <a:tcPr/>
                </a:tc>
                <a:tc>
                  <a:txBody>
                    <a:bodyPr/>
                    <a:lstStyle/>
                    <a:p>
                      <a:pPr algn="r" fontAlgn="ctr"/>
                      <a:r>
                        <a:rPr lang="en-US" altLang="zh-CN" sz="1600" b="0" i="0" u="none" strike="noStrike" dirty="0">
                          <a:solidFill>
                            <a:srgbClr val="000000"/>
                          </a:solidFill>
                          <a:latin typeface="Times New Roman"/>
                        </a:rPr>
                        <a:t>65.51 </a:t>
                      </a:r>
                    </a:p>
                  </a:txBody>
                  <a:tcPr marL="9525" marR="9525" marT="9525" marB="0" anchor="ctr">
                    <a:lnL>
                      <a:noFill/>
                    </a:lnL>
                    <a:lnR>
                      <a:noFill/>
                    </a:lnR>
                    <a:lnT>
                      <a:noFill/>
                    </a:lnT>
                    <a:lnB>
                      <a:noFill/>
                    </a:lnB>
                  </a:tcPr>
                </a:tc>
                <a:tc>
                  <a:txBody>
                    <a:bodyPr/>
                    <a:lstStyle/>
                    <a:p>
                      <a:pPr algn="r" fontAlgn="ctr"/>
                      <a:r>
                        <a:rPr lang="en-US" altLang="zh-CN" sz="1600" b="0" i="0" u="none" strike="noStrike" dirty="0">
                          <a:solidFill>
                            <a:srgbClr val="000000"/>
                          </a:solidFill>
                          <a:latin typeface="Times New Roman"/>
                        </a:rPr>
                        <a:t>63.03 </a:t>
                      </a:r>
                    </a:p>
                  </a:txBody>
                  <a:tcPr marL="9525" marR="9525" marT="9525" marB="0" anchor="ctr">
                    <a:lnL>
                      <a:noFill/>
                    </a:lnL>
                    <a:lnR>
                      <a:noFill/>
                    </a:lnR>
                    <a:lnT>
                      <a:noFill/>
                    </a:lnT>
                    <a:lnB>
                      <a:noFill/>
                    </a:lnB>
                  </a:tcPr>
                </a:tc>
              </a:tr>
              <a:tr h="293214">
                <a:tc gridSpan="2">
                  <a:txBody>
                    <a:bodyPr/>
                    <a:lstStyle/>
                    <a:p>
                      <a:pPr algn="l" fontAlgn="b"/>
                      <a:r>
                        <a:rPr lang="en-US" sz="1600" b="0" i="0" u="none" strike="noStrike">
                          <a:solidFill>
                            <a:srgbClr val="000000"/>
                          </a:solidFill>
                          <a:latin typeface="Times New Roman"/>
                        </a:rPr>
                        <a:t>Raw Math (Wave 2)</a:t>
                      </a:r>
                    </a:p>
                  </a:txBody>
                  <a:tcPr marL="9525" marR="9525" marT="9525" marB="0" anchor="b">
                    <a:lnL>
                      <a:noFill/>
                    </a:lnL>
                    <a:lnR>
                      <a:noFill/>
                    </a:lnR>
                    <a:lnT>
                      <a:noFill/>
                    </a:lnT>
                    <a:lnB>
                      <a:noFill/>
                    </a:lnB>
                  </a:tcPr>
                </a:tc>
                <a:tc hMerge="1">
                  <a:txBody>
                    <a:bodyPr/>
                    <a:lstStyle/>
                    <a:p>
                      <a:endParaRPr lang="zh-CN" altLang="en-US"/>
                    </a:p>
                  </a:txBody>
                  <a:tcPr/>
                </a:tc>
                <a:tc>
                  <a:txBody>
                    <a:bodyPr/>
                    <a:lstStyle/>
                    <a:p>
                      <a:pPr algn="r" fontAlgn="ctr"/>
                      <a:r>
                        <a:rPr lang="en-US" altLang="zh-CN" sz="1600" b="0" i="0" u="none" strike="noStrike" dirty="0">
                          <a:solidFill>
                            <a:srgbClr val="000000"/>
                          </a:solidFill>
                          <a:latin typeface="Times New Roman"/>
                        </a:rPr>
                        <a:t>61.05 </a:t>
                      </a:r>
                    </a:p>
                  </a:txBody>
                  <a:tcPr marL="9525" marR="9525" marT="9525" marB="0" anchor="ctr">
                    <a:lnL>
                      <a:noFill/>
                    </a:lnL>
                    <a:lnR>
                      <a:noFill/>
                    </a:lnR>
                    <a:lnT>
                      <a:noFill/>
                    </a:lnT>
                    <a:lnB>
                      <a:noFill/>
                    </a:lnB>
                  </a:tcPr>
                </a:tc>
                <a:tc>
                  <a:txBody>
                    <a:bodyPr/>
                    <a:lstStyle/>
                    <a:p>
                      <a:pPr algn="r" fontAlgn="ctr"/>
                      <a:r>
                        <a:rPr lang="en-US" altLang="zh-CN" sz="1600" b="0" i="0" u="none" strike="noStrike">
                          <a:solidFill>
                            <a:srgbClr val="000000"/>
                          </a:solidFill>
                          <a:latin typeface="Times New Roman"/>
                        </a:rPr>
                        <a:t>56.19 </a:t>
                      </a:r>
                    </a:p>
                  </a:txBody>
                  <a:tcPr marL="9525" marR="9525" marT="9525" marB="0" anchor="ctr">
                    <a:lnL>
                      <a:noFill/>
                    </a:lnL>
                    <a:lnR>
                      <a:noFill/>
                    </a:lnR>
                    <a:lnT>
                      <a:noFill/>
                    </a:lnT>
                    <a:lnB>
                      <a:noFill/>
                    </a:lnB>
                  </a:tcPr>
                </a:tc>
              </a:tr>
              <a:tr h="293214">
                <a:tc gridSpan="2">
                  <a:txBody>
                    <a:bodyPr/>
                    <a:lstStyle/>
                    <a:p>
                      <a:pPr algn="l" fontAlgn="b"/>
                      <a:r>
                        <a:rPr lang="en-US" sz="1600" b="0" i="0" u="none" strike="noStrike">
                          <a:solidFill>
                            <a:srgbClr val="000000"/>
                          </a:solidFill>
                          <a:latin typeface="Times New Roman"/>
                        </a:rPr>
                        <a:t>Standardized Math (Wave 1)</a:t>
                      </a:r>
                    </a:p>
                  </a:txBody>
                  <a:tcPr marL="9525" marR="9525" marT="9525" marB="0" anchor="b">
                    <a:lnL>
                      <a:noFill/>
                    </a:lnL>
                    <a:lnR>
                      <a:noFill/>
                    </a:lnR>
                    <a:lnT>
                      <a:noFill/>
                    </a:lnT>
                    <a:lnB>
                      <a:noFill/>
                    </a:lnB>
                  </a:tcPr>
                </a:tc>
                <a:tc hMerge="1">
                  <a:txBody>
                    <a:bodyPr/>
                    <a:lstStyle/>
                    <a:p>
                      <a:endParaRPr lang="zh-CN" altLang="en-US"/>
                    </a:p>
                  </a:txBody>
                  <a:tcPr/>
                </a:tc>
                <a:tc>
                  <a:txBody>
                    <a:bodyPr/>
                    <a:lstStyle/>
                    <a:p>
                      <a:pPr algn="r" fontAlgn="ctr"/>
                      <a:r>
                        <a:rPr lang="en-US" altLang="zh-CN" sz="1600" b="0" i="0" u="none" strike="noStrike">
                          <a:solidFill>
                            <a:srgbClr val="000000"/>
                          </a:solidFill>
                          <a:latin typeface="Times New Roman"/>
                        </a:rPr>
                        <a:t>0.55 </a:t>
                      </a:r>
                    </a:p>
                  </a:txBody>
                  <a:tcPr marL="9525" marR="9525" marT="9525" marB="0" anchor="ctr">
                    <a:lnL>
                      <a:noFill/>
                    </a:lnL>
                    <a:lnR>
                      <a:noFill/>
                    </a:lnR>
                    <a:lnT>
                      <a:noFill/>
                    </a:lnT>
                    <a:lnB>
                      <a:noFill/>
                    </a:lnB>
                  </a:tcPr>
                </a:tc>
                <a:tc>
                  <a:txBody>
                    <a:bodyPr/>
                    <a:lstStyle/>
                    <a:p>
                      <a:pPr algn="r" fontAlgn="ctr"/>
                      <a:r>
                        <a:rPr lang="en-US" altLang="zh-CN" sz="1600" b="0" i="0" u="none" strike="noStrike" dirty="0">
                          <a:solidFill>
                            <a:srgbClr val="000000"/>
                          </a:solidFill>
                          <a:latin typeface="Times New Roman"/>
                        </a:rPr>
                        <a:t>0.43 </a:t>
                      </a:r>
                    </a:p>
                  </a:txBody>
                  <a:tcPr marL="9525" marR="9525" marT="9525" marB="0" anchor="ctr">
                    <a:lnL>
                      <a:noFill/>
                    </a:lnL>
                    <a:lnR>
                      <a:noFill/>
                    </a:lnR>
                    <a:lnT>
                      <a:noFill/>
                    </a:lnT>
                    <a:lnB>
                      <a:noFill/>
                    </a:lnB>
                  </a:tcPr>
                </a:tc>
              </a:tr>
              <a:tr h="293214">
                <a:tc gridSpan="2">
                  <a:txBody>
                    <a:bodyPr/>
                    <a:lstStyle/>
                    <a:p>
                      <a:pPr algn="l" fontAlgn="b"/>
                      <a:r>
                        <a:rPr lang="en-US" sz="1600" b="0" i="0" u="none" strike="noStrike">
                          <a:solidFill>
                            <a:srgbClr val="000000"/>
                          </a:solidFill>
                          <a:latin typeface="Times New Roman"/>
                        </a:rPr>
                        <a:t>Standardized Math (Wave 2)</a:t>
                      </a:r>
                    </a:p>
                  </a:txBody>
                  <a:tcPr marL="9525" marR="9525" marT="9525" marB="0" anchor="b">
                    <a:lnL>
                      <a:noFill/>
                    </a:lnL>
                    <a:lnR>
                      <a:noFill/>
                    </a:lnR>
                    <a:lnT>
                      <a:noFill/>
                    </a:lnT>
                    <a:lnB>
                      <a:noFill/>
                    </a:lnB>
                  </a:tcPr>
                </a:tc>
                <a:tc hMerge="1">
                  <a:txBody>
                    <a:bodyPr/>
                    <a:lstStyle/>
                    <a:p>
                      <a:endParaRPr lang="zh-CN" altLang="en-US"/>
                    </a:p>
                  </a:txBody>
                  <a:tcPr/>
                </a:tc>
                <a:tc>
                  <a:txBody>
                    <a:bodyPr/>
                    <a:lstStyle/>
                    <a:p>
                      <a:pPr algn="r" fontAlgn="ctr"/>
                      <a:r>
                        <a:rPr lang="en-US" altLang="zh-CN" sz="1600" b="0" i="0" u="none" strike="noStrike">
                          <a:solidFill>
                            <a:srgbClr val="000000"/>
                          </a:solidFill>
                          <a:latin typeface="Times New Roman"/>
                        </a:rPr>
                        <a:t>0.54 </a:t>
                      </a:r>
                    </a:p>
                  </a:txBody>
                  <a:tcPr marL="9525" marR="9525" marT="9525" marB="0" anchor="ctr">
                    <a:lnL>
                      <a:noFill/>
                    </a:lnL>
                    <a:lnR>
                      <a:noFill/>
                    </a:lnR>
                    <a:lnT>
                      <a:noFill/>
                    </a:lnT>
                    <a:lnB>
                      <a:noFill/>
                    </a:lnB>
                  </a:tcPr>
                </a:tc>
                <a:tc>
                  <a:txBody>
                    <a:bodyPr/>
                    <a:lstStyle/>
                    <a:p>
                      <a:pPr algn="r" fontAlgn="ctr"/>
                      <a:r>
                        <a:rPr lang="en-US" altLang="zh-CN" sz="1600" b="0" i="0" u="none" strike="noStrike" dirty="0">
                          <a:solidFill>
                            <a:srgbClr val="000000"/>
                          </a:solidFill>
                          <a:latin typeface="Times New Roman"/>
                        </a:rPr>
                        <a:t>0.29 </a:t>
                      </a:r>
                    </a:p>
                  </a:txBody>
                  <a:tcPr marL="9525" marR="9525" marT="9525" marB="0" anchor="ctr">
                    <a:lnL>
                      <a:noFill/>
                    </a:lnL>
                    <a:lnR>
                      <a:noFill/>
                    </a:lnR>
                    <a:lnT>
                      <a:noFill/>
                    </a:lnT>
                    <a:lnB>
                      <a:noFill/>
                    </a:lnB>
                  </a:tcPr>
                </a:tc>
              </a:tr>
              <a:tr h="304942">
                <a:tc gridSpan="2">
                  <a:txBody>
                    <a:bodyPr/>
                    <a:lstStyle/>
                    <a:p>
                      <a:pPr algn="l" fontAlgn="b"/>
                      <a:r>
                        <a:rPr lang="en-US" sz="1600" b="0" i="0" u="none" strike="noStrike">
                          <a:solidFill>
                            <a:srgbClr val="000000"/>
                          </a:solidFill>
                          <a:latin typeface="Times New Roman"/>
                        </a:rPr>
                        <a:t>IQ (Wave 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r" fontAlgn="ctr"/>
                      <a:r>
                        <a:rPr lang="en-US" altLang="zh-CN" sz="1600" b="0" i="0" u="none" strike="noStrike">
                          <a:solidFill>
                            <a:srgbClr val="000000"/>
                          </a:solidFill>
                          <a:latin typeface="Times New Roman"/>
                        </a:rPr>
                        <a:t>11.60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a:solidFill>
                            <a:srgbClr val="000000"/>
                          </a:solidFill>
                          <a:latin typeface="Times New Roman"/>
                        </a:rPr>
                        <a:t>11.61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r>
              <a:tr h="293214">
                <a:tc gridSpan="4">
                  <a:txBody>
                    <a:bodyPr/>
                    <a:lstStyle/>
                    <a:p>
                      <a:pPr algn="ctr" fontAlgn="b"/>
                      <a:r>
                        <a:rPr lang="en-US" sz="1600" b="0" i="1" u="none" strike="noStrike" dirty="0">
                          <a:solidFill>
                            <a:srgbClr val="000000"/>
                          </a:solidFill>
                          <a:latin typeface="Times New Roman"/>
                        </a:rPr>
                        <a:t>Panel B: Other Outcomes</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93214">
                <a:tc>
                  <a:txBody>
                    <a:bodyPr/>
                    <a:lstStyle/>
                    <a:p>
                      <a:pPr algn="l" fontAlgn="ctr"/>
                      <a:r>
                        <a:rPr lang="en-US" sz="1600" b="0" i="0" u="none" strike="noStrike">
                          <a:solidFill>
                            <a:srgbClr val="000000"/>
                          </a:solidFill>
                          <a:latin typeface="Times New Roman"/>
                        </a:rPr>
                        <a:t>Groupleader</a:t>
                      </a:r>
                    </a:p>
                  </a:txBody>
                  <a:tcPr marL="9525" marR="9525" marT="9525" marB="0" anchor="ctr">
                    <a:lnL>
                      <a:noFill/>
                    </a:lnL>
                    <a:lnR>
                      <a:noFill/>
                    </a:lnR>
                    <a:lnT>
                      <a:noFill/>
                    </a:lnT>
                    <a:lnB>
                      <a:noFill/>
                    </a:lnB>
                  </a:tcPr>
                </a:tc>
                <a:tc>
                  <a:txBody>
                    <a:bodyPr/>
                    <a:lstStyle/>
                    <a:p>
                      <a:pPr algn="ctr" fontAlgn="b"/>
                      <a:endParaRPr lang="zh-CN" altLang="en-US" sz="1600" b="0" i="1" u="none" strike="noStrike">
                        <a:solidFill>
                          <a:srgbClr val="000000"/>
                        </a:solidFill>
                        <a:latin typeface="Times New Roman"/>
                      </a:endParaRPr>
                    </a:p>
                  </a:txBody>
                  <a:tcPr marL="9525" marR="9525" marT="9525" marB="0" anchor="b">
                    <a:lnL>
                      <a:noFill/>
                    </a:lnL>
                    <a:lnR>
                      <a:noFill/>
                    </a:lnR>
                    <a:lnT>
                      <a:noFill/>
                    </a:lnT>
                    <a:lnB>
                      <a:noFill/>
                    </a:lnB>
                  </a:tcPr>
                </a:tc>
                <a:tc>
                  <a:txBody>
                    <a:bodyPr/>
                    <a:lstStyle/>
                    <a:p>
                      <a:pPr algn="r" fontAlgn="ctr"/>
                      <a:r>
                        <a:rPr lang="en-US" altLang="zh-CN" sz="1600" b="0" i="0" u="none" strike="noStrike">
                          <a:solidFill>
                            <a:srgbClr val="000000"/>
                          </a:solidFill>
                          <a:latin typeface="Times New Roman"/>
                        </a:rPr>
                        <a:t>0.38 </a:t>
                      </a:r>
                    </a:p>
                  </a:txBody>
                  <a:tcPr marL="9525" marR="9525" marT="9525" marB="0" anchor="ctr">
                    <a:lnL>
                      <a:noFill/>
                    </a:lnL>
                    <a:lnR>
                      <a:noFill/>
                    </a:lnR>
                    <a:lnT>
                      <a:noFill/>
                    </a:lnT>
                    <a:lnB>
                      <a:noFill/>
                    </a:lnB>
                  </a:tcPr>
                </a:tc>
                <a:tc>
                  <a:txBody>
                    <a:bodyPr/>
                    <a:lstStyle/>
                    <a:p>
                      <a:pPr algn="r" fontAlgn="ctr"/>
                      <a:r>
                        <a:rPr lang="en-US" altLang="zh-CN" sz="1600" b="0" i="0" u="none" strike="noStrike" dirty="0">
                          <a:solidFill>
                            <a:srgbClr val="000000"/>
                          </a:solidFill>
                          <a:latin typeface="Times New Roman"/>
                        </a:rPr>
                        <a:t>0.38 </a:t>
                      </a:r>
                    </a:p>
                  </a:txBody>
                  <a:tcPr marL="9525" marR="9525" marT="9525" marB="0" anchor="ctr">
                    <a:lnL>
                      <a:noFill/>
                    </a:lnL>
                    <a:lnR>
                      <a:noFill/>
                    </a:lnR>
                    <a:lnT>
                      <a:noFill/>
                    </a:lnT>
                    <a:lnB>
                      <a:noFill/>
                    </a:lnB>
                  </a:tcPr>
                </a:tc>
              </a:tr>
              <a:tr h="293214">
                <a:tc gridSpan="2">
                  <a:txBody>
                    <a:bodyPr/>
                    <a:lstStyle/>
                    <a:p>
                      <a:pPr algn="l" fontAlgn="ctr"/>
                      <a:r>
                        <a:rPr lang="en-US" sz="1600" b="0" i="0" u="none" strike="noStrike">
                          <a:solidFill>
                            <a:srgbClr val="000000"/>
                          </a:solidFill>
                          <a:latin typeface="Times New Roman"/>
                        </a:rPr>
                        <a:t>Teacher's Evaluation</a:t>
                      </a:r>
                    </a:p>
                  </a:txBody>
                  <a:tcPr marL="9525" marR="9525" marT="9525" marB="0" anchor="ctr">
                    <a:lnL>
                      <a:noFill/>
                    </a:lnL>
                    <a:lnR>
                      <a:noFill/>
                    </a:lnR>
                    <a:lnT>
                      <a:noFill/>
                    </a:lnT>
                    <a:lnB>
                      <a:noFill/>
                    </a:lnB>
                  </a:tcPr>
                </a:tc>
                <a:tc hMerge="1">
                  <a:txBody>
                    <a:bodyPr/>
                    <a:lstStyle/>
                    <a:p>
                      <a:endParaRPr lang="zh-CN" altLang="en-US"/>
                    </a:p>
                  </a:txBody>
                  <a:tcPr/>
                </a:tc>
                <a:tc>
                  <a:txBody>
                    <a:bodyPr/>
                    <a:lstStyle/>
                    <a:p>
                      <a:pPr algn="l" fontAlgn="ctr"/>
                      <a:endParaRPr lang="zh-CN" altLang="en-US" sz="16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l" fontAlgn="ctr"/>
                      <a:endParaRPr lang="zh-CN" altLang="en-US" sz="1600" b="0" i="0" u="none" strike="noStrike" dirty="0">
                        <a:solidFill>
                          <a:srgbClr val="000000"/>
                        </a:solidFill>
                        <a:latin typeface="Times New Roman"/>
                      </a:endParaRPr>
                    </a:p>
                  </a:txBody>
                  <a:tcPr marL="9525" marR="9525" marT="9525" marB="0" anchor="ctr">
                    <a:lnL>
                      <a:noFill/>
                    </a:lnL>
                    <a:lnR>
                      <a:noFill/>
                    </a:lnR>
                    <a:lnT>
                      <a:noFill/>
                    </a:lnT>
                    <a:lnB>
                      <a:noFill/>
                    </a:lnB>
                  </a:tcPr>
                </a:tc>
              </a:tr>
              <a:tr h="293214">
                <a:tc>
                  <a:txBody>
                    <a:bodyPr/>
                    <a:lstStyle/>
                    <a:p>
                      <a:pPr algn="l" fontAlgn="ctr"/>
                      <a:endParaRPr lang="zh-CN" altLang="en-US" sz="16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l" fontAlgn="ctr"/>
                      <a:r>
                        <a:rPr lang="en-US" sz="1600" b="0" i="0" u="none" strike="noStrike">
                          <a:solidFill>
                            <a:srgbClr val="000000"/>
                          </a:solidFill>
                          <a:latin typeface="Times New Roman"/>
                        </a:rPr>
                        <a:t>Worst</a:t>
                      </a:r>
                    </a:p>
                  </a:txBody>
                  <a:tcPr marL="9525" marR="9525" marT="9525" marB="0" anchor="ctr">
                    <a:lnL>
                      <a:noFill/>
                    </a:lnL>
                    <a:lnR>
                      <a:noFill/>
                    </a:lnR>
                    <a:lnT>
                      <a:noFill/>
                    </a:lnT>
                    <a:lnB>
                      <a:noFill/>
                    </a:lnB>
                  </a:tcPr>
                </a:tc>
                <a:tc>
                  <a:txBody>
                    <a:bodyPr/>
                    <a:lstStyle/>
                    <a:p>
                      <a:pPr algn="r" fontAlgn="ctr"/>
                      <a:r>
                        <a:rPr lang="en-US" altLang="zh-CN" sz="1600" b="0" i="0" u="none" strike="noStrike">
                          <a:solidFill>
                            <a:srgbClr val="000000"/>
                          </a:solidFill>
                          <a:latin typeface="Times New Roman"/>
                        </a:rPr>
                        <a:t>2.3%</a:t>
                      </a:r>
                    </a:p>
                  </a:txBody>
                  <a:tcPr marL="9525" marR="9525" marT="9525" marB="0" anchor="ctr">
                    <a:lnL>
                      <a:noFill/>
                    </a:lnL>
                    <a:lnR>
                      <a:noFill/>
                    </a:lnR>
                    <a:lnT>
                      <a:noFill/>
                    </a:lnT>
                    <a:lnB>
                      <a:noFill/>
                    </a:lnB>
                  </a:tcPr>
                </a:tc>
                <a:tc>
                  <a:txBody>
                    <a:bodyPr/>
                    <a:lstStyle/>
                    <a:p>
                      <a:pPr algn="r" fontAlgn="ctr"/>
                      <a:r>
                        <a:rPr lang="en-US" altLang="zh-CN" sz="1600" b="0" i="0" u="none" strike="noStrike" dirty="0">
                          <a:solidFill>
                            <a:srgbClr val="000000"/>
                          </a:solidFill>
                          <a:latin typeface="Times New Roman"/>
                        </a:rPr>
                        <a:t>1.2%</a:t>
                      </a:r>
                    </a:p>
                  </a:txBody>
                  <a:tcPr marL="9525" marR="9525" marT="9525" marB="0" anchor="ctr">
                    <a:lnL>
                      <a:noFill/>
                    </a:lnL>
                    <a:lnR>
                      <a:noFill/>
                    </a:lnR>
                    <a:lnT>
                      <a:noFill/>
                    </a:lnT>
                    <a:lnB>
                      <a:noFill/>
                    </a:lnB>
                  </a:tcPr>
                </a:tc>
              </a:tr>
              <a:tr h="293214">
                <a:tc>
                  <a:txBody>
                    <a:bodyPr/>
                    <a:lstStyle/>
                    <a:p>
                      <a:pPr algn="l" fontAlgn="ctr"/>
                      <a:endParaRPr lang="zh-CN" altLang="en-US" sz="16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l" fontAlgn="ctr"/>
                      <a:r>
                        <a:rPr lang="en-US" sz="1600" b="0" i="0" u="none" strike="noStrike">
                          <a:solidFill>
                            <a:srgbClr val="000000"/>
                          </a:solidFill>
                          <a:latin typeface="Times New Roman"/>
                        </a:rPr>
                        <a:t>relatively bad</a:t>
                      </a:r>
                    </a:p>
                  </a:txBody>
                  <a:tcPr marL="9525" marR="9525" marT="9525" marB="0" anchor="ctr">
                    <a:lnL>
                      <a:noFill/>
                    </a:lnL>
                    <a:lnR>
                      <a:noFill/>
                    </a:lnR>
                    <a:lnT>
                      <a:noFill/>
                    </a:lnT>
                    <a:lnB>
                      <a:noFill/>
                    </a:lnB>
                  </a:tcPr>
                </a:tc>
                <a:tc>
                  <a:txBody>
                    <a:bodyPr/>
                    <a:lstStyle/>
                    <a:p>
                      <a:pPr algn="r" fontAlgn="ctr"/>
                      <a:r>
                        <a:rPr lang="en-US" altLang="zh-CN" sz="1600" b="0" i="0" u="none" strike="noStrike">
                          <a:solidFill>
                            <a:srgbClr val="000000"/>
                          </a:solidFill>
                          <a:latin typeface="Times New Roman"/>
                        </a:rPr>
                        <a:t>9.0%</a:t>
                      </a:r>
                    </a:p>
                  </a:txBody>
                  <a:tcPr marL="9525" marR="9525" marT="9525" marB="0" anchor="ctr">
                    <a:lnL>
                      <a:noFill/>
                    </a:lnL>
                    <a:lnR>
                      <a:noFill/>
                    </a:lnR>
                    <a:lnT>
                      <a:noFill/>
                    </a:lnT>
                    <a:lnB>
                      <a:noFill/>
                    </a:lnB>
                  </a:tcPr>
                </a:tc>
                <a:tc>
                  <a:txBody>
                    <a:bodyPr/>
                    <a:lstStyle/>
                    <a:p>
                      <a:pPr algn="r" fontAlgn="ctr"/>
                      <a:r>
                        <a:rPr lang="en-US" altLang="zh-CN" sz="1600" b="0" i="0" u="none" strike="noStrike" dirty="0">
                          <a:solidFill>
                            <a:srgbClr val="000000"/>
                          </a:solidFill>
                          <a:latin typeface="Times New Roman"/>
                        </a:rPr>
                        <a:t>8.2%</a:t>
                      </a:r>
                    </a:p>
                  </a:txBody>
                  <a:tcPr marL="9525" marR="9525" marT="9525" marB="0" anchor="ctr">
                    <a:lnL>
                      <a:noFill/>
                    </a:lnL>
                    <a:lnR>
                      <a:noFill/>
                    </a:lnR>
                    <a:lnT>
                      <a:noFill/>
                    </a:lnT>
                    <a:lnB>
                      <a:noFill/>
                    </a:lnB>
                  </a:tcPr>
                </a:tc>
              </a:tr>
              <a:tr h="293214">
                <a:tc>
                  <a:txBody>
                    <a:bodyPr/>
                    <a:lstStyle/>
                    <a:p>
                      <a:pPr algn="l" fontAlgn="ctr"/>
                      <a:endParaRPr lang="zh-CN" altLang="en-US" sz="16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l" fontAlgn="ctr"/>
                      <a:r>
                        <a:rPr lang="en-US" sz="1600" b="0" i="0" u="none" strike="noStrike">
                          <a:solidFill>
                            <a:srgbClr val="000000"/>
                          </a:solidFill>
                          <a:latin typeface="Times New Roman"/>
                        </a:rPr>
                        <a:t>average</a:t>
                      </a:r>
                    </a:p>
                  </a:txBody>
                  <a:tcPr marL="9525" marR="9525" marT="9525" marB="0" anchor="ctr">
                    <a:lnL>
                      <a:noFill/>
                    </a:lnL>
                    <a:lnR>
                      <a:noFill/>
                    </a:lnR>
                    <a:lnT>
                      <a:noFill/>
                    </a:lnT>
                    <a:lnB>
                      <a:noFill/>
                    </a:lnB>
                  </a:tcPr>
                </a:tc>
                <a:tc>
                  <a:txBody>
                    <a:bodyPr/>
                    <a:lstStyle/>
                    <a:p>
                      <a:pPr algn="r" fontAlgn="ctr"/>
                      <a:r>
                        <a:rPr lang="en-US" altLang="zh-CN" sz="1600" b="0" i="0" u="none" strike="noStrike">
                          <a:solidFill>
                            <a:srgbClr val="000000"/>
                          </a:solidFill>
                          <a:latin typeface="Times New Roman"/>
                        </a:rPr>
                        <a:t>26.6%</a:t>
                      </a:r>
                    </a:p>
                  </a:txBody>
                  <a:tcPr marL="9525" marR="9525" marT="9525" marB="0" anchor="ctr">
                    <a:lnL>
                      <a:noFill/>
                    </a:lnL>
                    <a:lnR>
                      <a:noFill/>
                    </a:lnR>
                    <a:lnT>
                      <a:noFill/>
                    </a:lnT>
                    <a:lnB>
                      <a:noFill/>
                    </a:lnB>
                  </a:tcPr>
                </a:tc>
                <a:tc>
                  <a:txBody>
                    <a:bodyPr/>
                    <a:lstStyle/>
                    <a:p>
                      <a:pPr algn="r" fontAlgn="ctr"/>
                      <a:r>
                        <a:rPr lang="en-US" altLang="zh-CN" sz="1600" b="0" i="0" u="none" strike="noStrike" dirty="0">
                          <a:solidFill>
                            <a:srgbClr val="000000"/>
                          </a:solidFill>
                          <a:latin typeface="Times New Roman"/>
                        </a:rPr>
                        <a:t>28.6%</a:t>
                      </a:r>
                    </a:p>
                  </a:txBody>
                  <a:tcPr marL="9525" marR="9525" marT="9525" marB="0" anchor="ctr">
                    <a:lnL>
                      <a:noFill/>
                    </a:lnL>
                    <a:lnR>
                      <a:noFill/>
                    </a:lnR>
                    <a:lnT>
                      <a:noFill/>
                    </a:lnT>
                    <a:lnB>
                      <a:noFill/>
                    </a:lnB>
                  </a:tcPr>
                </a:tc>
              </a:tr>
              <a:tr h="293214">
                <a:tc>
                  <a:txBody>
                    <a:bodyPr/>
                    <a:lstStyle/>
                    <a:p>
                      <a:pPr algn="l" fontAlgn="ctr"/>
                      <a:endParaRPr lang="zh-CN" altLang="en-US" sz="1600" b="0" i="0" u="none" strike="noStrike">
                        <a:solidFill>
                          <a:srgbClr val="000000"/>
                        </a:solidFill>
                        <a:latin typeface="Times New Roman"/>
                      </a:endParaRPr>
                    </a:p>
                  </a:txBody>
                  <a:tcPr marL="9525" marR="9525" marT="9525" marB="0" anchor="ctr">
                    <a:lnL>
                      <a:noFill/>
                    </a:lnL>
                    <a:lnR>
                      <a:noFill/>
                    </a:lnR>
                    <a:lnT>
                      <a:noFill/>
                    </a:lnT>
                    <a:lnB>
                      <a:noFill/>
                    </a:lnB>
                  </a:tcPr>
                </a:tc>
                <a:tc>
                  <a:txBody>
                    <a:bodyPr/>
                    <a:lstStyle/>
                    <a:p>
                      <a:pPr algn="l" fontAlgn="ctr"/>
                      <a:r>
                        <a:rPr lang="en-US" sz="1600" b="0" i="0" u="none" strike="noStrike" dirty="0">
                          <a:solidFill>
                            <a:srgbClr val="000000"/>
                          </a:solidFill>
                          <a:latin typeface="Times New Roman"/>
                        </a:rPr>
                        <a:t>relatively good</a:t>
                      </a:r>
                    </a:p>
                  </a:txBody>
                  <a:tcPr marL="9525" marR="9525" marT="9525" marB="0" anchor="ctr">
                    <a:lnL>
                      <a:noFill/>
                    </a:lnL>
                    <a:lnR>
                      <a:noFill/>
                    </a:lnR>
                    <a:lnT>
                      <a:noFill/>
                    </a:lnT>
                    <a:lnB>
                      <a:noFill/>
                    </a:lnB>
                  </a:tcPr>
                </a:tc>
                <a:tc>
                  <a:txBody>
                    <a:bodyPr/>
                    <a:lstStyle/>
                    <a:p>
                      <a:pPr algn="r" fontAlgn="ctr"/>
                      <a:r>
                        <a:rPr lang="en-US" altLang="zh-CN" sz="1600" b="0" i="0" u="none" strike="noStrike">
                          <a:solidFill>
                            <a:srgbClr val="000000"/>
                          </a:solidFill>
                          <a:latin typeface="Times New Roman"/>
                        </a:rPr>
                        <a:t>29.6%</a:t>
                      </a:r>
                    </a:p>
                  </a:txBody>
                  <a:tcPr marL="9525" marR="9525" marT="9525" marB="0" anchor="ctr">
                    <a:lnL>
                      <a:noFill/>
                    </a:lnL>
                    <a:lnR>
                      <a:noFill/>
                    </a:lnR>
                    <a:lnT>
                      <a:noFill/>
                    </a:lnT>
                    <a:lnB>
                      <a:noFill/>
                    </a:lnB>
                  </a:tcPr>
                </a:tc>
                <a:tc>
                  <a:txBody>
                    <a:bodyPr/>
                    <a:lstStyle/>
                    <a:p>
                      <a:pPr algn="r" fontAlgn="ctr"/>
                      <a:r>
                        <a:rPr lang="en-US" altLang="zh-CN" sz="1600" b="0" i="0" u="none" strike="noStrike" dirty="0">
                          <a:solidFill>
                            <a:srgbClr val="000000"/>
                          </a:solidFill>
                          <a:latin typeface="Times New Roman"/>
                        </a:rPr>
                        <a:t>36.9%</a:t>
                      </a:r>
                    </a:p>
                  </a:txBody>
                  <a:tcPr marL="9525" marR="9525" marT="9525" marB="0" anchor="ctr">
                    <a:lnL>
                      <a:noFill/>
                    </a:lnL>
                    <a:lnR>
                      <a:noFill/>
                    </a:lnR>
                    <a:lnT>
                      <a:noFill/>
                    </a:lnT>
                    <a:lnB>
                      <a:noFill/>
                    </a:lnB>
                  </a:tcPr>
                </a:tc>
              </a:tr>
              <a:tr h="293214">
                <a:tc>
                  <a:txBody>
                    <a:bodyPr/>
                    <a:lstStyle/>
                    <a:p>
                      <a:pPr algn="l" fontAlgn="ctr"/>
                      <a:r>
                        <a:rPr lang="zh-CN" altLang="en-US" sz="1600" b="0" i="0" u="none" strike="noStrike" dirty="0">
                          <a:solidFill>
                            <a:srgbClr val="000000"/>
                          </a:solidFill>
                          <a:latin typeface="Times New Roman"/>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Times New Roman"/>
                        </a:rPr>
                        <a:t>very good</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a:solidFill>
                            <a:srgbClr val="000000"/>
                          </a:solidFill>
                          <a:latin typeface="Times New Roman"/>
                        </a:rPr>
                        <a:t>32.4%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a:solidFill>
                            <a:srgbClr val="000000"/>
                          </a:solidFill>
                          <a:latin typeface="Times New Roman"/>
                        </a:rPr>
                        <a:t>25.1%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040563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1357313" y="1928813"/>
          <a:ext cx="6500813" cy="3143248"/>
        </p:xfrm>
        <a:graphic>
          <a:graphicData uri="http://schemas.openxmlformats.org/drawingml/2006/table">
            <a:tbl>
              <a:tblPr/>
              <a:tblGrid>
                <a:gridCol w="1593197"/>
                <a:gridCol w="764240"/>
                <a:gridCol w="285750"/>
                <a:gridCol w="2221754"/>
                <a:gridCol w="1635872"/>
              </a:tblGrid>
              <a:tr h="1264258">
                <a:tc>
                  <a:txBody>
                    <a:bodyPr/>
                    <a:lstStyle/>
                    <a:p>
                      <a:pPr algn="l" fontAlgn="ctr"/>
                      <a:r>
                        <a:rPr lang="zh-CN" altLang="en-US" sz="1600" b="0" i="0" u="none" strike="noStrike" dirty="0">
                          <a:solidFill>
                            <a:srgbClr val="000000"/>
                          </a:solidFill>
                          <a:latin typeface="Times New Roman"/>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CN" altLang="en-US" sz="1800" b="0" i="0" u="none" strike="noStrike" dirty="0">
                          <a:solidFill>
                            <a:srgbClr val="000000"/>
                          </a:solidFill>
                          <a:latin typeface="Times New Roman"/>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r" fontAlgn="b"/>
                      <a:r>
                        <a:rPr lang="en-US" sz="1800" b="0" i="0" u="none" strike="noStrike" dirty="0">
                          <a:solidFill>
                            <a:srgbClr val="000000"/>
                          </a:solidFill>
                          <a:latin typeface="Times New Roman"/>
                        </a:rPr>
                        <a:t>Shanghai students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r" fontAlgn="b"/>
                      <a:endParaRPr lang="en-US" sz="1800" b="0" i="0" u="none" strike="noStrike" dirty="0">
                        <a:solidFill>
                          <a:srgbClr val="000000"/>
                        </a:solidFill>
                        <a:latin typeface="Times New Roman"/>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Times New Roman"/>
                        </a:rPr>
                        <a:t>Migrant students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313165">
                <a:tc gridSpan="5">
                  <a:txBody>
                    <a:bodyPr/>
                    <a:lstStyle/>
                    <a:p>
                      <a:pPr algn="ctr" fontAlgn="b"/>
                      <a:r>
                        <a:rPr lang="en-US" sz="1800" b="0" i="1" u="none" strike="noStrike" dirty="0">
                          <a:solidFill>
                            <a:srgbClr val="000000"/>
                          </a:solidFill>
                          <a:latin typeface="Times New Roman"/>
                        </a:rPr>
                        <a:t>Panel C:  Student Characteristics</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13165">
                <a:tc gridSpan="3">
                  <a:txBody>
                    <a:bodyPr/>
                    <a:lstStyle/>
                    <a:p>
                      <a:pPr algn="l" fontAlgn="ctr"/>
                      <a:r>
                        <a:rPr lang="en-US" sz="1800" b="0" i="0" u="none" strike="noStrike">
                          <a:solidFill>
                            <a:srgbClr val="000000"/>
                          </a:solidFill>
                          <a:latin typeface="Times New Roman"/>
                        </a:rPr>
                        <a:t>Age (Wave 2)</a:t>
                      </a:r>
                    </a:p>
                  </a:txBody>
                  <a:tcPr marL="9525" marR="9525" marT="9525"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a:txBody>
                    <a:bodyPr/>
                    <a:lstStyle/>
                    <a:p>
                      <a:pPr algn="r" fontAlgn="ctr"/>
                      <a:r>
                        <a:rPr lang="en-US" altLang="zh-CN" sz="1800" b="0" i="0" u="none" strike="noStrike" dirty="0">
                          <a:solidFill>
                            <a:srgbClr val="000000"/>
                          </a:solidFill>
                          <a:latin typeface="Times New Roman"/>
                        </a:rPr>
                        <a:t>11.4 </a:t>
                      </a:r>
                    </a:p>
                  </a:txBody>
                  <a:tcPr marL="9525" marR="9525" marT="9525" marB="0" anchor="ctr">
                    <a:lnL>
                      <a:noFill/>
                    </a:lnL>
                    <a:lnR>
                      <a:noFill/>
                    </a:lnR>
                    <a:lnT>
                      <a:noFill/>
                    </a:lnT>
                    <a:lnB>
                      <a:noFill/>
                    </a:lnB>
                  </a:tcPr>
                </a:tc>
                <a:tc>
                  <a:txBody>
                    <a:bodyPr/>
                    <a:lstStyle/>
                    <a:p>
                      <a:pPr algn="r" fontAlgn="ctr"/>
                      <a:r>
                        <a:rPr lang="en-US" altLang="zh-CN" sz="1800" b="0" i="0" u="none" strike="noStrike">
                          <a:solidFill>
                            <a:srgbClr val="000000"/>
                          </a:solidFill>
                          <a:latin typeface="Times New Roman"/>
                        </a:rPr>
                        <a:t>11.6 </a:t>
                      </a:r>
                    </a:p>
                  </a:txBody>
                  <a:tcPr marL="9525" marR="9525" marT="9525" marB="0" anchor="ctr">
                    <a:lnL>
                      <a:noFill/>
                    </a:lnL>
                    <a:lnR>
                      <a:noFill/>
                    </a:lnR>
                    <a:lnT>
                      <a:noFill/>
                    </a:lnT>
                    <a:lnB>
                      <a:noFill/>
                    </a:lnB>
                  </a:tcPr>
                </a:tc>
              </a:tr>
              <a:tr h="313165">
                <a:tc gridSpan="3">
                  <a:txBody>
                    <a:bodyPr/>
                    <a:lstStyle/>
                    <a:p>
                      <a:pPr algn="l" fontAlgn="b"/>
                      <a:r>
                        <a:rPr lang="en-US" sz="1800" b="0" i="0" u="none" strike="noStrike">
                          <a:solidFill>
                            <a:srgbClr val="000000"/>
                          </a:solidFill>
                          <a:latin typeface="Times New Roman"/>
                        </a:rPr>
                        <a:t>Female</a:t>
                      </a:r>
                    </a:p>
                  </a:txBody>
                  <a:tcPr marL="9525" marR="9525" marT="9525" marB="0" anchor="b">
                    <a:lnL>
                      <a:noFill/>
                    </a:lnL>
                    <a:lnR>
                      <a:noFill/>
                    </a:lnR>
                    <a:lnT>
                      <a:noFill/>
                    </a:lnT>
                    <a:lnB>
                      <a:noFill/>
                    </a:lnB>
                  </a:tcPr>
                </a:tc>
                <a:tc hMerge="1">
                  <a:txBody>
                    <a:bodyPr/>
                    <a:lstStyle/>
                    <a:p>
                      <a:endParaRPr lang="zh-CN" altLang="en-US"/>
                    </a:p>
                  </a:txBody>
                  <a:tcPr/>
                </a:tc>
                <a:tc hMerge="1">
                  <a:txBody>
                    <a:bodyPr/>
                    <a:lstStyle/>
                    <a:p>
                      <a:endParaRPr lang="zh-CN" altLang="en-US"/>
                    </a:p>
                  </a:txBody>
                  <a:tcPr/>
                </a:tc>
                <a:tc>
                  <a:txBody>
                    <a:bodyPr/>
                    <a:lstStyle/>
                    <a:p>
                      <a:pPr algn="r" fontAlgn="ctr"/>
                      <a:r>
                        <a:rPr lang="en-US" altLang="zh-CN" sz="1800" b="0" i="0" u="none" strike="noStrike" dirty="0">
                          <a:solidFill>
                            <a:srgbClr val="000000"/>
                          </a:solidFill>
                          <a:latin typeface="Times New Roman"/>
                        </a:rPr>
                        <a:t>0.50 </a:t>
                      </a:r>
                    </a:p>
                  </a:txBody>
                  <a:tcPr marL="9525" marR="9525" marT="9525" marB="0" anchor="ctr">
                    <a:lnL>
                      <a:noFill/>
                    </a:lnL>
                    <a:lnR>
                      <a:noFill/>
                    </a:lnR>
                    <a:lnT>
                      <a:noFill/>
                    </a:lnT>
                    <a:lnB>
                      <a:noFill/>
                    </a:lnB>
                  </a:tcPr>
                </a:tc>
                <a:tc>
                  <a:txBody>
                    <a:bodyPr/>
                    <a:lstStyle/>
                    <a:p>
                      <a:pPr algn="r" fontAlgn="ctr"/>
                      <a:r>
                        <a:rPr lang="en-US" altLang="zh-CN" sz="1800" b="0" i="0" u="none" strike="noStrike">
                          <a:solidFill>
                            <a:srgbClr val="000000"/>
                          </a:solidFill>
                          <a:latin typeface="Times New Roman"/>
                        </a:rPr>
                        <a:t>0.45 </a:t>
                      </a:r>
                    </a:p>
                  </a:txBody>
                  <a:tcPr marL="9525" marR="9525" marT="9525" marB="0" anchor="ctr">
                    <a:lnL>
                      <a:noFill/>
                    </a:lnL>
                    <a:lnR>
                      <a:noFill/>
                    </a:lnR>
                    <a:lnT>
                      <a:noFill/>
                    </a:lnT>
                    <a:lnB>
                      <a:noFill/>
                    </a:lnB>
                  </a:tcPr>
                </a:tc>
              </a:tr>
              <a:tr h="313165">
                <a:tc gridSpan="3">
                  <a:txBody>
                    <a:bodyPr/>
                    <a:lstStyle/>
                    <a:p>
                      <a:pPr algn="l" fontAlgn="ctr"/>
                      <a:r>
                        <a:rPr lang="en-US" sz="1800" b="0" i="0" u="none" strike="noStrike">
                          <a:solidFill>
                            <a:srgbClr val="000000"/>
                          </a:solidFill>
                          <a:latin typeface="Times New Roman"/>
                        </a:rPr>
                        <a:t>Rural HuKou</a:t>
                      </a:r>
                    </a:p>
                  </a:txBody>
                  <a:tcPr marL="9525" marR="9525" marT="9525"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a:txBody>
                    <a:bodyPr/>
                    <a:lstStyle/>
                    <a:p>
                      <a:pPr algn="r" fontAlgn="ctr"/>
                      <a:r>
                        <a:rPr lang="en-US" altLang="zh-CN" sz="1800" b="0" i="0" u="none" strike="noStrike">
                          <a:solidFill>
                            <a:srgbClr val="000000"/>
                          </a:solidFill>
                          <a:latin typeface="Times New Roman"/>
                        </a:rPr>
                        <a:t>0.06 </a:t>
                      </a:r>
                    </a:p>
                  </a:txBody>
                  <a:tcPr marL="9525" marR="9525" marT="9525" marB="0" anchor="ctr">
                    <a:lnL>
                      <a:noFill/>
                    </a:lnL>
                    <a:lnR>
                      <a:noFill/>
                    </a:lnR>
                    <a:lnT>
                      <a:noFill/>
                    </a:lnT>
                    <a:lnB>
                      <a:noFill/>
                    </a:lnB>
                  </a:tcPr>
                </a:tc>
                <a:tc>
                  <a:txBody>
                    <a:bodyPr/>
                    <a:lstStyle/>
                    <a:p>
                      <a:pPr algn="r" fontAlgn="ctr"/>
                      <a:r>
                        <a:rPr lang="en-US" altLang="zh-CN" sz="1800" b="0" i="0" u="none" strike="noStrike" dirty="0">
                          <a:solidFill>
                            <a:srgbClr val="000000"/>
                          </a:solidFill>
                          <a:latin typeface="Times New Roman"/>
                        </a:rPr>
                        <a:t>0.71 </a:t>
                      </a:r>
                    </a:p>
                  </a:txBody>
                  <a:tcPr marL="9525" marR="9525" marT="9525" marB="0" anchor="ctr">
                    <a:lnL>
                      <a:noFill/>
                    </a:lnL>
                    <a:lnR>
                      <a:noFill/>
                    </a:lnR>
                    <a:lnT>
                      <a:noFill/>
                    </a:lnT>
                    <a:lnB>
                      <a:noFill/>
                    </a:lnB>
                  </a:tcPr>
                </a:tc>
              </a:tr>
              <a:tr h="313165">
                <a:tc gridSpan="3">
                  <a:txBody>
                    <a:bodyPr/>
                    <a:lstStyle/>
                    <a:p>
                      <a:pPr algn="l" fontAlgn="b"/>
                      <a:r>
                        <a:rPr lang="en-US" sz="1800" b="0" i="0" u="none" strike="noStrike">
                          <a:solidFill>
                            <a:srgbClr val="000000"/>
                          </a:solidFill>
                          <a:latin typeface="Times New Roman"/>
                        </a:rPr>
                        <a:t>Single Child</a:t>
                      </a:r>
                    </a:p>
                  </a:txBody>
                  <a:tcPr marL="9525" marR="9525" marT="9525" marB="0" anchor="b">
                    <a:lnL>
                      <a:noFill/>
                    </a:lnL>
                    <a:lnR>
                      <a:noFill/>
                    </a:lnR>
                    <a:lnT>
                      <a:noFill/>
                    </a:lnT>
                    <a:lnB>
                      <a:noFill/>
                    </a:lnB>
                  </a:tcPr>
                </a:tc>
                <a:tc hMerge="1">
                  <a:txBody>
                    <a:bodyPr/>
                    <a:lstStyle/>
                    <a:p>
                      <a:endParaRPr lang="zh-CN" altLang="en-US"/>
                    </a:p>
                  </a:txBody>
                  <a:tcPr/>
                </a:tc>
                <a:tc hMerge="1">
                  <a:txBody>
                    <a:bodyPr/>
                    <a:lstStyle/>
                    <a:p>
                      <a:endParaRPr lang="zh-CN" altLang="en-US"/>
                    </a:p>
                  </a:txBody>
                  <a:tcPr/>
                </a:tc>
                <a:tc>
                  <a:txBody>
                    <a:bodyPr/>
                    <a:lstStyle/>
                    <a:p>
                      <a:pPr algn="r" fontAlgn="ctr"/>
                      <a:r>
                        <a:rPr lang="en-US" altLang="zh-CN" sz="1800" b="0" i="0" u="none" strike="noStrike">
                          <a:solidFill>
                            <a:srgbClr val="000000"/>
                          </a:solidFill>
                          <a:latin typeface="Times New Roman"/>
                        </a:rPr>
                        <a:t>1.00 </a:t>
                      </a:r>
                    </a:p>
                  </a:txBody>
                  <a:tcPr marL="9525" marR="9525" marT="9525" marB="0" anchor="ctr">
                    <a:lnL>
                      <a:noFill/>
                    </a:lnL>
                    <a:lnR>
                      <a:noFill/>
                    </a:lnR>
                    <a:lnT>
                      <a:noFill/>
                    </a:lnT>
                    <a:lnB>
                      <a:noFill/>
                    </a:lnB>
                  </a:tcPr>
                </a:tc>
                <a:tc>
                  <a:txBody>
                    <a:bodyPr/>
                    <a:lstStyle/>
                    <a:p>
                      <a:pPr algn="r" fontAlgn="ctr"/>
                      <a:r>
                        <a:rPr lang="en-US" altLang="zh-CN" sz="1800" b="0" i="0" u="none" strike="noStrike" dirty="0">
                          <a:solidFill>
                            <a:srgbClr val="000000"/>
                          </a:solidFill>
                          <a:latin typeface="Times New Roman"/>
                        </a:rPr>
                        <a:t>0.45 </a:t>
                      </a:r>
                    </a:p>
                  </a:txBody>
                  <a:tcPr marL="9525" marR="9525" marT="9525" marB="0" anchor="ctr">
                    <a:lnL>
                      <a:noFill/>
                    </a:lnL>
                    <a:lnR>
                      <a:noFill/>
                    </a:lnR>
                    <a:lnT>
                      <a:noFill/>
                    </a:lnT>
                    <a:lnB>
                      <a:noFill/>
                    </a:lnB>
                  </a:tcPr>
                </a:tc>
              </a:tr>
              <a:tr h="313165">
                <a:tc gridSpan="3">
                  <a:txBody>
                    <a:bodyPr/>
                    <a:lstStyle/>
                    <a:p>
                      <a:pPr algn="l" fontAlgn="b"/>
                      <a:r>
                        <a:rPr lang="en-US" sz="1800" b="0" i="0" u="none" strike="noStrike">
                          <a:solidFill>
                            <a:srgbClr val="000000"/>
                          </a:solidFill>
                          <a:latin typeface="Times New Roman"/>
                        </a:rPr>
                        <a:t>Kindergarten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r" fontAlgn="ctr"/>
                      <a:r>
                        <a:rPr lang="en-US" altLang="zh-CN" sz="1800" b="0" i="0" u="none" strike="noStrike">
                          <a:solidFill>
                            <a:srgbClr val="000000"/>
                          </a:solidFill>
                          <a:latin typeface="Times New Roman"/>
                        </a:rPr>
                        <a:t>1.00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CN" sz="1800" b="0" i="0" u="none" strike="noStrike" dirty="0">
                          <a:solidFill>
                            <a:srgbClr val="000000"/>
                          </a:solidFill>
                          <a:latin typeface="Times New Roman"/>
                        </a:rPr>
                        <a:t>0.96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4" name="标题 7"/>
          <p:cNvSpPr txBox="1">
            <a:spLocks/>
          </p:cNvSpPr>
          <p:nvPr/>
        </p:nvSpPr>
        <p:spPr bwMode="auto">
          <a:xfrm>
            <a:off x="500063" y="1214438"/>
            <a:ext cx="7962900" cy="1143000"/>
          </a:xfrm>
          <a:prstGeom prst="rect">
            <a:avLst/>
          </a:prstGeom>
          <a:noFill/>
          <a:ln w="9525">
            <a:noFill/>
            <a:miter lim="800000"/>
            <a:headEnd/>
            <a:tailEnd/>
          </a:ln>
        </p:spPr>
        <p:txBody>
          <a:bodyPr anchor="ctr">
            <a:normAutofit fontScale="92500" lnSpcReduction="20000"/>
          </a:bodyPr>
          <a:lstStyle/>
          <a:p>
            <a:pPr algn="ctr" fontAlgn="auto">
              <a:spcAft>
                <a:spcPts val="0"/>
              </a:spcAft>
              <a:defRPr/>
            </a:pPr>
            <a:r>
              <a:rPr lang="en-US" altLang="zh-CN" sz="4400" dirty="0" smtClean="0">
                <a:solidFill>
                  <a:srgbClr val="4F271C">
                    <a:satMod val="130000"/>
                  </a:srgbClr>
                </a:solidFill>
                <a:latin typeface="Gill Sans MT"/>
                <a:ea typeface="华文中宋"/>
              </a:rPr>
              <a:t>Summary stat: student characteristics</a:t>
            </a:r>
            <a:endParaRPr lang="zh-CN" altLang="en-US" sz="4400" dirty="0">
              <a:solidFill>
                <a:prstClr val="black"/>
              </a:solidFill>
              <a:latin typeface="Gill Sans MT"/>
              <a:ea typeface="华文中宋"/>
            </a:endParaRPr>
          </a:p>
        </p:txBody>
      </p:sp>
    </p:spTree>
    <p:extLst>
      <p:ext uri="{BB962C8B-B14F-4D97-AF65-F5344CB8AC3E}">
        <p14:creationId xmlns:p14="http://schemas.microsoft.com/office/powerpoint/2010/main" val="21931538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7"/>
          <p:cNvSpPr>
            <a:spLocks noGrp="1"/>
          </p:cNvSpPr>
          <p:nvPr>
            <p:ph type="title"/>
          </p:nvPr>
        </p:nvSpPr>
        <p:spPr>
          <a:xfrm>
            <a:off x="971550" y="0"/>
            <a:ext cx="7962900" cy="1143000"/>
          </a:xfrm>
        </p:spPr>
        <p:txBody>
          <a:bodyPr rtlCol="0">
            <a:normAutofit/>
          </a:bodyPr>
          <a:lstStyle/>
          <a:p>
            <a:pPr eaLnBrk="1" fontAlgn="auto" hangingPunct="1">
              <a:spcAft>
                <a:spcPts val="0"/>
              </a:spcAft>
              <a:defRPr/>
            </a:pPr>
            <a:r>
              <a:rPr lang="en-US" altLang="zh-CN" dirty="0" smtClean="0">
                <a:solidFill>
                  <a:schemeClr val="tx2">
                    <a:satMod val="130000"/>
                  </a:schemeClr>
                </a:solidFill>
              </a:rPr>
              <a:t>Summary stat: family background</a:t>
            </a:r>
            <a:endParaRPr lang="zh-CN" altLang="en-US" dirty="0"/>
          </a:p>
        </p:txBody>
      </p:sp>
      <p:graphicFrame>
        <p:nvGraphicFramePr>
          <p:cNvPr id="4" name="表格 3"/>
          <p:cNvGraphicFramePr>
            <a:graphicFrameLocks noGrp="1"/>
          </p:cNvGraphicFramePr>
          <p:nvPr/>
        </p:nvGraphicFramePr>
        <p:xfrm>
          <a:off x="1071563" y="1000125"/>
          <a:ext cx="7429499" cy="5700867"/>
        </p:xfrm>
        <a:graphic>
          <a:graphicData uri="http://schemas.openxmlformats.org/drawingml/2006/table">
            <a:tbl>
              <a:tblPr/>
              <a:tblGrid>
                <a:gridCol w="1820795"/>
                <a:gridCol w="1869568"/>
                <a:gridCol w="1869568"/>
                <a:gridCol w="1869568"/>
              </a:tblGrid>
              <a:tr h="324947">
                <a:tc>
                  <a:txBody>
                    <a:bodyPr/>
                    <a:lstStyle/>
                    <a:p>
                      <a:pPr algn="l" fontAlgn="ctr"/>
                      <a:r>
                        <a:rPr lang="zh-CN" altLang="en-US" sz="1600" b="0" i="0" u="none" strike="noStrike" dirty="0">
                          <a:solidFill>
                            <a:srgbClr val="000000"/>
                          </a:solidFill>
                          <a:latin typeface="Times New Roman"/>
                        </a:rPr>
                        <a:t>　</a:t>
                      </a:r>
                    </a:p>
                  </a:txBody>
                  <a:tcPr marL="6239" marR="6239" marT="623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Times New Roman"/>
                        </a:rPr>
                        <a:t>　</a:t>
                      </a:r>
                    </a:p>
                  </a:txBody>
                  <a:tcPr marL="6239" marR="6239" marT="623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Times New Roman"/>
                        </a:rPr>
                        <a:t>Shanghai students</a:t>
                      </a:r>
                    </a:p>
                  </a:txBody>
                  <a:tcPr marL="6239" marR="6239" marT="623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latin typeface="Times New Roman"/>
                        </a:rPr>
                        <a:t>Migrant students</a:t>
                      </a:r>
                    </a:p>
                  </a:txBody>
                  <a:tcPr marL="6239" marR="6239" marT="6239" marB="0" anchor="b">
                    <a:lnL>
                      <a:noFill/>
                    </a:lnL>
                    <a:lnR>
                      <a:noFill/>
                    </a:lnR>
                    <a:lnT>
                      <a:noFill/>
                    </a:lnT>
                    <a:lnB w="12700" cap="flat" cmpd="sng" algn="ctr">
                      <a:solidFill>
                        <a:srgbClr val="000000"/>
                      </a:solidFill>
                      <a:prstDash val="solid"/>
                      <a:round/>
                      <a:headEnd type="none" w="med" len="med"/>
                      <a:tailEnd type="none" w="med" len="med"/>
                    </a:lnB>
                  </a:tcPr>
                </a:tc>
              </a:tr>
              <a:tr h="250069">
                <a:tc gridSpan="4">
                  <a:txBody>
                    <a:bodyPr/>
                    <a:lstStyle/>
                    <a:p>
                      <a:pPr algn="ctr" fontAlgn="b"/>
                      <a:r>
                        <a:rPr lang="en-US" sz="1600" b="0" i="1" u="none" strike="noStrike" dirty="0">
                          <a:solidFill>
                            <a:srgbClr val="000000"/>
                          </a:solidFill>
                          <a:latin typeface="Times New Roman"/>
                        </a:rPr>
                        <a:t>Panel D:Family Background</a:t>
                      </a:r>
                    </a:p>
                  </a:txBody>
                  <a:tcPr marL="6239" marR="6239" marT="6239"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50069">
                <a:tc gridSpan="2">
                  <a:txBody>
                    <a:bodyPr/>
                    <a:lstStyle/>
                    <a:p>
                      <a:pPr algn="l" fontAlgn="ctr"/>
                      <a:r>
                        <a:rPr lang="en-US" sz="1600" b="0" i="0" u="none" strike="noStrike" dirty="0">
                          <a:solidFill>
                            <a:srgbClr val="000000"/>
                          </a:solidFill>
                          <a:latin typeface="Times New Roman"/>
                        </a:rPr>
                        <a:t>Father High School &amp; Above</a:t>
                      </a:r>
                    </a:p>
                  </a:txBody>
                  <a:tcPr marL="6239" marR="6239" marT="6239" marB="0" anchor="ctr">
                    <a:lnL>
                      <a:noFill/>
                    </a:lnL>
                    <a:lnR>
                      <a:noFill/>
                    </a:lnR>
                    <a:lnT>
                      <a:noFill/>
                    </a:lnT>
                    <a:lnB>
                      <a:noFill/>
                    </a:lnB>
                  </a:tcPr>
                </a:tc>
                <a:tc hMerge="1">
                  <a:txBody>
                    <a:bodyPr/>
                    <a:lstStyle/>
                    <a:p>
                      <a:endParaRPr lang="zh-CN" altLang="en-US"/>
                    </a:p>
                  </a:txBody>
                  <a:tcPr/>
                </a:tc>
                <a:tc>
                  <a:txBody>
                    <a:bodyPr/>
                    <a:lstStyle/>
                    <a:p>
                      <a:pPr algn="r" fontAlgn="ctr"/>
                      <a:r>
                        <a:rPr lang="en-US" altLang="zh-CN" sz="1600" b="0" i="0" u="none" strike="noStrike">
                          <a:solidFill>
                            <a:srgbClr val="000000"/>
                          </a:solidFill>
                          <a:latin typeface="Times New Roman"/>
                        </a:rPr>
                        <a:t>0.81 </a:t>
                      </a:r>
                    </a:p>
                  </a:txBody>
                  <a:tcPr marL="6239" marR="6239" marT="6239" marB="0" anchor="ctr">
                    <a:lnL>
                      <a:noFill/>
                    </a:lnL>
                    <a:lnR>
                      <a:noFill/>
                    </a:lnR>
                    <a:lnT>
                      <a:noFill/>
                    </a:lnT>
                    <a:lnB>
                      <a:noFill/>
                    </a:lnB>
                  </a:tcPr>
                </a:tc>
                <a:tc>
                  <a:txBody>
                    <a:bodyPr/>
                    <a:lstStyle/>
                    <a:p>
                      <a:pPr algn="r" fontAlgn="ctr"/>
                      <a:r>
                        <a:rPr lang="en-US" altLang="zh-CN" sz="1600" b="0" i="0" u="none" strike="noStrike">
                          <a:solidFill>
                            <a:srgbClr val="000000"/>
                          </a:solidFill>
                          <a:latin typeface="Times New Roman"/>
                        </a:rPr>
                        <a:t>0.45 </a:t>
                      </a:r>
                    </a:p>
                  </a:txBody>
                  <a:tcPr marL="6239" marR="6239" marT="6239" marB="0" anchor="ctr">
                    <a:lnL>
                      <a:noFill/>
                    </a:lnL>
                    <a:lnR>
                      <a:noFill/>
                    </a:lnR>
                    <a:lnT>
                      <a:noFill/>
                    </a:lnT>
                    <a:lnB>
                      <a:noFill/>
                    </a:lnB>
                  </a:tcPr>
                </a:tc>
              </a:tr>
              <a:tr h="250069">
                <a:tc gridSpan="2">
                  <a:txBody>
                    <a:bodyPr/>
                    <a:lstStyle/>
                    <a:p>
                      <a:pPr algn="l" fontAlgn="ctr"/>
                      <a:r>
                        <a:rPr lang="en-US" sz="1600" b="0" i="0" u="none" strike="noStrike" dirty="0">
                          <a:solidFill>
                            <a:srgbClr val="000000"/>
                          </a:solidFill>
                          <a:latin typeface="Times New Roman"/>
                        </a:rPr>
                        <a:t>Father College &amp; Above</a:t>
                      </a:r>
                    </a:p>
                  </a:txBody>
                  <a:tcPr marL="6239" marR="6239" marT="6239" marB="0" anchor="ctr">
                    <a:lnL>
                      <a:noFill/>
                    </a:lnL>
                    <a:lnR>
                      <a:noFill/>
                    </a:lnR>
                    <a:lnT>
                      <a:noFill/>
                    </a:lnT>
                    <a:lnB>
                      <a:noFill/>
                    </a:lnB>
                  </a:tcPr>
                </a:tc>
                <a:tc hMerge="1">
                  <a:txBody>
                    <a:bodyPr/>
                    <a:lstStyle/>
                    <a:p>
                      <a:endParaRPr lang="zh-CN" altLang="en-US"/>
                    </a:p>
                  </a:txBody>
                  <a:tcPr/>
                </a:tc>
                <a:tc>
                  <a:txBody>
                    <a:bodyPr/>
                    <a:lstStyle/>
                    <a:p>
                      <a:pPr algn="r" fontAlgn="ctr"/>
                      <a:r>
                        <a:rPr lang="en-US" altLang="zh-CN" sz="1600" b="0" i="0" u="none" strike="noStrike">
                          <a:solidFill>
                            <a:srgbClr val="000000"/>
                          </a:solidFill>
                          <a:latin typeface="Times New Roman"/>
                        </a:rPr>
                        <a:t>0.12 </a:t>
                      </a:r>
                    </a:p>
                  </a:txBody>
                  <a:tcPr marL="6239" marR="6239" marT="6239" marB="0" anchor="ctr">
                    <a:lnL>
                      <a:noFill/>
                    </a:lnL>
                    <a:lnR>
                      <a:noFill/>
                    </a:lnR>
                    <a:lnT>
                      <a:noFill/>
                    </a:lnT>
                    <a:lnB>
                      <a:noFill/>
                    </a:lnB>
                  </a:tcPr>
                </a:tc>
                <a:tc>
                  <a:txBody>
                    <a:bodyPr/>
                    <a:lstStyle/>
                    <a:p>
                      <a:pPr algn="r" fontAlgn="ctr"/>
                      <a:r>
                        <a:rPr lang="en-US" altLang="zh-CN" sz="1600" b="0" i="0" u="none" strike="noStrike">
                          <a:solidFill>
                            <a:srgbClr val="000000"/>
                          </a:solidFill>
                          <a:latin typeface="Times New Roman"/>
                        </a:rPr>
                        <a:t>0.03 </a:t>
                      </a:r>
                    </a:p>
                  </a:txBody>
                  <a:tcPr marL="6239" marR="6239" marT="6239" marB="0" anchor="ctr">
                    <a:lnL>
                      <a:noFill/>
                    </a:lnL>
                    <a:lnR>
                      <a:noFill/>
                    </a:lnR>
                    <a:lnT>
                      <a:noFill/>
                    </a:lnT>
                    <a:lnB>
                      <a:noFill/>
                    </a:lnB>
                  </a:tcPr>
                </a:tc>
              </a:tr>
              <a:tr h="250069">
                <a:tc gridSpan="2">
                  <a:txBody>
                    <a:bodyPr/>
                    <a:lstStyle/>
                    <a:p>
                      <a:pPr algn="l" fontAlgn="ctr"/>
                      <a:r>
                        <a:rPr lang="en-US" sz="1600" b="0" i="0" u="none" strike="noStrike" dirty="0">
                          <a:solidFill>
                            <a:srgbClr val="000000"/>
                          </a:solidFill>
                          <a:latin typeface="Times New Roman"/>
                        </a:rPr>
                        <a:t>Mother High School &amp; Above</a:t>
                      </a:r>
                    </a:p>
                  </a:txBody>
                  <a:tcPr marL="6239" marR="6239" marT="6239" marB="0" anchor="ctr">
                    <a:lnL>
                      <a:noFill/>
                    </a:lnL>
                    <a:lnR>
                      <a:noFill/>
                    </a:lnR>
                    <a:lnT>
                      <a:noFill/>
                    </a:lnT>
                    <a:lnB>
                      <a:noFill/>
                    </a:lnB>
                  </a:tcPr>
                </a:tc>
                <a:tc hMerge="1">
                  <a:txBody>
                    <a:bodyPr/>
                    <a:lstStyle/>
                    <a:p>
                      <a:endParaRPr lang="zh-CN" altLang="en-US"/>
                    </a:p>
                  </a:txBody>
                  <a:tcPr/>
                </a:tc>
                <a:tc>
                  <a:txBody>
                    <a:bodyPr/>
                    <a:lstStyle/>
                    <a:p>
                      <a:pPr algn="r" fontAlgn="ctr"/>
                      <a:r>
                        <a:rPr lang="en-US" altLang="zh-CN" sz="1600" b="0" i="0" u="none" strike="noStrike">
                          <a:solidFill>
                            <a:srgbClr val="000000"/>
                          </a:solidFill>
                          <a:latin typeface="Times New Roman"/>
                        </a:rPr>
                        <a:t>0.78 </a:t>
                      </a:r>
                    </a:p>
                  </a:txBody>
                  <a:tcPr marL="6239" marR="6239" marT="6239" marB="0" anchor="ctr">
                    <a:lnL>
                      <a:noFill/>
                    </a:lnL>
                    <a:lnR>
                      <a:noFill/>
                    </a:lnR>
                    <a:lnT>
                      <a:noFill/>
                    </a:lnT>
                    <a:lnB>
                      <a:noFill/>
                    </a:lnB>
                  </a:tcPr>
                </a:tc>
                <a:tc>
                  <a:txBody>
                    <a:bodyPr/>
                    <a:lstStyle/>
                    <a:p>
                      <a:pPr algn="r" fontAlgn="ctr"/>
                      <a:r>
                        <a:rPr lang="en-US" altLang="zh-CN" sz="1600" b="0" i="0" u="none" strike="noStrike">
                          <a:solidFill>
                            <a:srgbClr val="000000"/>
                          </a:solidFill>
                          <a:latin typeface="Times New Roman"/>
                        </a:rPr>
                        <a:t>0.29 </a:t>
                      </a:r>
                    </a:p>
                  </a:txBody>
                  <a:tcPr marL="6239" marR="6239" marT="6239" marB="0" anchor="ctr">
                    <a:lnL>
                      <a:noFill/>
                    </a:lnL>
                    <a:lnR>
                      <a:noFill/>
                    </a:lnR>
                    <a:lnT>
                      <a:noFill/>
                    </a:lnT>
                    <a:lnB>
                      <a:noFill/>
                    </a:lnB>
                  </a:tcPr>
                </a:tc>
              </a:tr>
              <a:tr h="250069">
                <a:tc gridSpan="2">
                  <a:txBody>
                    <a:bodyPr/>
                    <a:lstStyle/>
                    <a:p>
                      <a:pPr algn="l" fontAlgn="ctr"/>
                      <a:r>
                        <a:rPr lang="en-US" sz="1600" b="0" i="0" u="none" strike="noStrike" dirty="0">
                          <a:solidFill>
                            <a:srgbClr val="000000"/>
                          </a:solidFill>
                          <a:latin typeface="Times New Roman"/>
                        </a:rPr>
                        <a:t>Mother College &amp; Above</a:t>
                      </a:r>
                    </a:p>
                  </a:txBody>
                  <a:tcPr marL="6239" marR="6239" marT="6239" marB="0" anchor="ctr">
                    <a:lnL>
                      <a:noFill/>
                    </a:lnL>
                    <a:lnR>
                      <a:noFill/>
                    </a:lnR>
                    <a:lnT>
                      <a:noFill/>
                    </a:lnT>
                    <a:lnB>
                      <a:noFill/>
                    </a:lnB>
                  </a:tcPr>
                </a:tc>
                <a:tc hMerge="1">
                  <a:txBody>
                    <a:bodyPr/>
                    <a:lstStyle/>
                    <a:p>
                      <a:endParaRPr lang="zh-CN" altLang="en-US"/>
                    </a:p>
                  </a:txBody>
                  <a:tcPr/>
                </a:tc>
                <a:tc>
                  <a:txBody>
                    <a:bodyPr/>
                    <a:lstStyle/>
                    <a:p>
                      <a:pPr algn="r" fontAlgn="ctr"/>
                      <a:r>
                        <a:rPr lang="en-US" altLang="zh-CN" sz="1600" b="0" i="0" u="none" strike="noStrike">
                          <a:solidFill>
                            <a:srgbClr val="000000"/>
                          </a:solidFill>
                          <a:latin typeface="Times New Roman"/>
                        </a:rPr>
                        <a:t>0.10 </a:t>
                      </a:r>
                    </a:p>
                  </a:txBody>
                  <a:tcPr marL="6239" marR="6239" marT="6239" marB="0" anchor="ctr">
                    <a:lnL>
                      <a:noFill/>
                    </a:lnL>
                    <a:lnR>
                      <a:noFill/>
                    </a:lnR>
                    <a:lnT>
                      <a:noFill/>
                    </a:lnT>
                    <a:lnB>
                      <a:noFill/>
                    </a:lnB>
                  </a:tcPr>
                </a:tc>
                <a:tc>
                  <a:txBody>
                    <a:bodyPr/>
                    <a:lstStyle/>
                    <a:p>
                      <a:pPr algn="r" fontAlgn="ctr"/>
                      <a:r>
                        <a:rPr lang="en-US" altLang="zh-CN" sz="1600" b="0" i="0" u="none" strike="noStrike">
                          <a:solidFill>
                            <a:srgbClr val="000000"/>
                          </a:solidFill>
                          <a:latin typeface="Times New Roman"/>
                        </a:rPr>
                        <a:t>0.01 </a:t>
                      </a:r>
                    </a:p>
                  </a:txBody>
                  <a:tcPr marL="6239" marR="6239" marT="6239" marB="0" anchor="ctr">
                    <a:lnL>
                      <a:noFill/>
                    </a:lnL>
                    <a:lnR>
                      <a:noFill/>
                    </a:lnR>
                    <a:lnT>
                      <a:noFill/>
                    </a:lnT>
                    <a:lnB>
                      <a:noFill/>
                    </a:lnB>
                  </a:tcPr>
                </a:tc>
              </a:tr>
              <a:tr h="250069">
                <a:tc gridSpan="2">
                  <a:txBody>
                    <a:bodyPr/>
                    <a:lstStyle/>
                    <a:p>
                      <a:pPr algn="l" fontAlgn="b"/>
                      <a:r>
                        <a:rPr lang="en-US" sz="1600" b="0" i="0" u="none" strike="noStrike">
                          <a:solidFill>
                            <a:srgbClr val="000000"/>
                          </a:solidFill>
                          <a:latin typeface="Times New Roman"/>
                        </a:rPr>
                        <a:t>Family Income (Wave 2)</a:t>
                      </a:r>
                    </a:p>
                  </a:txBody>
                  <a:tcPr marL="6239" marR="6239" marT="6239" marB="0" anchor="b">
                    <a:lnL>
                      <a:noFill/>
                    </a:lnL>
                    <a:lnR>
                      <a:noFill/>
                    </a:lnR>
                    <a:lnT>
                      <a:noFill/>
                    </a:lnT>
                    <a:lnB>
                      <a:noFill/>
                    </a:lnB>
                  </a:tcPr>
                </a:tc>
                <a:tc hMerge="1">
                  <a:txBody>
                    <a:bodyPr/>
                    <a:lstStyle/>
                    <a:p>
                      <a:endParaRPr lang="zh-CN" altLang="en-US"/>
                    </a:p>
                  </a:txBody>
                  <a:tcPr/>
                </a:tc>
                <a:tc>
                  <a:txBody>
                    <a:bodyPr/>
                    <a:lstStyle/>
                    <a:p>
                      <a:pPr algn="l" fontAlgn="b"/>
                      <a:endParaRPr lang="zh-CN" altLang="en-US" sz="1600" b="0" i="0" u="none" strike="noStrike" dirty="0">
                        <a:solidFill>
                          <a:srgbClr val="000000"/>
                        </a:solidFill>
                        <a:latin typeface="Times New Roman"/>
                      </a:endParaRPr>
                    </a:p>
                  </a:txBody>
                  <a:tcPr marL="6239" marR="6239" marT="6239" marB="0" anchor="b">
                    <a:lnL>
                      <a:noFill/>
                    </a:lnL>
                    <a:lnR>
                      <a:noFill/>
                    </a:lnR>
                    <a:lnT>
                      <a:noFill/>
                    </a:lnT>
                    <a:lnB>
                      <a:noFill/>
                    </a:lnB>
                  </a:tcPr>
                </a:tc>
                <a:tc>
                  <a:txBody>
                    <a:bodyPr/>
                    <a:lstStyle/>
                    <a:p>
                      <a:pPr algn="l" fontAlgn="b"/>
                      <a:endParaRPr lang="zh-CN" altLang="en-US" sz="1600" b="0" i="0" u="none" strike="noStrike">
                        <a:solidFill>
                          <a:srgbClr val="000000"/>
                        </a:solidFill>
                        <a:latin typeface="Times New Roman"/>
                      </a:endParaRPr>
                    </a:p>
                  </a:txBody>
                  <a:tcPr marL="6239" marR="6239" marT="6239" marB="0" anchor="b">
                    <a:lnL>
                      <a:noFill/>
                    </a:lnL>
                    <a:lnR>
                      <a:noFill/>
                    </a:lnR>
                    <a:lnT>
                      <a:noFill/>
                    </a:lnT>
                    <a:lnB>
                      <a:noFill/>
                    </a:lnB>
                  </a:tcPr>
                </a:tc>
              </a:tr>
              <a:tr h="324947">
                <a:tc>
                  <a:txBody>
                    <a:bodyPr/>
                    <a:lstStyle/>
                    <a:p>
                      <a:pPr algn="l" fontAlgn="b"/>
                      <a:endParaRPr lang="zh-CN" altLang="en-US" sz="1600" b="0" i="0" u="none" strike="noStrike">
                        <a:solidFill>
                          <a:srgbClr val="000000"/>
                        </a:solidFill>
                        <a:latin typeface="Times New Roman"/>
                      </a:endParaRPr>
                    </a:p>
                  </a:txBody>
                  <a:tcPr marL="6239" marR="6239" marT="6239" marB="0" anchor="b">
                    <a:lnL>
                      <a:noFill/>
                    </a:lnL>
                    <a:lnR>
                      <a:noFill/>
                    </a:lnR>
                    <a:lnT>
                      <a:noFill/>
                    </a:lnT>
                    <a:lnB>
                      <a:noFill/>
                    </a:lnB>
                  </a:tcPr>
                </a:tc>
                <a:tc>
                  <a:txBody>
                    <a:bodyPr/>
                    <a:lstStyle/>
                    <a:p>
                      <a:pPr algn="just" fontAlgn="b"/>
                      <a:r>
                        <a:rPr lang="en-US" sz="1600" b="0" i="0" u="none" strike="noStrike">
                          <a:solidFill>
                            <a:srgbClr val="000000"/>
                          </a:solidFill>
                          <a:latin typeface="Times New Roman"/>
                        </a:rPr>
                        <a:t> -Below RMB3K</a:t>
                      </a:r>
                    </a:p>
                  </a:txBody>
                  <a:tcPr marL="6239" marR="6239" marT="6239" marB="0" anchor="b">
                    <a:lnL>
                      <a:noFill/>
                    </a:lnL>
                    <a:lnR>
                      <a:noFill/>
                    </a:lnR>
                    <a:lnT>
                      <a:noFill/>
                    </a:lnT>
                    <a:lnB>
                      <a:noFill/>
                    </a:lnB>
                  </a:tcPr>
                </a:tc>
                <a:tc>
                  <a:txBody>
                    <a:bodyPr/>
                    <a:lstStyle/>
                    <a:p>
                      <a:pPr algn="r" fontAlgn="ctr"/>
                      <a:r>
                        <a:rPr lang="en-US" altLang="zh-CN" sz="1600" b="0" i="0" u="none" strike="noStrike" dirty="0">
                          <a:solidFill>
                            <a:srgbClr val="000000"/>
                          </a:solidFill>
                          <a:latin typeface="Times New Roman"/>
                        </a:rPr>
                        <a:t>0.18 </a:t>
                      </a:r>
                    </a:p>
                  </a:txBody>
                  <a:tcPr marL="6239" marR="6239" marT="6239" marB="0" anchor="ctr">
                    <a:lnL>
                      <a:noFill/>
                    </a:lnL>
                    <a:lnR>
                      <a:noFill/>
                    </a:lnR>
                    <a:lnT>
                      <a:noFill/>
                    </a:lnT>
                    <a:lnB>
                      <a:noFill/>
                    </a:lnB>
                  </a:tcPr>
                </a:tc>
                <a:tc>
                  <a:txBody>
                    <a:bodyPr/>
                    <a:lstStyle/>
                    <a:p>
                      <a:pPr algn="r" fontAlgn="ctr"/>
                      <a:r>
                        <a:rPr lang="en-US" altLang="zh-CN" sz="1600" b="0" i="0" u="none" strike="noStrike">
                          <a:solidFill>
                            <a:srgbClr val="000000"/>
                          </a:solidFill>
                          <a:latin typeface="Times New Roman"/>
                        </a:rPr>
                        <a:t>0.16 </a:t>
                      </a:r>
                    </a:p>
                  </a:txBody>
                  <a:tcPr marL="6239" marR="6239" marT="6239" marB="0" anchor="ctr">
                    <a:lnL>
                      <a:noFill/>
                    </a:lnL>
                    <a:lnR>
                      <a:noFill/>
                    </a:lnR>
                    <a:lnT>
                      <a:noFill/>
                    </a:lnT>
                    <a:lnB>
                      <a:noFill/>
                    </a:lnB>
                  </a:tcPr>
                </a:tc>
              </a:tr>
              <a:tr h="250069">
                <a:tc>
                  <a:txBody>
                    <a:bodyPr/>
                    <a:lstStyle/>
                    <a:p>
                      <a:pPr algn="l" fontAlgn="b"/>
                      <a:endParaRPr lang="zh-CN" altLang="en-US" sz="1600" b="0" i="0" u="none" strike="noStrike">
                        <a:solidFill>
                          <a:srgbClr val="000000"/>
                        </a:solidFill>
                        <a:latin typeface="Times New Roman"/>
                      </a:endParaRPr>
                    </a:p>
                  </a:txBody>
                  <a:tcPr marL="6239" marR="6239" marT="6239" marB="0" anchor="b">
                    <a:lnL>
                      <a:noFill/>
                    </a:lnL>
                    <a:lnR>
                      <a:noFill/>
                    </a:lnR>
                    <a:lnT>
                      <a:noFill/>
                    </a:lnT>
                    <a:lnB>
                      <a:noFill/>
                    </a:lnB>
                  </a:tcPr>
                </a:tc>
                <a:tc>
                  <a:txBody>
                    <a:bodyPr/>
                    <a:lstStyle/>
                    <a:p>
                      <a:pPr algn="just" fontAlgn="b"/>
                      <a:r>
                        <a:rPr lang="en-US" sz="1600" b="0" i="0" u="none" strike="noStrike">
                          <a:solidFill>
                            <a:srgbClr val="000000"/>
                          </a:solidFill>
                          <a:latin typeface="Times New Roman"/>
                        </a:rPr>
                        <a:t> -RMB3-5K</a:t>
                      </a:r>
                    </a:p>
                  </a:txBody>
                  <a:tcPr marL="6239" marR="6239" marT="6239" marB="0" anchor="b">
                    <a:lnL>
                      <a:noFill/>
                    </a:lnL>
                    <a:lnR>
                      <a:noFill/>
                    </a:lnR>
                    <a:lnT>
                      <a:noFill/>
                    </a:lnT>
                    <a:lnB>
                      <a:noFill/>
                    </a:lnB>
                  </a:tcPr>
                </a:tc>
                <a:tc>
                  <a:txBody>
                    <a:bodyPr/>
                    <a:lstStyle/>
                    <a:p>
                      <a:pPr algn="r" fontAlgn="ctr"/>
                      <a:r>
                        <a:rPr lang="en-US" altLang="zh-CN" sz="1600" b="0" i="0" u="none" strike="noStrike" dirty="0">
                          <a:solidFill>
                            <a:srgbClr val="000000"/>
                          </a:solidFill>
                          <a:latin typeface="Times New Roman"/>
                        </a:rPr>
                        <a:t>0.31 </a:t>
                      </a:r>
                    </a:p>
                  </a:txBody>
                  <a:tcPr marL="6239" marR="6239" marT="6239" marB="0" anchor="ctr">
                    <a:lnL>
                      <a:noFill/>
                    </a:lnL>
                    <a:lnR>
                      <a:noFill/>
                    </a:lnR>
                    <a:lnT>
                      <a:noFill/>
                    </a:lnT>
                    <a:lnB>
                      <a:noFill/>
                    </a:lnB>
                  </a:tcPr>
                </a:tc>
                <a:tc>
                  <a:txBody>
                    <a:bodyPr/>
                    <a:lstStyle/>
                    <a:p>
                      <a:pPr algn="r" fontAlgn="ctr"/>
                      <a:r>
                        <a:rPr lang="en-US" altLang="zh-CN" sz="1600" b="0" i="0" u="none" strike="noStrike">
                          <a:solidFill>
                            <a:srgbClr val="000000"/>
                          </a:solidFill>
                          <a:latin typeface="Times New Roman"/>
                        </a:rPr>
                        <a:t>0.37 </a:t>
                      </a:r>
                    </a:p>
                  </a:txBody>
                  <a:tcPr marL="6239" marR="6239" marT="6239" marB="0" anchor="ctr">
                    <a:lnL>
                      <a:noFill/>
                    </a:lnL>
                    <a:lnR>
                      <a:noFill/>
                    </a:lnR>
                    <a:lnT>
                      <a:noFill/>
                    </a:lnT>
                    <a:lnB>
                      <a:noFill/>
                    </a:lnB>
                  </a:tcPr>
                </a:tc>
              </a:tr>
              <a:tr h="324947">
                <a:tc>
                  <a:txBody>
                    <a:bodyPr/>
                    <a:lstStyle/>
                    <a:p>
                      <a:pPr algn="l" fontAlgn="b"/>
                      <a:endParaRPr lang="zh-CN" altLang="en-US" sz="1600" b="0" i="0" u="none" strike="noStrike">
                        <a:solidFill>
                          <a:srgbClr val="000000"/>
                        </a:solidFill>
                        <a:latin typeface="Times New Roman"/>
                      </a:endParaRPr>
                    </a:p>
                  </a:txBody>
                  <a:tcPr marL="6239" marR="6239" marT="6239" marB="0" anchor="b">
                    <a:lnL>
                      <a:noFill/>
                    </a:lnL>
                    <a:lnR>
                      <a:noFill/>
                    </a:lnR>
                    <a:lnT>
                      <a:noFill/>
                    </a:lnT>
                    <a:lnB>
                      <a:noFill/>
                    </a:lnB>
                  </a:tcPr>
                </a:tc>
                <a:tc>
                  <a:txBody>
                    <a:bodyPr/>
                    <a:lstStyle/>
                    <a:p>
                      <a:pPr algn="just" fontAlgn="b"/>
                      <a:r>
                        <a:rPr lang="en-US" sz="1600" b="0" i="0" u="none" strike="noStrike">
                          <a:solidFill>
                            <a:srgbClr val="000000"/>
                          </a:solidFill>
                          <a:latin typeface="Times New Roman"/>
                        </a:rPr>
                        <a:t> -Above RMB5K</a:t>
                      </a:r>
                    </a:p>
                  </a:txBody>
                  <a:tcPr marL="6239" marR="6239" marT="6239" marB="0" anchor="b">
                    <a:lnL>
                      <a:noFill/>
                    </a:lnL>
                    <a:lnR>
                      <a:noFill/>
                    </a:lnR>
                    <a:lnT>
                      <a:noFill/>
                    </a:lnT>
                    <a:lnB>
                      <a:noFill/>
                    </a:lnB>
                  </a:tcPr>
                </a:tc>
                <a:tc>
                  <a:txBody>
                    <a:bodyPr/>
                    <a:lstStyle/>
                    <a:p>
                      <a:pPr algn="r" fontAlgn="ctr"/>
                      <a:r>
                        <a:rPr lang="en-US" altLang="zh-CN" sz="1600" b="0" i="0" u="none" strike="noStrike" dirty="0">
                          <a:solidFill>
                            <a:srgbClr val="000000"/>
                          </a:solidFill>
                          <a:latin typeface="Times New Roman"/>
                        </a:rPr>
                        <a:t>0.52 </a:t>
                      </a:r>
                    </a:p>
                  </a:txBody>
                  <a:tcPr marL="6239" marR="6239" marT="6239" marB="0" anchor="ctr">
                    <a:lnL>
                      <a:noFill/>
                    </a:lnL>
                    <a:lnR>
                      <a:noFill/>
                    </a:lnR>
                    <a:lnT>
                      <a:noFill/>
                    </a:lnT>
                    <a:lnB>
                      <a:noFill/>
                    </a:lnB>
                  </a:tcPr>
                </a:tc>
                <a:tc>
                  <a:txBody>
                    <a:bodyPr/>
                    <a:lstStyle/>
                    <a:p>
                      <a:pPr algn="r" fontAlgn="ctr"/>
                      <a:r>
                        <a:rPr lang="en-US" altLang="zh-CN" sz="1600" b="0" i="0" u="none" strike="noStrike">
                          <a:solidFill>
                            <a:srgbClr val="000000"/>
                          </a:solidFill>
                          <a:latin typeface="Times New Roman"/>
                        </a:rPr>
                        <a:t>0.47 </a:t>
                      </a:r>
                    </a:p>
                  </a:txBody>
                  <a:tcPr marL="6239" marR="6239" marT="6239" marB="0" anchor="ctr">
                    <a:lnL>
                      <a:noFill/>
                    </a:lnL>
                    <a:lnR>
                      <a:noFill/>
                    </a:lnR>
                    <a:lnT>
                      <a:noFill/>
                    </a:lnT>
                    <a:lnB>
                      <a:noFill/>
                    </a:lnB>
                  </a:tcPr>
                </a:tc>
              </a:tr>
              <a:tr h="324947">
                <a:tc gridSpan="3">
                  <a:txBody>
                    <a:bodyPr/>
                    <a:lstStyle/>
                    <a:p>
                      <a:pPr algn="l" fontAlgn="ctr"/>
                      <a:r>
                        <a:rPr lang="en-US" sz="1600" b="0" i="0" u="none" strike="noStrike" dirty="0">
                          <a:solidFill>
                            <a:srgbClr val="000000"/>
                          </a:solidFill>
                          <a:latin typeface="Times New Roman"/>
                        </a:rPr>
                        <a:t>Teacher's Evaluation of Parents </a:t>
                      </a:r>
                      <a:r>
                        <a:rPr lang="en-US" sz="1600" b="0" i="0" u="none" strike="noStrike" dirty="0" err="1">
                          <a:solidFill>
                            <a:srgbClr val="000000"/>
                          </a:solidFill>
                          <a:latin typeface="Times New Roman"/>
                        </a:rPr>
                        <a:t>careness</a:t>
                      </a:r>
                      <a:r>
                        <a:rPr lang="en-US" sz="1600" b="0" i="0" u="none" strike="noStrike" dirty="0">
                          <a:solidFill>
                            <a:srgbClr val="000000"/>
                          </a:solidFill>
                          <a:latin typeface="Times New Roman"/>
                        </a:rPr>
                        <a:t> of children</a:t>
                      </a:r>
                    </a:p>
                  </a:txBody>
                  <a:tcPr marL="6239" marR="6239" marT="6239"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a:txBody>
                    <a:bodyPr/>
                    <a:lstStyle/>
                    <a:p>
                      <a:pPr algn="l" fontAlgn="ctr"/>
                      <a:endParaRPr lang="zh-CN" altLang="en-US" sz="1600" b="0" i="0" u="none" strike="noStrike">
                        <a:solidFill>
                          <a:srgbClr val="000000"/>
                        </a:solidFill>
                        <a:latin typeface="Times New Roman"/>
                      </a:endParaRPr>
                    </a:p>
                  </a:txBody>
                  <a:tcPr marL="6239" marR="6239" marT="6239" marB="0" anchor="ctr">
                    <a:lnL>
                      <a:noFill/>
                    </a:lnL>
                    <a:lnR>
                      <a:noFill/>
                    </a:lnR>
                    <a:lnT>
                      <a:noFill/>
                    </a:lnT>
                    <a:lnB>
                      <a:noFill/>
                    </a:lnB>
                  </a:tcPr>
                </a:tc>
              </a:tr>
              <a:tr h="250069">
                <a:tc>
                  <a:txBody>
                    <a:bodyPr/>
                    <a:lstStyle/>
                    <a:p>
                      <a:pPr algn="l" fontAlgn="ctr"/>
                      <a:endParaRPr lang="zh-CN" altLang="en-US" sz="1600" b="0" i="0" u="none" strike="noStrike">
                        <a:solidFill>
                          <a:srgbClr val="000000"/>
                        </a:solidFill>
                        <a:latin typeface="Times New Roman"/>
                      </a:endParaRPr>
                    </a:p>
                  </a:txBody>
                  <a:tcPr marL="6239" marR="6239" marT="6239" marB="0" anchor="ctr">
                    <a:lnL>
                      <a:noFill/>
                    </a:lnL>
                    <a:lnR>
                      <a:noFill/>
                    </a:lnR>
                    <a:lnT>
                      <a:noFill/>
                    </a:lnT>
                    <a:lnB>
                      <a:noFill/>
                    </a:lnB>
                  </a:tcPr>
                </a:tc>
                <a:tc>
                  <a:txBody>
                    <a:bodyPr/>
                    <a:lstStyle/>
                    <a:p>
                      <a:pPr algn="l" fontAlgn="ctr"/>
                      <a:r>
                        <a:rPr lang="en-US" sz="1600" b="0" i="0" u="none" strike="noStrike">
                          <a:solidFill>
                            <a:srgbClr val="000000"/>
                          </a:solidFill>
                          <a:latin typeface="Times New Roman"/>
                        </a:rPr>
                        <a:t>Very Care</a:t>
                      </a:r>
                    </a:p>
                  </a:txBody>
                  <a:tcPr marL="6239" marR="6239" marT="6239" marB="0" anchor="ctr">
                    <a:lnL>
                      <a:noFill/>
                    </a:lnL>
                    <a:lnR>
                      <a:noFill/>
                    </a:lnR>
                    <a:lnT>
                      <a:noFill/>
                    </a:lnT>
                    <a:lnB>
                      <a:noFill/>
                    </a:lnB>
                  </a:tcPr>
                </a:tc>
                <a:tc>
                  <a:txBody>
                    <a:bodyPr/>
                    <a:lstStyle/>
                    <a:p>
                      <a:pPr algn="r" fontAlgn="ctr"/>
                      <a:r>
                        <a:rPr lang="en-US" altLang="zh-CN" sz="1600" b="0" i="0" u="none" strike="noStrike">
                          <a:solidFill>
                            <a:srgbClr val="000000"/>
                          </a:solidFill>
                          <a:latin typeface="Times New Roman"/>
                        </a:rPr>
                        <a:t>43.1%</a:t>
                      </a:r>
                    </a:p>
                  </a:txBody>
                  <a:tcPr marL="6239" marR="6239" marT="6239" marB="0" anchor="ctr">
                    <a:lnL>
                      <a:noFill/>
                    </a:lnL>
                    <a:lnR>
                      <a:noFill/>
                    </a:lnR>
                    <a:lnT>
                      <a:noFill/>
                    </a:lnT>
                    <a:lnB>
                      <a:noFill/>
                    </a:lnB>
                  </a:tcPr>
                </a:tc>
                <a:tc>
                  <a:txBody>
                    <a:bodyPr/>
                    <a:lstStyle/>
                    <a:p>
                      <a:pPr algn="r" fontAlgn="ctr"/>
                      <a:r>
                        <a:rPr lang="en-US" altLang="zh-CN" sz="1600" b="0" i="0" u="none" strike="noStrike">
                          <a:solidFill>
                            <a:srgbClr val="000000"/>
                          </a:solidFill>
                          <a:latin typeface="Times New Roman"/>
                        </a:rPr>
                        <a:t>29.0%</a:t>
                      </a:r>
                    </a:p>
                  </a:txBody>
                  <a:tcPr marL="6239" marR="6239" marT="6239" marB="0" anchor="ctr">
                    <a:lnL>
                      <a:noFill/>
                    </a:lnL>
                    <a:lnR>
                      <a:noFill/>
                    </a:lnR>
                    <a:lnT>
                      <a:noFill/>
                    </a:lnT>
                    <a:lnB>
                      <a:noFill/>
                    </a:lnB>
                  </a:tcPr>
                </a:tc>
              </a:tr>
              <a:tr h="324947">
                <a:tc>
                  <a:txBody>
                    <a:bodyPr/>
                    <a:lstStyle/>
                    <a:p>
                      <a:pPr algn="l" fontAlgn="ctr"/>
                      <a:endParaRPr lang="zh-CN" altLang="en-US" sz="1600" b="0" i="0" u="none" strike="noStrike">
                        <a:solidFill>
                          <a:srgbClr val="000000"/>
                        </a:solidFill>
                        <a:latin typeface="Times New Roman"/>
                      </a:endParaRPr>
                    </a:p>
                  </a:txBody>
                  <a:tcPr marL="6239" marR="6239" marT="6239" marB="0" anchor="ctr">
                    <a:lnL>
                      <a:noFill/>
                    </a:lnL>
                    <a:lnR>
                      <a:noFill/>
                    </a:lnR>
                    <a:lnT>
                      <a:noFill/>
                    </a:lnT>
                    <a:lnB>
                      <a:noFill/>
                    </a:lnB>
                  </a:tcPr>
                </a:tc>
                <a:tc>
                  <a:txBody>
                    <a:bodyPr/>
                    <a:lstStyle/>
                    <a:p>
                      <a:pPr algn="l" fontAlgn="ctr"/>
                      <a:r>
                        <a:rPr lang="en-US" sz="1600" b="0" i="0" u="none" strike="noStrike">
                          <a:solidFill>
                            <a:srgbClr val="000000"/>
                          </a:solidFill>
                          <a:latin typeface="Times New Roman"/>
                        </a:rPr>
                        <a:t>Occationally Care</a:t>
                      </a:r>
                    </a:p>
                  </a:txBody>
                  <a:tcPr marL="6239" marR="6239" marT="6239" marB="0" anchor="ctr">
                    <a:lnL>
                      <a:noFill/>
                    </a:lnL>
                    <a:lnR>
                      <a:noFill/>
                    </a:lnR>
                    <a:lnT>
                      <a:noFill/>
                    </a:lnT>
                    <a:lnB>
                      <a:noFill/>
                    </a:lnB>
                  </a:tcPr>
                </a:tc>
                <a:tc>
                  <a:txBody>
                    <a:bodyPr/>
                    <a:lstStyle/>
                    <a:p>
                      <a:pPr algn="r" fontAlgn="ctr"/>
                      <a:r>
                        <a:rPr lang="en-US" altLang="zh-CN" sz="1600" b="0" i="0" u="none" strike="noStrike" dirty="0">
                          <a:solidFill>
                            <a:srgbClr val="000000"/>
                          </a:solidFill>
                          <a:latin typeface="Times New Roman"/>
                        </a:rPr>
                        <a:t>43.5%</a:t>
                      </a:r>
                    </a:p>
                  </a:txBody>
                  <a:tcPr marL="6239" marR="6239" marT="6239" marB="0" anchor="ctr">
                    <a:lnL>
                      <a:noFill/>
                    </a:lnL>
                    <a:lnR>
                      <a:noFill/>
                    </a:lnR>
                    <a:lnT>
                      <a:noFill/>
                    </a:lnT>
                    <a:lnB>
                      <a:noFill/>
                    </a:lnB>
                  </a:tcPr>
                </a:tc>
                <a:tc>
                  <a:txBody>
                    <a:bodyPr/>
                    <a:lstStyle/>
                    <a:p>
                      <a:pPr algn="r" fontAlgn="ctr"/>
                      <a:r>
                        <a:rPr lang="en-US" altLang="zh-CN" sz="1600" b="0" i="0" u="none" strike="noStrike">
                          <a:solidFill>
                            <a:srgbClr val="000000"/>
                          </a:solidFill>
                          <a:latin typeface="Times New Roman"/>
                        </a:rPr>
                        <a:t>50.6%</a:t>
                      </a:r>
                    </a:p>
                  </a:txBody>
                  <a:tcPr marL="6239" marR="6239" marT="6239" marB="0" anchor="ctr">
                    <a:lnL>
                      <a:noFill/>
                    </a:lnL>
                    <a:lnR>
                      <a:noFill/>
                    </a:lnR>
                    <a:lnT>
                      <a:noFill/>
                    </a:lnT>
                    <a:lnB>
                      <a:noFill/>
                    </a:lnB>
                  </a:tcPr>
                </a:tc>
              </a:tr>
              <a:tr h="250069">
                <a:tc>
                  <a:txBody>
                    <a:bodyPr/>
                    <a:lstStyle/>
                    <a:p>
                      <a:pPr algn="l" fontAlgn="ctr"/>
                      <a:endParaRPr lang="zh-CN" altLang="en-US" sz="1600" b="0" i="0" u="none" strike="noStrike">
                        <a:solidFill>
                          <a:srgbClr val="000000"/>
                        </a:solidFill>
                        <a:latin typeface="Times New Roman"/>
                      </a:endParaRPr>
                    </a:p>
                  </a:txBody>
                  <a:tcPr marL="6239" marR="6239" marT="6239" marB="0" anchor="ctr">
                    <a:lnL>
                      <a:noFill/>
                    </a:lnL>
                    <a:lnR>
                      <a:noFill/>
                    </a:lnR>
                    <a:lnT>
                      <a:noFill/>
                    </a:lnT>
                    <a:lnB>
                      <a:noFill/>
                    </a:lnB>
                  </a:tcPr>
                </a:tc>
                <a:tc>
                  <a:txBody>
                    <a:bodyPr/>
                    <a:lstStyle/>
                    <a:p>
                      <a:pPr algn="l" fontAlgn="ctr"/>
                      <a:r>
                        <a:rPr lang="en-US" sz="1600" b="0" i="0" u="none" strike="noStrike">
                          <a:solidFill>
                            <a:srgbClr val="000000"/>
                          </a:solidFill>
                          <a:latin typeface="Times New Roman"/>
                        </a:rPr>
                        <a:t>Not Care</a:t>
                      </a:r>
                    </a:p>
                  </a:txBody>
                  <a:tcPr marL="6239" marR="6239" marT="6239" marB="0" anchor="ctr">
                    <a:lnL>
                      <a:noFill/>
                    </a:lnL>
                    <a:lnR>
                      <a:noFill/>
                    </a:lnR>
                    <a:lnT>
                      <a:noFill/>
                    </a:lnT>
                    <a:lnB>
                      <a:noFill/>
                    </a:lnB>
                  </a:tcPr>
                </a:tc>
                <a:tc>
                  <a:txBody>
                    <a:bodyPr/>
                    <a:lstStyle/>
                    <a:p>
                      <a:pPr algn="r" fontAlgn="ctr"/>
                      <a:r>
                        <a:rPr lang="en-US" altLang="zh-CN" sz="1600" b="0" i="0" u="none" strike="noStrike">
                          <a:solidFill>
                            <a:srgbClr val="000000"/>
                          </a:solidFill>
                          <a:latin typeface="Times New Roman"/>
                        </a:rPr>
                        <a:t>13.4%</a:t>
                      </a:r>
                    </a:p>
                  </a:txBody>
                  <a:tcPr marL="6239" marR="6239" marT="6239" marB="0" anchor="ctr">
                    <a:lnL>
                      <a:noFill/>
                    </a:lnL>
                    <a:lnR>
                      <a:noFill/>
                    </a:lnR>
                    <a:lnT>
                      <a:noFill/>
                    </a:lnT>
                    <a:lnB>
                      <a:noFill/>
                    </a:lnB>
                  </a:tcPr>
                </a:tc>
                <a:tc>
                  <a:txBody>
                    <a:bodyPr/>
                    <a:lstStyle/>
                    <a:p>
                      <a:pPr algn="r" fontAlgn="ctr"/>
                      <a:r>
                        <a:rPr lang="en-US" altLang="zh-CN" sz="1600" b="0" i="0" u="none" strike="noStrike" dirty="0">
                          <a:solidFill>
                            <a:srgbClr val="000000"/>
                          </a:solidFill>
                          <a:latin typeface="Times New Roman"/>
                        </a:rPr>
                        <a:t>20.4%</a:t>
                      </a:r>
                    </a:p>
                  </a:txBody>
                  <a:tcPr marL="6239" marR="6239" marT="6239" marB="0" anchor="ctr">
                    <a:lnL>
                      <a:noFill/>
                    </a:lnL>
                    <a:lnR>
                      <a:noFill/>
                    </a:lnR>
                    <a:lnT>
                      <a:noFill/>
                    </a:lnT>
                    <a:lnB>
                      <a:noFill/>
                    </a:lnB>
                  </a:tcPr>
                </a:tc>
              </a:tr>
              <a:tr h="250069">
                <a:tc gridSpan="2">
                  <a:txBody>
                    <a:bodyPr/>
                    <a:lstStyle/>
                    <a:p>
                      <a:pPr algn="l" fontAlgn="ctr"/>
                      <a:r>
                        <a:rPr lang="en-US" sz="1600" b="0" i="0" u="none" strike="noStrike" dirty="0">
                          <a:solidFill>
                            <a:srgbClr val="000000"/>
                          </a:solidFill>
                          <a:latin typeface="Times New Roman"/>
                        </a:rPr>
                        <a:t>Reason for living at current place</a:t>
                      </a:r>
                    </a:p>
                  </a:txBody>
                  <a:tcPr marL="6239" marR="6239" marT="6239" marB="0" anchor="ctr">
                    <a:lnL>
                      <a:noFill/>
                    </a:lnL>
                    <a:lnR>
                      <a:noFill/>
                    </a:lnR>
                    <a:lnT>
                      <a:noFill/>
                    </a:lnT>
                    <a:lnB>
                      <a:noFill/>
                    </a:lnB>
                  </a:tcPr>
                </a:tc>
                <a:tc hMerge="1">
                  <a:txBody>
                    <a:bodyPr/>
                    <a:lstStyle/>
                    <a:p>
                      <a:endParaRPr lang="zh-CN" altLang="en-US"/>
                    </a:p>
                  </a:txBody>
                  <a:tcPr/>
                </a:tc>
                <a:tc>
                  <a:txBody>
                    <a:bodyPr/>
                    <a:lstStyle/>
                    <a:p>
                      <a:pPr algn="l" fontAlgn="ctr"/>
                      <a:endParaRPr lang="zh-CN" altLang="en-US" sz="1600" b="0" i="0" u="none" strike="noStrike">
                        <a:solidFill>
                          <a:srgbClr val="000000"/>
                        </a:solidFill>
                        <a:latin typeface="Times New Roman"/>
                      </a:endParaRPr>
                    </a:p>
                  </a:txBody>
                  <a:tcPr marL="6239" marR="6239" marT="6239" marB="0" anchor="ctr">
                    <a:lnL>
                      <a:noFill/>
                    </a:lnL>
                    <a:lnR>
                      <a:noFill/>
                    </a:lnR>
                    <a:lnT>
                      <a:noFill/>
                    </a:lnT>
                    <a:lnB>
                      <a:noFill/>
                    </a:lnB>
                  </a:tcPr>
                </a:tc>
                <a:tc>
                  <a:txBody>
                    <a:bodyPr/>
                    <a:lstStyle/>
                    <a:p>
                      <a:pPr algn="l" fontAlgn="ctr"/>
                      <a:endParaRPr lang="zh-CN" altLang="en-US" sz="1600" b="0" i="0" u="none" strike="noStrike" dirty="0">
                        <a:solidFill>
                          <a:srgbClr val="000000"/>
                        </a:solidFill>
                        <a:latin typeface="Times New Roman"/>
                      </a:endParaRPr>
                    </a:p>
                  </a:txBody>
                  <a:tcPr marL="6239" marR="6239" marT="6239" marB="0" anchor="ctr">
                    <a:lnL>
                      <a:noFill/>
                    </a:lnL>
                    <a:lnR>
                      <a:noFill/>
                    </a:lnR>
                    <a:lnT>
                      <a:noFill/>
                    </a:lnT>
                    <a:lnB>
                      <a:noFill/>
                    </a:lnB>
                  </a:tcPr>
                </a:tc>
              </a:tr>
              <a:tr h="250069">
                <a:tc>
                  <a:txBody>
                    <a:bodyPr/>
                    <a:lstStyle/>
                    <a:p>
                      <a:pPr algn="l" fontAlgn="ctr"/>
                      <a:endParaRPr lang="zh-CN" altLang="en-US" sz="1600" b="0" i="0" u="none" strike="noStrike" dirty="0">
                        <a:solidFill>
                          <a:srgbClr val="000000"/>
                        </a:solidFill>
                        <a:latin typeface="Times New Roman"/>
                      </a:endParaRPr>
                    </a:p>
                  </a:txBody>
                  <a:tcPr marL="6239" marR="6239" marT="6239" marB="0" anchor="ctr">
                    <a:lnL>
                      <a:noFill/>
                    </a:lnL>
                    <a:lnR>
                      <a:noFill/>
                    </a:lnR>
                    <a:lnT>
                      <a:noFill/>
                    </a:lnT>
                    <a:lnB>
                      <a:noFill/>
                    </a:lnB>
                  </a:tcPr>
                </a:tc>
                <a:tc>
                  <a:txBody>
                    <a:bodyPr/>
                    <a:lstStyle/>
                    <a:p>
                      <a:pPr algn="l" fontAlgn="ctr"/>
                      <a:r>
                        <a:rPr lang="en-US" sz="1600" b="0" i="0" u="none" strike="noStrike" dirty="0">
                          <a:solidFill>
                            <a:srgbClr val="000000"/>
                          </a:solidFill>
                          <a:latin typeface="Times New Roman"/>
                        </a:rPr>
                        <a:t>work</a:t>
                      </a:r>
                    </a:p>
                  </a:txBody>
                  <a:tcPr marL="6239" marR="6239" marT="6239" marB="0" anchor="ctr">
                    <a:lnL>
                      <a:noFill/>
                    </a:lnL>
                    <a:lnR>
                      <a:noFill/>
                    </a:lnR>
                    <a:lnT>
                      <a:noFill/>
                    </a:lnT>
                    <a:lnB>
                      <a:noFill/>
                    </a:lnB>
                  </a:tcPr>
                </a:tc>
                <a:tc>
                  <a:txBody>
                    <a:bodyPr/>
                    <a:lstStyle/>
                    <a:p>
                      <a:pPr algn="r" fontAlgn="ctr"/>
                      <a:r>
                        <a:rPr lang="en-US" altLang="zh-CN" sz="1600" b="0" i="0" u="none" strike="noStrike">
                          <a:solidFill>
                            <a:srgbClr val="000000"/>
                          </a:solidFill>
                          <a:latin typeface="Times New Roman"/>
                        </a:rPr>
                        <a:t>8.8%</a:t>
                      </a:r>
                    </a:p>
                  </a:txBody>
                  <a:tcPr marL="6239" marR="6239" marT="6239" marB="0" anchor="ctr">
                    <a:lnL>
                      <a:noFill/>
                    </a:lnL>
                    <a:lnR>
                      <a:noFill/>
                    </a:lnR>
                    <a:lnT>
                      <a:noFill/>
                    </a:lnT>
                    <a:lnB>
                      <a:noFill/>
                    </a:lnB>
                  </a:tcPr>
                </a:tc>
                <a:tc>
                  <a:txBody>
                    <a:bodyPr/>
                    <a:lstStyle/>
                    <a:p>
                      <a:pPr algn="r" fontAlgn="ctr"/>
                      <a:r>
                        <a:rPr lang="en-US" altLang="zh-CN" sz="1600" b="0" i="0" u="none" strike="noStrike">
                          <a:solidFill>
                            <a:srgbClr val="000000"/>
                          </a:solidFill>
                          <a:latin typeface="Times New Roman"/>
                        </a:rPr>
                        <a:t>45.1%</a:t>
                      </a:r>
                    </a:p>
                  </a:txBody>
                  <a:tcPr marL="6239" marR="6239" marT="6239" marB="0" anchor="ctr">
                    <a:lnL>
                      <a:noFill/>
                    </a:lnL>
                    <a:lnR>
                      <a:noFill/>
                    </a:lnR>
                    <a:lnT>
                      <a:noFill/>
                    </a:lnT>
                    <a:lnB>
                      <a:noFill/>
                    </a:lnB>
                  </a:tcPr>
                </a:tc>
              </a:tr>
              <a:tr h="324947">
                <a:tc>
                  <a:txBody>
                    <a:bodyPr/>
                    <a:lstStyle/>
                    <a:p>
                      <a:pPr algn="l" fontAlgn="ctr"/>
                      <a:endParaRPr lang="zh-CN" altLang="en-US" sz="1600" b="0" i="0" u="none" strike="noStrike">
                        <a:solidFill>
                          <a:srgbClr val="000000"/>
                        </a:solidFill>
                        <a:latin typeface="Times New Roman"/>
                      </a:endParaRPr>
                    </a:p>
                  </a:txBody>
                  <a:tcPr marL="6239" marR="6239" marT="6239" marB="0" anchor="ctr">
                    <a:lnL>
                      <a:noFill/>
                    </a:lnL>
                    <a:lnR>
                      <a:noFill/>
                    </a:lnR>
                    <a:lnT>
                      <a:noFill/>
                    </a:lnT>
                    <a:lnB>
                      <a:noFill/>
                    </a:lnB>
                  </a:tcPr>
                </a:tc>
                <a:tc>
                  <a:txBody>
                    <a:bodyPr/>
                    <a:lstStyle/>
                    <a:p>
                      <a:pPr algn="l" fontAlgn="ctr"/>
                      <a:r>
                        <a:rPr lang="en-US" sz="1600" b="0" i="0" u="none" strike="noStrike">
                          <a:solidFill>
                            <a:srgbClr val="000000"/>
                          </a:solidFill>
                          <a:latin typeface="Times New Roman"/>
                        </a:rPr>
                        <a:t>children's education</a:t>
                      </a:r>
                    </a:p>
                  </a:txBody>
                  <a:tcPr marL="6239" marR="6239" marT="6239" marB="0" anchor="ctr">
                    <a:lnL>
                      <a:noFill/>
                    </a:lnL>
                    <a:lnR>
                      <a:noFill/>
                    </a:lnR>
                    <a:lnT>
                      <a:noFill/>
                    </a:lnT>
                    <a:lnB>
                      <a:noFill/>
                    </a:lnB>
                  </a:tcPr>
                </a:tc>
                <a:tc>
                  <a:txBody>
                    <a:bodyPr/>
                    <a:lstStyle/>
                    <a:p>
                      <a:pPr algn="r" fontAlgn="ctr"/>
                      <a:r>
                        <a:rPr lang="en-US" altLang="zh-CN" sz="1600" b="0" i="0" u="none" strike="noStrike" dirty="0">
                          <a:solidFill>
                            <a:srgbClr val="000000"/>
                          </a:solidFill>
                          <a:latin typeface="Times New Roman"/>
                        </a:rPr>
                        <a:t>12.2%</a:t>
                      </a:r>
                    </a:p>
                  </a:txBody>
                  <a:tcPr marL="6239" marR="6239" marT="6239" marB="0" anchor="ctr">
                    <a:lnL>
                      <a:noFill/>
                    </a:lnL>
                    <a:lnR>
                      <a:noFill/>
                    </a:lnR>
                    <a:lnT>
                      <a:noFill/>
                    </a:lnT>
                    <a:lnB>
                      <a:noFill/>
                    </a:lnB>
                  </a:tcPr>
                </a:tc>
                <a:tc>
                  <a:txBody>
                    <a:bodyPr/>
                    <a:lstStyle/>
                    <a:p>
                      <a:pPr algn="r" fontAlgn="ctr"/>
                      <a:r>
                        <a:rPr lang="en-US" altLang="zh-CN" sz="1600" b="0" i="0" u="none" strike="noStrike" dirty="0">
                          <a:solidFill>
                            <a:srgbClr val="000000"/>
                          </a:solidFill>
                          <a:latin typeface="Times New Roman"/>
                        </a:rPr>
                        <a:t>36.5%</a:t>
                      </a:r>
                    </a:p>
                  </a:txBody>
                  <a:tcPr marL="6239" marR="6239" marT="6239" marB="0" anchor="ctr">
                    <a:lnL>
                      <a:noFill/>
                    </a:lnL>
                    <a:lnR>
                      <a:noFill/>
                    </a:lnR>
                    <a:lnT>
                      <a:noFill/>
                    </a:lnT>
                    <a:lnB>
                      <a:noFill/>
                    </a:lnB>
                  </a:tcPr>
                </a:tc>
              </a:tr>
              <a:tr h="250069">
                <a:tc>
                  <a:txBody>
                    <a:bodyPr/>
                    <a:lstStyle/>
                    <a:p>
                      <a:pPr algn="l" fontAlgn="ctr"/>
                      <a:endParaRPr lang="zh-CN" altLang="en-US" sz="1600" b="0" i="0" u="none" strike="noStrike">
                        <a:solidFill>
                          <a:srgbClr val="000000"/>
                        </a:solidFill>
                        <a:latin typeface="Times New Roman"/>
                      </a:endParaRPr>
                    </a:p>
                  </a:txBody>
                  <a:tcPr marL="6239" marR="6239" marT="6239" marB="0" anchor="ctr">
                    <a:lnL>
                      <a:noFill/>
                    </a:lnL>
                    <a:lnR>
                      <a:noFill/>
                    </a:lnR>
                    <a:lnT>
                      <a:noFill/>
                    </a:lnT>
                    <a:lnB>
                      <a:noFill/>
                    </a:lnB>
                  </a:tcPr>
                </a:tc>
                <a:tc>
                  <a:txBody>
                    <a:bodyPr/>
                    <a:lstStyle/>
                    <a:p>
                      <a:pPr algn="l" fontAlgn="ctr"/>
                      <a:r>
                        <a:rPr lang="en-US" sz="1600" b="0" i="0" u="none" strike="noStrike">
                          <a:solidFill>
                            <a:srgbClr val="000000"/>
                          </a:solidFill>
                          <a:latin typeface="Times New Roman"/>
                        </a:rPr>
                        <a:t>family reason</a:t>
                      </a:r>
                    </a:p>
                  </a:txBody>
                  <a:tcPr marL="6239" marR="6239" marT="6239" marB="0" anchor="ctr">
                    <a:lnL>
                      <a:noFill/>
                    </a:lnL>
                    <a:lnR>
                      <a:noFill/>
                    </a:lnR>
                    <a:lnT>
                      <a:noFill/>
                    </a:lnT>
                    <a:lnB>
                      <a:noFill/>
                    </a:lnB>
                  </a:tcPr>
                </a:tc>
                <a:tc>
                  <a:txBody>
                    <a:bodyPr/>
                    <a:lstStyle/>
                    <a:p>
                      <a:pPr algn="r" fontAlgn="ctr"/>
                      <a:r>
                        <a:rPr lang="en-US" altLang="zh-CN" sz="1600" b="0" i="0" u="none" strike="noStrike" dirty="0">
                          <a:solidFill>
                            <a:srgbClr val="000000"/>
                          </a:solidFill>
                          <a:latin typeface="Times New Roman"/>
                        </a:rPr>
                        <a:t>38.7%</a:t>
                      </a:r>
                    </a:p>
                  </a:txBody>
                  <a:tcPr marL="6239" marR="6239" marT="6239" marB="0" anchor="ctr">
                    <a:lnL>
                      <a:noFill/>
                    </a:lnL>
                    <a:lnR>
                      <a:noFill/>
                    </a:lnR>
                    <a:lnT>
                      <a:noFill/>
                    </a:lnT>
                    <a:lnB>
                      <a:noFill/>
                    </a:lnB>
                  </a:tcPr>
                </a:tc>
                <a:tc>
                  <a:txBody>
                    <a:bodyPr/>
                    <a:lstStyle/>
                    <a:p>
                      <a:pPr algn="r" fontAlgn="ctr"/>
                      <a:r>
                        <a:rPr lang="en-US" altLang="zh-CN" sz="1600" b="0" i="0" u="none" strike="noStrike" dirty="0">
                          <a:solidFill>
                            <a:srgbClr val="000000"/>
                          </a:solidFill>
                          <a:latin typeface="Times New Roman"/>
                        </a:rPr>
                        <a:t>8.8%</a:t>
                      </a:r>
                    </a:p>
                  </a:txBody>
                  <a:tcPr marL="6239" marR="6239" marT="6239" marB="0" anchor="ctr">
                    <a:lnL>
                      <a:noFill/>
                    </a:lnL>
                    <a:lnR>
                      <a:noFill/>
                    </a:lnR>
                    <a:lnT>
                      <a:noFill/>
                    </a:lnT>
                    <a:lnB>
                      <a:noFill/>
                    </a:lnB>
                  </a:tcPr>
                </a:tc>
              </a:tr>
              <a:tr h="250069">
                <a:tc>
                  <a:txBody>
                    <a:bodyPr/>
                    <a:lstStyle/>
                    <a:p>
                      <a:pPr algn="l" fontAlgn="ctr"/>
                      <a:endParaRPr lang="zh-CN" altLang="en-US" sz="1600" b="0" i="0" u="none" strike="noStrike">
                        <a:solidFill>
                          <a:srgbClr val="000000"/>
                        </a:solidFill>
                        <a:latin typeface="Times New Roman"/>
                      </a:endParaRPr>
                    </a:p>
                  </a:txBody>
                  <a:tcPr marL="6239" marR="6239" marT="6239" marB="0" anchor="ctr">
                    <a:lnL>
                      <a:noFill/>
                    </a:lnL>
                    <a:lnR>
                      <a:noFill/>
                    </a:lnR>
                    <a:lnT>
                      <a:noFill/>
                    </a:lnT>
                    <a:lnB>
                      <a:noFill/>
                    </a:lnB>
                  </a:tcPr>
                </a:tc>
                <a:tc>
                  <a:txBody>
                    <a:bodyPr/>
                    <a:lstStyle/>
                    <a:p>
                      <a:pPr algn="l" fontAlgn="ctr"/>
                      <a:r>
                        <a:rPr lang="en-US" sz="1600" b="0" i="0" u="none" strike="noStrike">
                          <a:solidFill>
                            <a:srgbClr val="000000"/>
                          </a:solidFill>
                          <a:latin typeface="Times New Roman"/>
                        </a:rPr>
                        <a:t>others</a:t>
                      </a:r>
                    </a:p>
                  </a:txBody>
                  <a:tcPr marL="6239" marR="6239" marT="6239" marB="0" anchor="ctr">
                    <a:lnL>
                      <a:noFill/>
                    </a:lnL>
                    <a:lnR>
                      <a:noFill/>
                    </a:lnR>
                    <a:lnT>
                      <a:noFill/>
                    </a:lnT>
                    <a:lnB>
                      <a:noFill/>
                    </a:lnB>
                  </a:tcPr>
                </a:tc>
                <a:tc>
                  <a:txBody>
                    <a:bodyPr/>
                    <a:lstStyle/>
                    <a:p>
                      <a:pPr algn="r" fontAlgn="ctr"/>
                      <a:r>
                        <a:rPr lang="en-US" altLang="zh-CN" sz="1600" b="0" i="0" u="none" strike="noStrike">
                          <a:solidFill>
                            <a:srgbClr val="000000"/>
                          </a:solidFill>
                          <a:latin typeface="Times New Roman"/>
                        </a:rPr>
                        <a:t>40.3%</a:t>
                      </a:r>
                    </a:p>
                  </a:txBody>
                  <a:tcPr marL="6239" marR="6239" marT="6239" marB="0" anchor="ctr">
                    <a:lnL>
                      <a:noFill/>
                    </a:lnL>
                    <a:lnR>
                      <a:noFill/>
                    </a:lnR>
                    <a:lnT>
                      <a:noFill/>
                    </a:lnT>
                    <a:lnB>
                      <a:noFill/>
                    </a:lnB>
                  </a:tcPr>
                </a:tc>
                <a:tc>
                  <a:txBody>
                    <a:bodyPr/>
                    <a:lstStyle/>
                    <a:p>
                      <a:pPr algn="r" fontAlgn="ctr"/>
                      <a:r>
                        <a:rPr lang="en-US" altLang="zh-CN" sz="1600" b="0" i="0" u="none" strike="noStrike" dirty="0">
                          <a:solidFill>
                            <a:srgbClr val="000000"/>
                          </a:solidFill>
                          <a:latin typeface="Times New Roman"/>
                        </a:rPr>
                        <a:t>9.6%</a:t>
                      </a:r>
                    </a:p>
                  </a:txBody>
                  <a:tcPr marL="6239" marR="6239" marT="6239" marB="0" anchor="ctr">
                    <a:lnL>
                      <a:noFill/>
                    </a:lnL>
                    <a:lnR>
                      <a:noFill/>
                    </a:lnR>
                    <a:lnT>
                      <a:noFill/>
                    </a:lnT>
                    <a:lnB>
                      <a:noFill/>
                    </a:lnB>
                  </a:tcPr>
                </a:tc>
              </a:tr>
              <a:tr h="250069">
                <a:tc gridSpan="2">
                  <a:txBody>
                    <a:bodyPr/>
                    <a:lstStyle/>
                    <a:p>
                      <a:pPr algn="l" fontAlgn="ctr"/>
                      <a:r>
                        <a:rPr lang="en-US" sz="1600" b="0" i="0" u="none" strike="noStrike">
                          <a:solidFill>
                            <a:srgbClr val="000000"/>
                          </a:solidFill>
                          <a:latin typeface="Times New Roman"/>
                        </a:rPr>
                        <a:t>Home Ownership</a:t>
                      </a:r>
                    </a:p>
                  </a:txBody>
                  <a:tcPr marL="6239" marR="6239" marT="6239" marB="0" anchor="ctr">
                    <a:lnL>
                      <a:noFill/>
                    </a:lnL>
                    <a:lnR>
                      <a:noFill/>
                    </a:lnR>
                    <a:lnT>
                      <a:noFill/>
                    </a:lnT>
                    <a:lnB>
                      <a:noFill/>
                    </a:lnB>
                  </a:tcPr>
                </a:tc>
                <a:tc hMerge="1">
                  <a:txBody>
                    <a:bodyPr/>
                    <a:lstStyle/>
                    <a:p>
                      <a:endParaRPr lang="zh-CN" altLang="en-US"/>
                    </a:p>
                  </a:txBody>
                  <a:tcPr/>
                </a:tc>
                <a:tc>
                  <a:txBody>
                    <a:bodyPr/>
                    <a:lstStyle/>
                    <a:p>
                      <a:pPr algn="r" fontAlgn="ctr"/>
                      <a:r>
                        <a:rPr lang="en-US" altLang="zh-CN" sz="1600" b="0" i="0" u="none" strike="noStrike">
                          <a:solidFill>
                            <a:srgbClr val="000000"/>
                          </a:solidFill>
                          <a:latin typeface="Times New Roman"/>
                        </a:rPr>
                        <a:t>0.89 </a:t>
                      </a:r>
                    </a:p>
                  </a:txBody>
                  <a:tcPr marL="6239" marR="6239" marT="6239" marB="0" anchor="ctr">
                    <a:lnL>
                      <a:noFill/>
                    </a:lnL>
                    <a:lnR>
                      <a:noFill/>
                    </a:lnR>
                    <a:lnT>
                      <a:noFill/>
                    </a:lnT>
                    <a:lnB>
                      <a:noFill/>
                    </a:lnB>
                  </a:tcPr>
                </a:tc>
                <a:tc>
                  <a:txBody>
                    <a:bodyPr/>
                    <a:lstStyle/>
                    <a:p>
                      <a:pPr algn="r" fontAlgn="ctr"/>
                      <a:r>
                        <a:rPr lang="en-US" altLang="zh-CN" sz="1600" b="0" i="0" u="none" strike="noStrike" dirty="0">
                          <a:solidFill>
                            <a:srgbClr val="000000"/>
                          </a:solidFill>
                          <a:latin typeface="Times New Roman"/>
                        </a:rPr>
                        <a:t>0.19 </a:t>
                      </a:r>
                    </a:p>
                  </a:txBody>
                  <a:tcPr marL="6239" marR="6239" marT="6239" marB="0" anchor="ctr">
                    <a:lnL>
                      <a:noFill/>
                    </a:lnL>
                    <a:lnR>
                      <a:noFill/>
                    </a:lnR>
                    <a:lnT>
                      <a:noFill/>
                    </a:lnT>
                    <a:lnB>
                      <a:noFill/>
                    </a:lnB>
                  </a:tcPr>
                </a:tc>
              </a:tr>
              <a:tr h="250069">
                <a:tc gridSpan="2">
                  <a:txBody>
                    <a:bodyPr/>
                    <a:lstStyle/>
                    <a:p>
                      <a:pPr algn="l" fontAlgn="ctr"/>
                      <a:r>
                        <a:rPr lang="en-US" sz="1600" b="0" i="0" u="none" strike="noStrike">
                          <a:solidFill>
                            <a:srgbClr val="000000"/>
                          </a:solidFill>
                          <a:latin typeface="Times New Roman"/>
                        </a:rPr>
                        <a:t>Enter school with effort</a:t>
                      </a:r>
                    </a:p>
                  </a:txBody>
                  <a:tcPr marL="6239" marR="6239" marT="623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r" fontAlgn="ctr"/>
                      <a:r>
                        <a:rPr lang="en-US" altLang="zh-CN" sz="1600" b="0" i="0" u="none" strike="noStrike">
                          <a:solidFill>
                            <a:srgbClr val="000000"/>
                          </a:solidFill>
                          <a:latin typeface="Times New Roman"/>
                        </a:rPr>
                        <a:t>0.44 </a:t>
                      </a:r>
                    </a:p>
                  </a:txBody>
                  <a:tcPr marL="6239" marR="6239" marT="623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a:solidFill>
                            <a:srgbClr val="000000"/>
                          </a:solidFill>
                          <a:latin typeface="Times New Roman"/>
                        </a:rPr>
                        <a:t>0.74 </a:t>
                      </a:r>
                    </a:p>
                  </a:txBody>
                  <a:tcPr marL="6239" marR="6239" marT="6239"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469500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How do we measure school quality</a:t>
            </a:r>
            <a:endParaRPr lang="zh-CN" altLang="en-US" dirty="0"/>
          </a:p>
        </p:txBody>
      </p:sp>
      <p:sp>
        <p:nvSpPr>
          <p:cNvPr id="3" name="内容占位符 2"/>
          <p:cNvSpPr>
            <a:spLocks noGrp="1"/>
          </p:cNvSpPr>
          <p:nvPr>
            <p:ph sz="quarter" idx="1"/>
          </p:nvPr>
        </p:nvSpPr>
        <p:spPr/>
        <p:txBody>
          <a:bodyPr/>
          <a:lstStyle/>
          <a:p>
            <a:r>
              <a:rPr lang="en-US" altLang="zh-CN" dirty="0" smtClean="0"/>
              <a:t>We use two different measures</a:t>
            </a:r>
          </a:p>
          <a:p>
            <a:pPr marL="82550" indent="0">
              <a:buNone/>
            </a:pPr>
            <a:endParaRPr lang="en-US" altLang="zh-CN" dirty="0" smtClean="0"/>
          </a:p>
          <a:p>
            <a:pPr marL="82550" indent="0">
              <a:buNone/>
            </a:pPr>
            <a:r>
              <a:rPr lang="en-US" altLang="zh-CN" dirty="0" smtClean="0"/>
              <a:t>Measure #1: we construct an index of school quality based on observed characteristics of schools</a:t>
            </a:r>
          </a:p>
          <a:p>
            <a:pPr marL="82550" indent="0">
              <a:buNone/>
            </a:pPr>
            <a:endParaRPr lang="en-US" altLang="zh-CN" dirty="0"/>
          </a:p>
          <a:p>
            <a:pPr marL="82550" indent="0">
              <a:buNone/>
            </a:pPr>
            <a:r>
              <a:rPr lang="en-US" altLang="zh-CN" dirty="0" smtClean="0"/>
              <a:t>Measure #2: use migrant parents’ subjective evaluation of schools</a:t>
            </a:r>
            <a:endParaRPr lang="zh-CN" altLang="en-US" dirty="0"/>
          </a:p>
        </p:txBody>
      </p:sp>
    </p:spTree>
    <p:extLst>
      <p:ext uri="{BB962C8B-B14F-4D97-AF65-F5344CB8AC3E}">
        <p14:creationId xmlns:p14="http://schemas.microsoft.com/office/powerpoint/2010/main" val="3705093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625" y="142875"/>
            <a:ext cx="8229600" cy="989013"/>
          </a:xfrm>
        </p:spPr>
        <p:txBody>
          <a:bodyPr rtlCol="0">
            <a:noAutofit/>
          </a:bodyPr>
          <a:lstStyle/>
          <a:p>
            <a:pPr algn="l" eaLnBrk="1" fontAlgn="auto" hangingPunct="1">
              <a:spcAft>
                <a:spcPts val="0"/>
              </a:spcAft>
              <a:defRPr/>
            </a:pPr>
            <a:r>
              <a:rPr lang="en-US" altLang="zh-CN" sz="2800" dirty="0" smtClean="0">
                <a:solidFill>
                  <a:schemeClr val="tx2">
                    <a:satMod val="130000"/>
                  </a:schemeClr>
                </a:solidFill>
              </a:rPr>
              <a:t>“Objective” measure of school quality</a:t>
            </a:r>
            <a:endParaRPr lang="zh-CN" altLang="en-US" sz="2800" dirty="0">
              <a:solidFill>
                <a:schemeClr val="tx2">
                  <a:satMod val="130000"/>
                </a:schemeClr>
              </a:solidFill>
            </a:endParaRPr>
          </a:p>
        </p:txBody>
      </p:sp>
      <p:sp>
        <p:nvSpPr>
          <p:cNvPr id="16387" name="内容占位符 2"/>
          <p:cNvSpPr>
            <a:spLocks noGrp="1"/>
          </p:cNvSpPr>
          <p:nvPr>
            <p:ph sz="quarter" idx="1"/>
          </p:nvPr>
        </p:nvSpPr>
        <p:spPr>
          <a:xfrm>
            <a:off x="457200" y="1000125"/>
            <a:ext cx="8229600" cy="5126038"/>
          </a:xfrm>
        </p:spPr>
        <p:txBody>
          <a:bodyPr/>
          <a:lstStyle/>
          <a:p>
            <a:r>
              <a:rPr lang="en-US" altLang="zh-CN" dirty="0" smtClean="0"/>
              <a:t>1.School history</a:t>
            </a:r>
          </a:p>
          <a:p>
            <a:r>
              <a:rPr lang="en-US" altLang="zh-CN" dirty="0" smtClean="0"/>
              <a:t>2. total enrollment</a:t>
            </a:r>
          </a:p>
          <a:p>
            <a:r>
              <a:rPr lang="en-US" altLang="zh-CN" dirty="0" smtClean="0"/>
              <a:t>3. teacher/student ratio</a:t>
            </a:r>
          </a:p>
          <a:p>
            <a:r>
              <a:rPr lang="en-US" altLang="zh-CN" dirty="0" smtClean="0"/>
              <a:t>4. education of teachers</a:t>
            </a:r>
          </a:p>
          <a:p>
            <a:r>
              <a:rPr lang="en-US" altLang="zh-CN" dirty="0" smtClean="0"/>
              <a:t>5.</a:t>
            </a:r>
            <a:r>
              <a:rPr lang="zh-CN" altLang="en-US" dirty="0"/>
              <a:t> </a:t>
            </a:r>
            <a:r>
              <a:rPr lang="en-US" altLang="zh-CN" dirty="0" smtClean="0"/>
              <a:t>tenure of teachers</a:t>
            </a:r>
          </a:p>
          <a:p>
            <a:r>
              <a:rPr lang="en-US" altLang="zh-CN" dirty="0" smtClean="0"/>
              <a:t>6. teacher’s qualifications (certificate)</a:t>
            </a:r>
          </a:p>
          <a:p>
            <a:r>
              <a:rPr lang="en-US" altLang="zh-CN" dirty="0" smtClean="0"/>
              <a:t>7. turnover of teachers</a:t>
            </a:r>
          </a:p>
          <a:p>
            <a:r>
              <a:rPr lang="en-US" altLang="zh-CN" dirty="0" smtClean="0"/>
              <a:t>8. salary level of teachers</a:t>
            </a:r>
          </a:p>
          <a:p>
            <a:r>
              <a:rPr lang="en-US" altLang="zh-CN" dirty="0" smtClean="0"/>
              <a:t>9.</a:t>
            </a:r>
            <a:r>
              <a:rPr lang="zh-CN" altLang="en-US" dirty="0"/>
              <a:t> </a:t>
            </a:r>
            <a:r>
              <a:rPr lang="en-US" altLang="zh-CN" dirty="0" smtClean="0"/>
              <a:t>parental evaluation</a:t>
            </a:r>
            <a:endParaRPr lang="zh-CN" altLang="en-US" dirty="0" smtClean="0"/>
          </a:p>
        </p:txBody>
      </p:sp>
    </p:spTree>
    <p:extLst>
      <p:ext uri="{BB962C8B-B14F-4D97-AF65-F5344CB8AC3E}">
        <p14:creationId xmlns:p14="http://schemas.microsoft.com/office/powerpoint/2010/main" val="12236116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a:normAutofit/>
          </a:bodyPr>
          <a:lstStyle/>
          <a:p>
            <a:r>
              <a:rPr lang="en-US" altLang="zh-CN" dirty="0" smtClean="0"/>
              <a:t>The two measures are highly correlated</a:t>
            </a:r>
            <a:endParaRPr lang="zh-CN" altLang="en-US" dirty="0" smtClean="0"/>
          </a:p>
        </p:txBody>
      </p:sp>
      <p:pic>
        <p:nvPicPr>
          <p:cNvPr id="18435" name="Picture 2"/>
          <p:cNvPicPr>
            <a:picLocks noChangeAspect="1" noChangeArrowheads="1"/>
          </p:cNvPicPr>
          <p:nvPr/>
        </p:nvPicPr>
        <p:blipFill>
          <a:blip r:embed="rId2"/>
          <a:srcRect/>
          <a:stretch>
            <a:fillRect/>
          </a:stretch>
        </p:blipFill>
        <p:spPr bwMode="auto">
          <a:xfrm>
            <a:off x="928688" y="1571625"/>
            <a:ext cx="6858000" cy="5019675"/>
          </a:xfrm>
          <a:prstGeom prst="rect">
            <a:avLst/>
          </a:prstGeom>
          <a:noFill/>
          <a:ln w="9525">
            <a:noFill/>
            <a:miter lim="800000"/>
            <a:headEnd/>
            <a:tailEnd/>
          </a:ln>
        </p:spPr>
      </p:pic>
    </p:spTree>
    <p:extLst>
      <p:ext uri="{BB962C8B-B14F-4D97-AF65-F5344CB8AC3E}">
        <p14:creationId xmlns:p14="http://schemas.microsoft.com/office/powerpoint/2010/main" val="16431835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sz="quarter" idx="1"/>
          </p:nvPr>
        </p:nvGraphicFramePr>
        <p:xfrm>
          <a:off x="142844" y="0"/>
          <a:ext cx="8501122" cy="6857990"/>
        </p:xfrm>
        <a:graphic>
          <a:graphicData uri="http://schemas.openxmlformats.org/drawingml/2006/table">
            <a:tbl>
              <a:tblPr/>
              <a:tblGrid>
                <a:gridCol w="2045318"/>
                <a:gridCol w="790506"/>
                <a:gridCol w="790506"/>
                <a:gridCol w="785745"/>
                <a:gridCol w="790506"/>
                <a:gridCol w="222230"/>
                <a:gridCol w="761935"/>
                <a:gridCol w="761935"/>
                <a:gridCol w="790506"/>
                <a:gridCol w="761935"/>
              </a:tblGrid>
              <a:tr h="218296">
                <a:tc>
                  <a:txBody>
                    <a:bodyPr/>
                    <a:lstStyle/>
                    <a:p>
                      <a:pPr algn="l">
                        <a:spcAft>
                          <a:spcPts val="0"/>
                        </a:spcAft>
                      </a:pPr>
                      <a:r>
                        <a:rPr lang="zh-CN" sz="1400" kern="0" dirty="0">
                          <a:latin typeface="Times New Roman"/>
                          <a:ea typeface="宋体"/>
                          <a:cs typeface="Times New Roman"/>
                        </a:rPr>
                        <a:t>　</a:t>
                      </a:r>
                      <a:endParaRPr lang="zh-CN" sz="1400" kern="100" dirty="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0">
                          <a:latin typeface="Times New Roman"/>
                          <a:ea typeface="宋体"/>
                          <a:cs typeface="Times New Roman"/>
                        </a:rPr>
                        <a:t>(1)</a:t>
                      </a:r>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0">
                          <a:latin typeface="Times New Roman"/>
                          <a:ea typeface="宋体"/>
                          <a:cs typeface="Times New Roman"/>
                        </a:rPr>
                        <a:t>(2)</a:t>
                      </a:r>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0">
                          <a:latin typeface="Times New Roman"/>
                          <a:ea typeface="宋体"/>
                          <a:cs typeface="Times New Roman"/>
                        </a:rPr>
                        <a:t>(3)</a:t>
                      </a:r>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0">
                          <a:latin typeface="Times New Roman"/>
                          <a:ea typeface="宋体"/>
                          <a:cs typeface="Times New Roman"/>
                        </a:rPr>
                        <a:t>(4)</a:t>
                      </a:r>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zh-CN" sz="1400" kern="0">
                          <a:latin typeface="Times New Roman"/>
                          <a:ea typeface="宋体"/>
                          <a:cs typeface="Times New Roman"/>
                        </a:rPr>
                        <a:t>　</a:t>
                      </a:r>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0">
                          <a:latin typeface="Times New Roman"/>
                          <a:ea typeface="宋体"/>
                          <a:cs typeface="Times New Roman"/>
                        </a:rPr>
                        <a:t>(5)</a:t>
                      </a:r>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0">
                          <a:latin typeface="Times New Roman"/>
                          <a:ea typeface="宋体"/>
                          <a:cs typeface="Times New Roman"/>
                        </a:rPr>
                        <a:t>(6)</a:t>
                      </a:r>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0">
                          <a:latin typeface="Times New Roman"/>
                          <a:ea typeface="宋体"/>
                          <a:cs typeface="Times New Roman"/>
                        </a:rPr>
                        <a:t>(7)</a:t>
                      </a:r>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0">
                          <a:latin typeface="Times New Roman"/>
                          <a:ea typeface="宋体"/>
                          <a:cs typeface="Times New Roman"/>
                        </a:rPr>
                        <a:t>(8)</a:t>
                      </a:r>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a:noFill/>
                    </a:lnB>
                  </a:tcPr>
                </a:tc>
              </a:tr>
              <a:tr h="218296">
                <a:tc>
                  <a:txBody>
                    <a:bodyPr/>
                    <a:lstStyle/>
                    <a:p>
                      <a:pPr algn="l">
                        <a:spcAft>
                          <a:spcPts val="0"/>
                        </a:spcAft>
                      </a:pPr>
                      <a:r>
                        <a:rPr lang="en-US" sz="1400" kern="0">
                          <a:latin typeface="Times New Roman"/>
                          <a:ea typeface="宋体"/>
                          <a:cs typeface="Times New Roman"/>
                        </a:rPr>
                        <a:t> </a:t>
                      </a:r>
                      <a:endParaRPr lang="zh-CN" sz="1400" kern="100">
                        <a:latin typeface="Calibri"/>
                        <a:ea typeface="宋体"/>
                        <a:cs typeface="Times New Roman"/>
                      </a:endParaRPr>
                    </a:p>
                  </a:txBody>
                  <a:tcPr marL="60417" marR="60417" marT="0" marB="0" anchor="b">
                    <a:lnL>
                      <a:noFill/>
                    </a:lnL>
                    <a:lnR>
                      <a:noFill/>
                    </a:lnR>
                    <a:lnT>
                      <a:noFill/>
                    </a:lnT>
                    <a:lnB>
                      <a:noFill/>
                    </a:lnB>
                  </a:tcPr>
                </a:tc>
                <a:tc gridSpan="4">
                  <a:txBody>
                    <a:bodyPr/>
                    <a:lstStyle/>
                    <a:p>
                      <a:pPr algn="ctr">
                        <a:spcAft>
                          <a:spcPts val="0"/>
                        </a:spcAft>
                      </a:pPr>
                      <a:r>
                        <a:rPr lang="en-US" sz="1400" kern="0" dirty="0">
                          <a:latin typeface="Times New Roman"/>
                          <a:ea typeface="宋体"/>
                          <a:cs typeface="Times New Roman"/>
                        </a:rPr>
                        <a:t>School Overall Quality Index</a:t>
                      </a:r>
                      <a:endParaRPr lang="zh-CN" sz="1400" kern="100" dirty="0">
                        <a:latin typeface="Calibri"/>
                        <a:ea typeface="宋体"/>
                        <a:cs typeface="Times New Roman"/>
                      </a:endParaRPr>
                    </a:p>
                  </a:txBody>
                  <a:tcPr marL="60417" marR="6041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gridSpan="4">
                  <a:txBody>
                    <a:bodyPr/>
                    <a:lstStyle/>
                    <a:p>
                      <a:pPr algn="ctr">
                        <a:spcAft>
                          <a:spcPts val="0"/>
                        </a:spcAft>
                      </a:pPr>
                      <a:r>
                        <a:rPr lang="en-US" sz="1400" kern="0">
                          <a:latin typeface="Times New Roman"/>
                          <a:ea typeface="宋体"/>
                          <a:cs typeface="Times New Roman"/>
                        </a:rPr>
                        <a:t>Parent Evaluated Quality</a:t>
                      </a:r>
                      <a:endParaRPr lang="zh-CN" sz="1400" kern="100">
                        <a:latin typeface="Calibri"/>
                        <a:ea typeface="宋体"/>
                        <a:cs typeface="Times New Roman"/>
                      </a:endParaRPr>
                    </a:p>
                  </a:txBody>
                  <a:tcPr marL="60417" marR="6041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15345">
                <a:tc>
                  <a:txBody>
                    <a:bodyPr/>
                    <a:lstStyle/>
                    <a:p>
                      <a:pPr algn="l">
                        <a:spcAft>
                          <a:spcPts val="0"/>
                        </a:spcAft>
                      </a:pPr>
                      <a:r>
                        <a:rPr lang="zh-CN" sz="1400" kern="0">
                          <a:latin typeface="Times New Roman"/>
                          <a:ea typeface="宋体"/>
                          <a:cs typeface="Times New Roman"/>
                        </a:rPr>
                        <a:t>　</a:t>
                      </a:r>
                      <a:endParaRPr lang="zh-CN" sz="1400" kern="100">
                        <a:latin typeface="Calibri"/>
                        <a:ea typeface="宋体"/>
                        <a:cs typeface="Times New Roman"/>
                      </a:endParaRPr>
                    </a:p>
                  </a:txBody>
                  <a:tcPr marL="60417" marR="6041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Times New Roman"/>
                          <a:ea typeface="宋体"/>
                          <a:cs typeface="Times New Roman"/>
                        </a:rPr>
                        <a:t>All</a:t>
                      </a:r>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latin typeface="Times New Roman"/>
                          <a:ea typeface="宋体"/>
                          <a:cs typeface="Times New Roman"/>
                        </a:rPr>
                        <a:t>All</a:t>
                      </a:r>
                      <a:endParaRPr lang="zh-CN" sz="1400" kern="100" dirty="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latin typeface="Times New Roman"/>
                          <a:ea typeface="宋体"/>
                          <a:cs typeface="Times New Roman"/>
                        </a:rPr>
                        <a:t>Migrant</a:t>
                      </a:r>
                      <a:endParaRPr lang="zh-CN" sz="1400" kern="100" dirty="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Times New Roman"/>
                          <a:ea typeface="宋体"/>
                          <a:cs typeface="Times New Roman"/>
                        </a:rPr>
                        <a:t>Local</a:t>
                      </a:r>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0">
                          <a:latin typeface="Times New Roman"/>
                          <a:ea typeface="宋体"/>
                          <a:cs typeface="Times New Roman"/>
                        </a:rPr>
                        <a:t>　</a:t>
                      </a:r>
                      <a:endParaRPr lang="zh-CN" sz="1400" kern="100">
                        <a:latin typeface="Calibri"/>
                        <a:ea typeface="宋体"/>
                        <a:cs typeface="Times New Roman"/>
                      </a:endParaRPr>
                    </a:p>
                  </a:txBody>
                  <a:tcPr marL="60417" marR="6041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Times New Roman"/>
                          <a:ea typeface="宋体"/>
                          <a:cs typeface="Times New Roman"/>
                        </a:rPr>
                        <a:t>All</a:t>
                      </a:r>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Times New Roman"/>
                          <a:ea typeface="宋体"/>
                          <a:cs typeface="Times New Roman"/>
                        </a:rPr>
                        <a:t>All</a:t>
                      </a:r>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Times New Roman"/>
                          <a:ea typeface="宋体"/>
                          <a:cs typeface="Times New Roman"/>
                        </a:rPr>
                        <a:t>Migrant</a:t>
                      </a:r>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Times New Roman"/>
                          <a:ea typeface="宋体"/>
                          <a:cs typeface="Times New Roman"/>
                        </a:rPr>
                        <a:t>Local</a:t>
                      </a:r>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345">
                <a:tc>
                  <a:txBody>
                    <a:bodyPr/>
                    <a:lstStyle/>
                    <a:p>
                      <a:pPr algn="l">
                        <a:spcAft>
                          <a:spcPts val="0"/>
                        </a:spcAft>
                      </a:pPr>
                      <a:r>
                        <a:rPr lang="en-US" sz="1400" kern="0">
                          <a:latin typeface="Times New Roman"/>
                          <a:ea typeface="宋体"/>
                          <a:cs typeface="Times New Roman"/>
                        </a:rPr>
                        <a:t>Shanghai hukou</a:t>
                      </a:r>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0">
                          <a:latin typeface="Times New Roman"/>
                          <a:ea typeface="宋体"/>
                          <a:cs typeface="Times New Roman"/>
                        </a:rPr>
                        <a:t>0.97***</a:t>
                      </a:r>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0">
                          <a:latin typeface="Times New Roman"/>
                          <a:ea typeface="宋体"/>
                          <a:cs typeface="Times New Roman"/>
                        </a:rPr>
                        <a:t>-0.80</a:t>
                      </a:r>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zh-CN" sz="1400" kern="100" dirty="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0" dirty="0">
                          <a:latin typeface="Times New Roman"/>
                          <a:ea typeface="宋体"/>
                          <a:cs typeface="Times New Roman"/>
                        </a:rPr>
                        <a:t>1.13*</a:t>
                      </a:r>
                      <a:endParaRPr lang="zh-CN" sz="1400" kern="100" dirty="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0">
                          <a:latin typeface="Times New Roman"/>
                          <a:ea typeface="宋体"/>
                          <a:cs typeface="Times New Roman"/>
                        </a:rPr>
                        <a:t>-1.56</a:t>
                      </a:r>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w="12700" cap="flat" cmpd="sng" algn="ctr">
                      <a:solidFill>
                        <a:srgbClr val="000000"/>
                      </a:solidFill>
                      <a:prstDash val="solid"/>
                      <a:round/>
                      <a:headEnd type="none" w="med" len="med"/>
                      <a:tailEnd type="none" w="med" len="med"/>
                    </a:lnT>
                    <a:lnB>
                      <a:noFill/>
                    </a:lnB>
                  </a:tcPr>
                </a:tc>
              </a:tr>
              <a:tr h="218296">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(0.33)</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(0.57)</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dirty="0">
                          <a:latin typeface="Times New Roman"/>
                          <a:ea typeface="宋体"/>
                          <a:cs typeface="Times New Roman"/>
                        </a:rPr>
                        <a:t>(0.62)</a:t>
                      </a:r>
                      <a:endParaRPr lang="zh-CN" sz="1400" kern="100" dirty="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(1.05)</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r>
              <a:tr h="218296">
                <a:tc>
                  <a:txBody>
                    <a:bodyPr/>
                    <a:lstStyle/>
                    <a:p>
                      <a:pPr algn="l">
                        <a:spcAft>
                          <a:spcPts val="0"/>
                        </a:spcAft>
                      </a:pPr>
                      <a:r>
                        <a:rPr lang="en-US" sz="1400" kern="0">
                          <a:latin typeface="Times New Roman"/>
                          <a:ea typeface="宋体"/>
                          <a:cs typeface="Times New Roman"/>
                        </a:rPr>
                        <a:t>Rural hukou</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-0.68</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-1.47**</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dirty="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-1.28</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-2.75**</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r>
              <a:tr h="218296">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(0.45)</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(0.58)</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dirty="0">
                          <a:latin typeface="Times New Roman"/>
                          <a:ea typeface="宋体"/>
                          <a:cs typeface="Times New Roman"/>
                        </a:rPr>
                        <a:t>(0.84)</a:t>
                      </a:r>
                      <a:endParaRPr lang="zh-CN" sz="1400" kern="100" dirty="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(1.07)</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r>
              <a:tr h="218296">
                <a:tc>
                  <a:txBody>
                    <a:bodyPr/>
                    <a:lstStyle/>
                    <a:p>
                      <a:pPr algn="l">
                        <a:spcAft>
                          <a:spcPts val="0"/>
                        </a:spcAft>
                      </a:pPr>
                      <a:r>
                        <a:rPr lang="en-US" sz="1400" kern="0">
                          <a:latin typeface="Times New Roman"/>
                          <a:ea typeface="宋体"/>
                          <a:cs typeface="Times New Roman"/>
                        </a:rPr>
                        <a:t>Own house</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0.75</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0.43</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0.93</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dirty="0">
                          <a:latin typeface="Times New Roman"/>
                          <a:ea typeface="宋体"/>
                          <a:cs typeface="Times New Roman"/>
                        </a:rPr>
                        <a:t>0.84</a:t>
                      </a:r>
                      <a:endParaRPr lang="zh-CN" sz="1400" kern="100" dirty="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0.48</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0.44</a:t>
                      </a:r>
                      <a:endParaRPr lang="zh-CN" sz="1400" kern="100">
                        <a:latin typeface="Calibri"/>
                        <a:ea typeface="宋体"/>
                        <a:cs typeface="Times New Roman"/>
                      </a:endParaRPr>
                    </a:p>
                  </a:txBody>
                  <a:tcPr marL="60417" marR="60417" marT="0" marB="0" anchor="b">
                    <a:lnL>
                      <a:noFill/>
                    </a:lnL>
                    <a:lnR>
                      <a:noFill/>
                    </a:lnR>
                    <a:lnT>
                      <a:noFill/>
                    </a:lnT>
                    <a:lnB>
                      <a:noFill/>
                    </a:lnB>
                  </a:tcPr>
                </a:tc>
              </a:tr>
              <a:tr h="218296">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(0.52)</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(0.73)</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(0.73)</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dirty="0">
                          <a:latin typeface="Times New Roman"/>
                          <a:ea typeface="宋体"/>
                          <a:cs typeface="Times New Roman"/>
                        </a:rPr>
                        <a:t>(0.97)</a:t>
                      </a:r>
                      <a:endParaRPr lang="zh-CN" sz="1400" kern="100" dirty="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(1.35)</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(1.35)</a:t>
                      </a:r>
                      <a:endParaRPr lang="zh-CN" sz="1400" kern="100">
                        <a:latin typeface="Calibri"/>
                        <a:ea typeface="宋体"/>
                        <a:cs typeface="Times New Roman"/>
                      </a:endParaRPr>
                    </a:p>
                  </a:txBody>
                  <a:tcPr marL="60417" marR="60417" marT="0" marB="0" anchor="b">
                    <a:lnL>
                      <a:noFill/>
                    </a:lnL>
                    <a:lnR>
                      <a:noFill/>
                    </a:lnR>
                    <a:lnT>
                      <a:noFill/>
                    </a:lnT>
                    <a:lnB>
                      <a:noFill/>
                    </a:lnB>
                  </a:tcPr>
                </a:tc>
              </a:tr>
              <a:tr h="218296">
                <a:tc>
                  <a:txBody>
                    <a:bodyPr/>
                    <a:lstStyle/>
                    <a:p>
                      <a:pPr algn="l">
                        <a:spcAft>
                          <a:spcPts val="0"/>
                        </a:spcAft>
                      </a:pPr>
                      <a:r>
                        <a:rPr lang="en-US" sz="1400" kern="0">
                          <a:latin typeface="Times New Roman"/>
                          <a:ea typeface="宋体"/>
                          <a:cs typeface="Times New Roman"/>
                        </a:rPr>
                        <a:t>Female</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-0.23</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-0.31</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-0.26</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dirty="0">
                          <a:latin typeface="Times New Roman"/>
                          <a:ea typeface="宋体"/>
                          <a:cs typeface="Times New Roman"/>
                        </a:rPr>
                        <a:t>-0.38</a:t>
                      </a:r>
                      <a:endParaRPr lang="zh-CN" sz="1400" kern="100" dirty="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-0.42</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-0.58</a:t>
                      </a:r>
                      <a:endParaRPr lang="zh-CN" sz="1400" kern="100">
                        <a:latin typeface="Calibri"/>
                        <a:ea typeface="宋体"/>
                        <a:cs typeface="Times New Roman"/>
                      </a:endParaRPr>
                    </a:p>
                  </a:txBody>
                  <a:tcPr marL="60417" marR="60417" marT="0" marB="0" anchor="b">
                    <a:lnL>
                      <a:noFill/>
                    </a:lnL>
                    <a:lnR>
                      <a:noFill/>
                    </a:lnR>
                    <a:lnT>
                      <a:noFill/>
                    </a:lnT>
                    <a:lnB>
                      <a:noFill/>
                    </a:lnB>
                  </a:tcPr>
                </a:tc>
              </a:tr>
              <a:tr h="218296">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(0.33)</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(0.52)</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(0.39)</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(0.62)</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dirty="0">
                          <a:latin typeface="Times New Roman"/>
                          <a:ea typeface="宋体"/>
                          <a:cs typeface="Times New Roman"/>
                        </a:rPr>
                        <a:t>(0.96)</a:t>
                      </a:r>
                      <a:endParaRPr lang="zh-CN" sz="1400" kern="100" dirty="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(0.73)</a:t>
                      </a:r>
                      <a:endParaRPr lang="zh-CN" sz="1400" kern="100">
                        <a:latin typeface="Calibri"/>
                        <a:ea typeface="宋体"/>
                        <a:cs typeface="Times New Roman"/>
                      </a:endParaRPr>
                    </a:p>
                  </a:txBody>
                  <a:tcPr marL="60417" marR="60417" marT="0" marB="0" anchor="b">
                    <a:lnL>
                      <a:noFill/>
                    </a:lnL>
                    <a:lnR>
                      <a:noFill/>
                    </a:lnR>
                    <a:lnT>
                      <a:noFill/>
                    </a:lnT>
                    <a:lnB>
                      <a:noFill/>
                    </a:lnB>
                  </a:tcPr>
                </a:tc>
              </a:tr>
              <a:tr h="415345">
                <a:tc>
                  <a:txBody>
                    <a:bodyPr/>
                    <a:lstStyle/>
                    <a:p>
                      <a:pPr algn="l">
                        <a:spcAft>
                          <a:spcPts val="0"/>
                        </a:spcAft>
                      </a:pPr>
                      <a:r>
                        <a:rPr lang="en-US" sz="1400" kern="0">
                          <a:latin typeface="Times New Roman"/>
                          <a:ea typeface="宋体"/>
                          <a:cs typeface="Times New Roman"/>
                        </a:rPr>
                        <a:t>Age in month</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-0.03</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-0.03</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-0.01</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-0.12**</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dirty="0">
                          <a:latin typeface="Times New Roman"/>
                          <a:ea typeface="宋体"/>
                          <a:cs typeface="Times New Roman"/>
                        </a:rPr>
                        <a:t>-0.14**</a:t>
                      </a:r>
                      <a:endParaRPr lang="zh-CN" sz="1400" kern="100" dirty="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-0.01</a:t>
                      </a:r>
                      <a:endParaRPr lang="zh-CN" sz="1400" kern="100">
                        <a:latin typeface="Calibri"/>
                        <a:ea typeface="宋体"/>
                        <a:cs typeface="Times New Roman"/>
                      </a:endParaRPr>
                    </a:p>
                  </a:txBody>
                  <a:tcPr marL="60417" marR="60417" marT="0" marB="0" anchor="b">
                    <a:lnL>
                      <a:noFill/>
                    </a:lnL>
                    <a:lnR>
                      <a:noFill/>
                    </a:lnR>
                    <a:lnT>
                      <a:noFill/>
                    </a:lnT>
                    <a:lnB>
                      <a:noFill/>
                    </a:lnB>
                  </a:tcPr>
                </a:tc>
              </a:tr>
              <a:tr h="218296">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(0.03)</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(0.03)</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(0.05)</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(0.05)</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dirty="0">
                          <a:latin typeface="Times New Roman"/>
                          <a:ea typeface="宋体"/>
                          <a:cs typeface="Times New Roman"/>
                        </a:rPr>
                        <a:t>(0.06)</a:t>
                      </a:r>
                      <a:endParaRPr lang="zh-CN" sz="1400" kern="100" dirty="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(0.09)</a:t>
                      </a:r>
                      <a:endParaRPr lang="zh-CN" sz="1400" kern="100">
                        <a:latin typeface="Calibri"/>
                        <a:ea typeface="宋体"/>
                        <a:cs typeface="Times New Roman"/>
                      </a:endParaRPr>
                    </a:p>
                  </a:txBody>
                  <a:tcPr marL="60417" marR="60417" marT="0" marB="0" anchor="b">
                    <a:lnL>
                      <a:noFill/>
                    </a:lnL>
                    <a:lnR>
                      <a:noFill/>
                    </a:lnR>
                    <a:lnT>
                      <a:noFill/>
                    </a:lnT>
                    <a:lnB>
                      <a:noFill/>
                    </a:lnB>
                  </a:tcPr>
                </a:tc>
              </a:tr>
              <a:tr h="218296">
                <a:tc>
                  <a:txBody>
                    <a:bodyPr/>
                    <a:lstStyle/>
                    <a:p>
                      <a:pPr algn="l">
                        <a:spcAft>
                          <a:spcPts val="0"/>
                        </a:spcAft>
                      </a:pPr>
                      <a:r>
                        <a:rPr lang="en-US" sz="1400" kern="0">
                          <a:latin typeface="Times New Roman"/>
                          <a:ea typeface="宋体"/>
                          <a:cs typeface="Times New Roman"/>
                        </a:rPr>
                        <a:t>Single child</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0.71</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0.59</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-1.67</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1.16</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dirty="0">
                          <a:latin typeface="Times New Roman"/>
                          <a:ea typeface="宋体"/>
                          <a:cs typeface="Times New Roman"/>
                        </a:rPr>
                        <a:t>0.92</a:t>
                      </a:r>
                      <a:endParaRPr lang="zh-CN" sz="1400" kern="100" dirty="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-4.81</a:t>
                      </a:r>
                      <a:endParaRPr lang="zh-CN" sz="1400" kern="100">
                        <a:latin typeface="Calibri"/>
                        <a:ea typeface="宋体"/>
                        <a:cs typeface="Times New Roman"/>
                      </a:endParaRPr>
                    </a:p>
                  </a:txBody>
                  <a:tcPr marL="60417" marR="60417" marT="0" marB="0" anchor="b">
                    <a:lnL>
                      <a:noFill/>
                    </a:lnL>
                    <a:lnR>
                      <a:noFill/>
                    </a:lnR>
                    <a:lnT>
                      <a:noFill/>
                    </a:lnT>
                    <a:lnB>
                      <a:noFill/>
                    </a:lnB>
                  </a:tcPr>
                </a:tc>
              </a:tr>
              <a:tr h="218296">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(0.46)</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(0.53)</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(2.93)</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(0.85)</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(0.99)</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dirty="0">
                          <a:latin typeface="Times New Roman"/>
                          <a:ea typeface="宋体"/>
                          <a:cs typeface="Times New Roman"/>
                        </a:rPr>
                        <a:t>(5.44)</a:t>
                      </a:r>
                      <a:endParaRPr lang="zh-CN" sz="1400" kern="100" dirty="0">
                        <a:latin typeface="Calibri"/>
                        <a:ea typeface="宋体"/>
                        <a:cs typeface="Times New Roman"/>
                      </a:endParaRPr>
                    </a:p>
                  </a:txBody>
                  <a:tcPr marL="60417" marR="60417" marT="0" marB="0" anchor="b">
                    <a:lnL>
                      <a:noFill/>
                    </a:lnL>
                    <a:lnR>
                      <a:noFill/>
                    </a:lnR>
                    <a:lnT>
                      <a:noFill/>
                    </a:lnT>
                    <a:lnB>
                      <a:noFill/>
                    </a:lnB>
                  </a:tcPr>
                </a:tc>
              </a:tr>
              <a:tr h="415345">
                <a:tc>
                  <a:txBody>
                    <a:bodyPr/>
                    <a:lstStyle/>
                    <a:p>
                      <a:pPr algn="l">
                        <a:spcAft>
                          <a:spcPts val="0"/>
                        </a:spcAft>
                      </a:pPr>
                      <a:r>
                        <a:rPr lang="en-US" sz="1400" kern="0">
                          <a:latin typeface="Times New Roman"/>
                          <a:ea typeface="宋体"/>
                          <a:cs typeface="Times New Roman"/>
                        </a:rPr>
                        <a:t>Family income 3000-5000</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0.46</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1.39*</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-0.61</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1.39</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3.63***</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dirty="0">
                          <a:latin typeface="Times New Roman"/>
                          <a:ea typeface="宋体"/>
                          <a:cs typeface="Times New Roman"/>
                        </a:rPr>
                        <a:t>-1.12</a:t>
                      </a:r>
                      <a:endParaRPr lang="zh-CN" sz="1400" kern="100" dirty="0">
                        <a:latin typeface="Calibri"/>
                        <a:ea typeface="宋体"/>
                        <a:cs typeface="Times New Roman"/>
                      </a:endParaRPr>
                    </a:p>
                  </a:txBody>
                  <a:tcPr marL="60417" marR="60417" marT="0" marB="0" anchor="b">
                    <a:lnL>
                      <a:noFill/>
                    </a:lnL>
                    <a:lnR>
                      <a:noFill/>
                    </a:lnR>
                    <a:lnT>
                      <a:noFill/>
                    </a:lnT>
                    <a:lnB>
                      <a:noFill/>
                    </a:lnB>
                  </a:tcPr>
                </a:tc>
              </a:tr>
              <a:tr h="218296">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(0.49)</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(0.75)</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(0.59)</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(0.91)</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(1.39)</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dirty="0">
                          <a:latin typeface="Times New Roman"/>
                          <a:ea typeface="宋体"/>
                          <a:cs typeface="Times New Roman"/>
                        </a:rPr>
                        <a:t>(1.09)</a:t>
                      </a:r>
                      <a:endParaRPr lang="zh-CN" sz="1400" kern="100" dirty="0">
                        <a:latin typeface="Calibri"/>
                        <a:ea typeface="宋体"/>
                        <a:cs typeface="Times New Roman"/>
                      </a:endParaRPr>
                    </a:p>
                  </a:txBody>
                  <a:tcPr marL="60417" marR="60417" marT="0" marB="0" anchor="b">
                    <a:lnL>
                      <a:noFill/>
                    </a:lnL>
                    <a:lnR>
                      <a:noFill/>
                    </a:lnR>
                    <a:lnT>
                      <a:noFill/>
                    </a:lnT>
                    <a:lnB>
                      <a:noFill/>
                    </a:lnB>
                  </a:tcPr>
                </a:tc>
              </a:tr>
              <a:tr h="415345">
                <a:tc>
                  <a:txBody>
                    <a:bodyPr/>
                    <a:lstStyle/>
                    <a:p>
                      <a:pPr algn="l">
                        <a:spcAft>
                          <a:spcPts val="0"/>
                        </a:spcAft>
                      </a:pPr>
                      <a:r>
                        <a:rPr lang="en-US" sz="1400" kern="0">
                          <a:latin typeface="Times New Roman"/>
                          <a:ea typeface="宋体"/>
                          <a:cs typeface="Times New Roman"/>
                        </a:rPr>
                        <a:t>Family income&gt;5000</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0.85*</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1.71**</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-0.12</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2.24**</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4.32***</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dirty="0">
                          <a:latin typeface="Times New Roman"/>
                          <a:ea typeface="宋体"/>
                          <a:cs typeface="Times New Roman"/>
                        </a:rPr>
                        <a:t>-0.14</a:t>
                      </a:r>
                      <a:endParaRPr lang="zh-CN" sz="1400" kern="100" dirty="0">
                        <a:latin typeface="Calibri"/>
                        <a:ea typeface="宋体"/>
                        <a:cs typeface="Times New Roman"/>
                      </a:endParaRPr>
                    </a:p>
                  </a:txBody>
                  <a:tcPr marL="60417" marR="60417" marT="0" marB="0" anchor="b">
                    <a:lnL>
                      <a:noFill/>
                    </a:lnL>
                    <a:lnR>
                      <a:noFill/>
                    </a:lnR>
                    <a:lnT>
                      <a:noFill/>
                    </a:lnT>
                    <a:lnB>
                      <a:noFill/>
                    </a:lnB>
                  </a:tcPr>
                </a:tc>
              </a:tr>
              <a:tr h="218296">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(0.48)</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(0.76)</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(0.56)</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(0.89)</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(1.41)</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dirty="0">
                          <a:latin typeface="Times New Roman"/>
                          <a:ea typeface="宋体"/>
                          <a:cs typeface="Times New Roman"/>
                        </a:rPr>
                        <a:t>(1.04)</a:t>
                      </a:r>
                      <a:endParaRPr lang="zh-CN" sz="1400" kern="100" dirty="0">
                        <a:latin typeface="Calibri"/>
                        <a:ea typeface="宋体"/>
                        <a:cs typeface="Times New Roman"/>
                      </a:endParaRPr>
                    </a:p>
                  </a:txBody>
                  <a:tcPr marL="60417" marR="60417" marT="0" marB="0" anchor="b">
                    <a:lnL>
                      <a:noFill/>
                    </a:lnL>
                    <a:lnR>
                      <a:noFill/>
                    </a:lnR>
                    <a:lnT>
                      <a:noFill/>
                    </a:lnT>
                    <a:lnB>
                      <a:noFill/>
                    </a:lnB>
                  </a:tcPr>
                </a:tc>
              </a:tr>
              <a:tr h="415345">
                <a:tc>
                  <a:txBody>
                    <a:bodyPr/>
                    <a:lstStyle/>
                    <a:p>
                      <a:pPr algn="l">
                        <a:spcAft>
                          <a:spcPts val="0"/>
                        </a:spcAft>
                      </a:pPr>
                      <a:r>
                        <a:rPr lang="en-US" sz="1400" kern="0">
                          <a:latin typeface="Times New Roman"/>
                          <a:ea typeface="宋体"/>
                          <a:cs typeface="Times New Roman"/>
                        </a:rPr>
                        <a:t>Father high school</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1.16***</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0.71</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1.51***</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1.83**</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1.09</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dirty="0">
                          <a:latin typeface="Times New Roman"/>
                          <a:ea typeface="宋体"/>
                          <a:cs typeface="Times New Roman"/>
                        </a:rPr>
                        <a:t>2.13**</a:t>
                      </a:r>
                      <a:endParaRPr lang="zh-CN" sz="1400" kern="100" dirty="0">
                        <a:latin typeface="Calibri"/>
                        <a:ea typeface="宋体"/>
                        <a:cs typeface="Times New Roman"/>
                      </a:endParaRPr>
                    </a:p>
                  </a:txBody>
                  <a:tcPr marL="60417" marR="60417" marT="0" marB="0" anchor="b">
                    <a:lnL>
                      <a:noFill/>
                    </a:lnL>
                    <a:lnR>
                      <a:noFill/>
                    </a:lnR>
                    <a:lnT>
                      <a:noFill/>
                    </a:lnT>
                    <a:lnB>
                      <a:noFill/>
                    </a:lnB>
                  </a:tcPr>
                </a:tc>
              </a:tr>
              <a:tr h="218296">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(0.42)</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(0.61)</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(0.55)</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(0.79)</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(1.14)</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dirty="0">
                          <a:latin typeface="Times New Roman"/>
                          <a:ea typeface="宋体"/>
                          <a:cs typeface="Times New Roman"/>
                        </a:rPr>
                        <a:t>(1.03)</a:t>
                      </a:r>
                      <a:endParaRPr lang="zh-CN" sz="1400" kern="100" dirty="0">
                        <a:latin typeface="Calibri"/>
                        <a:ea typeface="宋体"/>
                        <a:cs typeface="Times New Roman"/>
                      </a:endParaRPr>
                    </a:p>
                  </a:txBody>
                  <a:tcPr marL="60417" marR="60417" marT="0" marB="0" anchor="b">
                    <a:lnL>
                      <a:noFill/>
                    </a:lnL>
                    <a:lnR>
                      <a:noFill/>
                    </a:lnR>
                    <a:lnT>
                      <a:noFill/>
                    </a:lnT>
                    <a:lnB>
                      <a:noFill/>
                    </a:lnB>
                  </a:tcPr>
                </a:tc>
              </a:tr>
              <a:tr h="218296">
                <a:tc>
                  <a:txBody>
                    <a:bodyPr/>
                    <a:lstStyle/>
                    <a:p>
                      <a:pPr algn="l">
                        <a:spcAft>
                          <a:spcPts val="0"/>
                        </a:spcAft>
                      </a:pPr>
                      <a:r>
                        <a:rPr lang="en-US" sz="1400" kern="0">
                          <a:latin typeface="Times New Roman"/>
                          <a:ea typeface="宋体"/>
                          <a:cs typeface="Times New Roman"/>
                        </a:rPr>
                        <a:t>Mother high school</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-0.13</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0.37</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-0.63</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-0.56</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0.44</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dirty="0">
                          <a:latin typeface="Times New Roman"/>
                          <a:ea typeface="宋体"/>
                          <a:cs typeface="Times New Roman"/>
                        </a:rPr>
                        <a:t>-1.42</a:t>
                      </a:r>
                      <a:endParaRPr lang="zh-CN" sz="1400" kern="100" dirty="0">
                        <a:latin typeface="Calibri"/>
                        <a:ea typeface="宋体"/>
                        <a:cs typeface="Times New Roman"/>
                      </a:endParaRPr>
                    </a:p>
                  </a:txBody>
                  <a:tcPr marL="60417" marR="60417" marT="0" marB="0" anchor="b">
                    <a:lnL>
                      <a:noFill/>
                    </a:lnL>
                    <a:lnR>
                      <a:noFill/>
                    </a:lnR>
                    <a:lnT>
                      <a:noFill/>
                    </a:lnT>
                    <a:lnB>
                      <a:noFill/>
                    </a:lnB>
                  </a:tcPr>
                </a:tc>
              </a:tr>
              <a:tr h="218296">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(0.44)</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(0.67)</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(0.55)</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(0.83)</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(1.25)</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dirty="0">
                          <a:latin typeface="Times New Roman"/>
                          <a:ea typeface="宋体"/>
                          <a:cs typeface="Times New Roman"/>
                        </a:rPr>
                        <a:t>(1.03)</a:t>
                      </a:r>
                      <a:endParaRPr lang="zh-CN" sz="1400" kern="100" dirty="0">
                        <a:latin typeface="Calibri"/>
                        <a:ea typeface="宋体"/>
                        <a:cs typeface="Times New Roman"/>
                      </a:endParaRPr>
                    </a:p>
                  </a:txBody>
                  <a:tcPr marL="60417" marR="60417" marT="0" marB="0" anchor="b">
                    <a:lnL>
                      <a:noFill/>
                    </a:lnL>
                    <a:lnR>
                      <a:noFill/>
                    </a:lnR>
                    <a:lnT>
                      <a:noFill/>
                    </a:lnT>
                    <a:lnB>
                      <a:noFill/>
                    </a:lnB>
                  </a:tcPr>
                </a:tc>
              </a:tr>
              <a:tr h="218296">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dirty="0">
                        <a:latin typeface="Calibri"/>
                        <a:ea typeface="宋体"/>
                        <a:cs typeface="Times New Roman"/>
                      </a:endParaRPr>
                    </a:p>
                  </a:txBody>
                  <a:tcPr marL="60417" marR="60417" marT="0" marB="0" anchor="b">
                    <a:lnL>
                      <a:noFill/>
                    </a:lnL>
                    <a:lnR>
                      <a:noFill/>
                    </a:lnR>
                    <a:lnT>
                      <a:noFill/>
                    </a:lnT>
                    <a:lnB>
                      <a:noFill/>
                    </a:lnB>
                  </a:tcPr>
                </a:tc>
              </a:tr>
              <a:tr h="218296">
                <a:tc>
                  <a:txBody>
                    <a:bodyPr/>
                    <a:lstStyle/>
                    <a:p>
                      <a:pPr algn="l">
                        <a:spcAft>
                          <a:spcPts val="0"/>
                        </a:spcAft>
                      </a:pPr>
                      <a:r>
                        <a:rPr lang="en-US" sz="1400" kern="0">
                          <a:latin typeface="Times New Roman"/>
                          <a:ea typeface="宋体"/>
                          <a:cs typeface="Times New Roman"/>
                        </a:rPr>
                        <a:t>Observations</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943</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943</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511</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432</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943</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943</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a:latin typeface="Times New Roman"/>
                          <a:ea typeface="宋体"/>
                          <a:cs typeface="Times New Roman"/>
                        </a:rPr>
                        <a:t>511</a:t>
                      </a:r>
                      <a:endParaRPr lang="zh-CN" sz="1400" kern="100">
                        <a:latin typeface="Calibri"/>
                        <a:ea typeface="宋体"/>
                        <a:cs typeface="Times New Roman"/>
                      </a:endParaRPr>
                    </a:p>
                  </a:txBody>
                  <a:tcPr marL="60417" marR="60417" marT="0" marB="0" anchor="b">
                    <a:lnL>
                      <a:noFill/>
                    </a:lnL>
                    <a:lnR>
                      <a:noFill/>
                    </a:lnR>
                    <a:lnT>
                      <a:noFill/>
                    </a:lnT>
                    <a:lnB>
                      <a:noFill/>
                    </a:lnB>
                  </a:tcPr>
                </a:tc>
                <a:tc>
                  <a:txBody>
                    <a:bodyPr/>
                    <a:lstStyle/>
                    <a:p>
                      <a:pPr algn="ctr">
                        <a:spcAft>
                          <a:spcPts val="0"/>
                        </a:spcAft>
                      </a:pPr>
                      <a:r>
                        <a:rPr lang="en-US" sz="1400" kern="0" dirty="0">
                          <a:latin typeface="Times New Roman"/>
                          <a:ea typeface="宋体"/>
                          <a:cs typeface="Times New Roman"/>
                        </a:rPr>
                        <a:t>432</a:t>
                      </a:r>
                      <a:endParaRPr lang="zh-CN" sz="1400" kern="100" dirty="0">
                        <a:latin typeface="Calibri"/>
                        <a:ea typeface="宋体"/>
                        <a:cs typeface="Times New Roman"/>
                      </a:endParaRPr>
                    </a:p>
                  </a:txBody>
                  <a:tcPr marL="60417" marR="60417" marT="0" marB="0" anchor="b">
                    <a:lnL>
                      <a:noFill/>
                    </a:lnL>
                    <a:lnR>
                      <a:noFill/>
                    </a:lnR>
                    <a:lnT>
                      <a:noFill/>
                    </a:lnT>
                    <a:lnB>
                      <a:noFill/>
                    </a:lnB>
                  </a:tcPr>
                </a:tc>
              </a:tr>
              <a:tr h="218296">
                <a:tc>
                  <a:txBody>
                    <a:bodyPr/>
                    <a:lstStyle/>
                    <a:p>
                      <a:pPr algn="l">
                        <a:spcAft>
                          <a:spcPts val="0"/>
                        </a:spcAft>
                      </a:pPr>
                      <a:r>
                        <a:rPr lang="en-US" sz="1400" kern="0">
                          <a:latin typeface="Times New Roman"/>
                          <a:ea typeface="宋体"/>
                          <a:cs typeface="Times New Roman"/>
                        </a:rPr>
                        <a:t>Adjusted R-squared</a:t>
                      </a:r>
                      <a:endParaRPr lang="zh-CN" sz="1400" kern="100">
                        <a:latin typeface="Calibri"/>
                        <a:ea typeface="宋体"/>
                        <a:cs typeface="Times New Roman"/>
                      </a:endParaRPr>
                    </a:p>
                  </a:txBody>
                  <a:tcPr marL="60417" marR="6041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Times New Roman"/>
                          <a:ea typeface="宋体"/>
                          <a:cs typeface="Times New Roman"/>
                        </a:rPr>
                        <a:t>0.008</a:t>
                      </a:r>
                      <a:endParaRPr lang="zh-CN" sz="1400" kern="100">
                        <a:latin typeface="Calibri"/>
                        <a:ea typeface="宋体"/>
                        <a:cs typeface="Times New Roman"/>
                      </a:endParaRPr>
                    </a:p>
                  </a:txBody>
                  <a:tcPr marL="60417" marR="6041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Times New Roman"/>
                          <a:ea typeface="宋体"/>
                          <a:cs typeface="Times New Roman"/>
                        </a:rPr>
                        <a:t>0.034</a:t>
                      </a:r>
                      <a:endParaRPr lang="zh-CN" sz="1400" kern="100">
                        <a:latin typeface="Calibri"/>
                        <a:ea typeface="宋体"/>
                        <a:cs typeface="Times New Roman"/>
                      </a:endParaRPr>
                    </a:p>
                  </a:txBody>
                  <a:tcPr marL="60417" marR="6041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Times New Roman"/>
                          <a:ea typeface="宋体"/>
                          <a:cs typeface="Times New Roman"/>
                        </a:rPr>
                        <a:t>0.043</a:t>
                      </a:r>
                      <a:endParaRPr lang="zh-CN" sz="1400" kern="100">
                        <a:latin typeface="Calibri"/>
                        <a:ea typeface="宋体"/>
                        <a:cs typeface="Times New Roman"/>
                      </a:endParaRPr>
                    </a:p>
                  </a:txBody>
                  <a:tcPr marL="60417" marR="6041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Times New Roman"/>
                          <a:ea typeface="宋体"/>
                          <a:cs typeface="Times New Roman"/>
                        </a:rPr>
                        <a:t>0.009</a:t>
                      </a:r>
                      <a:endParaRPr lang="zh-CN" sz="1400" kern="100">
                        <a:latin typeface="Calibri"/>
                        <a:ea typeface="宋体"/>
                        <a:cs typeface="Times New Roman"/>
                      </a:endParaRPr>
                    </a:p>
                  </a:txBody>
                  <a:tcPr marL="60417" marR="6041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0">
                          <a:latin typeface="Times New Roman"/>
                          <a:ea typeface="宋体"/>
                          <a:cs typeface="Times New Roman"/>
                        </a:rPr>
                        <a:t>　</a:t>
                      </a:r>
                      <a:endParaRPr lang="zh-CN" sz="1400" kern="100">
                        <a:latin typeface="Calibri"/>
                        <a:ea typeface="宋体"/>
                        <a:cs typeface="Times New Roman"/>
                      </a:endParaRPr>
                    </a:p>
                  </a:txBody>
                  <a:tcPr marL="60417" marR="6041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Times New Roman"/>
                          <a:ea typeface="宋体"/>
                          <a:cs typeface="Times New Roman"/>
                        </a:rPr>
                        <a:t>0.002</a:t>
                      </a:r>
                      <a:endParaRPr lang="zh-CN" sz="1400" kern="100">
                        <a:latin typeface="Calibri"/>
                        <a:ea typeface="宋体"/>
                        <a:cs typeface="Times New Roman"/>
                      </a:endParaRPr>
                    </a:p>
                  </a:txBody>
                  <a:tcPr marL="60417" marR="6041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Times New Roman"/>
                          <a:ea typeface="宋体"/>
                          <a:cs typeface="Times New Roman"/>
                        </a:rPr>
                        <a:t>0.029</a:t>
                      </a:r>
                      <a:endParaRPr lang="zh-CN" sz="1400" kern="100">
                        <a:latin typeface="Calibri"/>
                        <a:ea typeface="宋体"/>
                        <a:cs typeface="Times New Roman"/>
                      </a:endParaRPr>
                    </a:p>
                  </a:txBody>
                  <a:tcPr marL="60417" marR="6041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a:latin typeface="Times New Roman"/>
                          <a:ea typeface="宋体"/>
                          <a:cs typeface="Times New Roman"/>
                        </a:rPr>
                        <a:t>0.057</a:t>
                      </a:r>
                      <a:endParaRPr lang="zh-CN" sz="1400" kern="100">
                        <a:latin typeface="Calibri"/>
                        <a:ea typeface="宋体"/>
                        <a:cs typeface="Times New Roman"/>
                      </a:endParaRPr>
                    </a:p>
                  </a:txBody>
                  <a:tcPr marL="60417" marR="6041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latin typeface="Times New Roman"/>
                          <a:ea typeface="宋体"/>
                          <a:cs typeface="Times New Roman"/>
                        </a:rPr>
                        <a:t>0.000</a:t>
                      </a:r>
                      <a:endParaRPr lang="zh-CN" sz="1400" kern="100" dirty="0">
                        <a:latin typeface="Calibri"/>
                        <a:ea typeface="宋体"/>
                        <a:cs typeface="Times New Roman"/>
                      </a:endParaRPr>
                    </a:p>
                  </a:txBody>
                  <a:tcPr marL="60417" marR="60417"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822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40484484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714375" y="115888"/>
            <a:ext cx="8215313" cy="812800"/>
          </a:xfrm>
        </p:spPr>
        <p:txBody>
          <a:bodyPr>
            <a:normAutofit fontScale="90000"/>
          </a:bodyPr>
          <a:lstStyle/>
          <a:p>
            <a:pPr algn="l" eaLnBrk="1" hangingPunct="1"/>
            <a:r>
              <a:rPr lang="en-US" altLang="zh-CN" sz="2800" dirty="0" smtClean="0">
                <a:solidFill>
                  <a:srgbClr val="00B050"/>
                </a:solidFill>
              </a:rPr>
              <a:t>Migrant students perform the same as others</a:t>
            </a:r>
            <a:endParaRPr lang="zh-CN" altLang="en-US" sz="2800" dirty="0" smtClean="0">
              <a:solidFill>
                <a:srgbClr val="00B050"/>
              </a:solidFill>
            </a:endParaRPr>
          </a:p>
        </p:txBody>
      </p:sp>
      <p:graphicFrame>
        <p:nvGraphicFramePr>
          <p:cNvPr id="4" name="表格 3"/>
          <p:cNvGraphicFramePr>
            <a:graphicFrameLocks noGrp="1"/>
          </p:cNvGraphicFramePr>
          <p:nvPr/>
        </p:nvGraphicFramePr>
        <p:xfrm>
          <a:off x="857250" y="928688"/>
          <a:ext cx="7929562" cy="5795957"/>
        </p:xfrm>
        <a:graphic>
          <a:graphicData uri="http://schemas.openxmlformats.org/drawingml/2006/table">
            <a:tbl>
              <a:tblPr/>
              <a:tblGrid>
                <a:gridCol w="298984"/>
                <a:gridCol w="2794845"/>
                <a:gridCol w="1230599"/>
                <a:gridCol w="1802567"/>
                <a:gridCol w="1802567"/>
              </a:tblGrid>
              <a:tr h="251691">
                <a:tc>
                  <a:txBody>
                    <a:bodyPr/>
                    <a:lstStyle/>
                    <a:p>
                      <a:pPr algn="l" fontAlgn="b"/>
                      <a:r>
                        <a:rPr lang="zh-CN" altLang="en-US" sz="1600" b="0" i="0" u="none" strike="noStrike" dirty="0">
                          <a:solidFill>
                            <a:srgbClr val="000000"/>
                          </a:solidFill>
                          <a:latin typeface="Times New Roman"/>
                        </a:rPr>
                        <a:t>　</a:t>
                      </a:r>
                    </a:p>
                  </a:txBody>
                  <a:tcPr marL="7824" marR="7824" marT="78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zh-CN" altLang="en-US" sz="1600" b="0" i="0" u="none" strike="noStrike">
                          <a:solidFill>
                            <a:srgbClr val="000000"/>
                          </a:solidFill>
                          <a:latin typeface="Times New Roman"/>
                        </a:rPr>
                        <a:t>　</a:t>
                      </a:r>
                    </a:p>
                  </a:txBody>
                  <a:tcPr marL="7824" marR="7824" marT="78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altLang="zh-CN" sz="1600" b="0" i="0" u="none" strike="noStrike">
                          <a:solidFill>
                            <a:srgbClr val="000000"/>
                          </a:solidFill>
                          <a:latin typeface="Times New Roman"/>
                        </a:rPr>
                        <a:t>(1)</a:t>
                      </a:r>
                    </a:p>
                  </a:txBody>
                  <a:tcPr marL="7824" marR="7824" marT="78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altLang="zh-CN" sz="1600" b="0" i="0" u="none" strike="noStrike">
                          <a:solidFill>
                            <a:srgbClr val="000000"/>
                          </a:solidFill>
                          <a:latin typeface="Times New Roman"/>
                        </a:rPr>
                        <a:t>(2)</a:t>
                      </a:r>
                    </a:p>
                  </a:txBody>
                  <a:tcPr marL="7824" marR="7824" marT="78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altLang="zh-CN" sz="1600" b="0" i="0" u="none" strike="noStrike">
                          <a:solidFill>
                            <a:srgbClr val="000000"/>
                          </a:solidFill>
                          <a:latin typeface="Times New Roman"/>
                        </a:rPr>
                        <a:t>(3)</a:t>
                      </a:r>
                    </a:p>
                  </a:txBody>
                  <a:tcPr marL="7824" marR="7824" marT="7825" marB="0" anchor="b">
                    <a:lnL>
                      <a:noFill/>
                    </a:lnL>
                    <a:lnR>
                      <a:noFill/>
                    </a:lnR>
                    <a:lnT w="6350" cap="flat" cmpd="sng" algn="ctr">
                      <a:solidFill>
                        <a:srgbClr val="000000"/>
                      </a:solidFill>
                      <a:prstDash val="solid"/>
                      <a:round/>
                      <a:headEnd type="none" w="med" len="med"/>
                      <a:tailEnd type="none" w="med" len="med"/>
                    </a:lnT>
                    <a:lnB>
                      <a:noFill/>
                    </a:lnB>
                  </a:tcPr>
                </a:tc>
              </a:tr>
              <a:tr h="521049">
                <a:tc gridSpan="2">
                  <a:txBody>
                    <a:bodyPr/>
                    <a:lstStyle/>
                    <a:p>
                      <a:pPr algn="l" fontAlgn="b"/>
                      <a:r>
                        <a:rPr lang="en-US" sz="1600" b="0" i="0" u="none" strike="noStrike">
                          <a:solidFill>
                            <a:srgbClr val="000000"/>
                          </a:solidFill>
                          <a:latin typeface="Times New Roman"/>
                        </a:rPr>
                        <a:t>Dependent variables</a:t>
                      </a:r>
                    </a:p>
                  </a:txBody>
                  <a:tcPr marL="7824" marR="7824" marT="78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b"/>
                      <a:r>
                        <a:rPr lang="en-US" sz="1600" b="0" i="0" u="none" strike="noStrike">
                          <a:solidFill>
                            <a:srgbClr val="000000"/>
                          </a:solidFill>
                          <a:latin typeface="Times New Roman"/>
                        </a:rPr>
                        <a:t>OLS</a:t>
                      </a:r>
                    </a:p>
                  </a:txBody>
                  <a:tcPr marL="7824" marR="7824" marT="78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Times New Roman"/>
                        </a:rPr>
                        <a:t>School Fixed Effect</a:t>
                      </a:r>
                    </a:p>
                  </a:txBody>
                  <a:tcPr marL="7824" marR="7824" marT="78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Times New Roman"/>
                        </a:rPr>
                        <a:t>School Fixed Effect &amp; lag of test score</a:t>
                      </a:r>
                    </a:p>
                  </a:txBody>
                  <a:tcPr marL="7824" marR="7824" marT="7825" marB="0" anchor="b">
                    <a:lnL>
                      <a:noFill/>
                    </a:lnL>
                    <a:lnR>
                      <a:noFill/>
                    </a:lnR>
                    <a:lnT>
                      <a:noFill/>
                    </a:lnT>
                    <a:lnB w="6350" cap="flat" cmpd="sng" algn="ctr">
                      <a:solidFill>
                        <a:srgbClr val="000000"/>
                      </a:solidFill>
                      <a:prstDash val="solid"/>
                      <a:round/>
                      <a:headEnd type="none" w="med" len="med"/>
                      <a:tailEnd type="none" w="med" len="med"/>
                    </a:lnB>
                  </a:tcPr>
                </a:tc>
              </a:tr>
              <a:tr h="251691">
                <a:tc gridSpan="2">
                  <a:txBody>
                    <a:bodyPr/>
                    <a:lstStyle/>
                    <a:p>
                      <a:pPr algn="l" fontAlgn="ctr"/>
                      <a:r>
                        <a:rPr lang="en-US" sz="1600" b="0" i="0" u="none" strike="noStrike">
                          <a:solidFill>
                            <a:srgbClr val="000000"/>
                          </a:solidFill>
                          <a:latin typeface="Times New Roman"/>
                        </a:rPr>
                        <a:t>Standard math test score</a:t>
                      </a:r>
                    </a:p>
                  </a:txBody>
                  <a:tcPr marL="7824" marR="7824" marT="78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a:txBody>
                    <a:bodyPr/>
                    <a:lstStyle/>
                    <a:p>
                      <a:pPr algn="ctr" fontAlgn="b"/>
                      <a:r>
                        <a:rPr lang="en-US" altLang="zh-CN" sz="1600" b="0" i="0" u="none" strike="noStrike">
                          <a:solidFill>
                            <a:srgbClr val="000000"/>
                          </a:solidFill>
                          <a:latin typeface="Times New Roman"/>
                        </a:rPr>
                        <a:t>0.17***</a:t>
                      </a:r>
                    </a:p>
                  </a:txBody>
                  <a:tcPr marL="7824" marR="7824" marT="78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altLang="zh-CN" sz="1600" b="0" i="0" u="none" strike="noStrike">
                          <a:solidFill>
                            <a:srgbClr val="000000"/>
                          </a:solidFill>
                          <a:latin typeface="Times New Roman"/>
                        </a:rPr>
                        <a:t>0.05</a:t>
                      </a:r>
                    </a:p>
                  </a:txBody>
                  <a:tcPr marL="7824" marR="7824" marT="78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altLang="zh-CN" sz="1600" b="0" i="0" u="none" strike="noStrike">
                          <a:solidFill>
                            <a:srgbClr val="000000"/>
                          </a:solidFill>
                          <a:latin typeface="Times New Roman"/>
                        </a:rPr>
                        <a:t>0.06</a:t>
                      </a:r>
                    </a:p>
                  </a:txBody>
                  <a:tcPr marL="7824" marR="7824" marT="7825" marB="0" anchor="b">
                    <a:lnL>
                      <a:noFill/>
                    </a:lnL>
                    <a:lnR>
                      <a:noFill/>
                    </a:lnR>
                    <a:lnT w="6350" cap="flat" cmpd="sng" algn="ctr">
                      <a:solidFill>
                        <a:srgbClr val="000000"/>
                      </a:solidFill>
                      <a:prstDash val="solid"/>
                      <a:round/>
                      <a:headEnd type="none" w="med" len="med"/>
                      <a:tailEnd type="none" w="med" len="med"/>
                    </a:lnT>
                    <a:lnB>
                      <a:noFill/>
                    </a:lnB>
                  </a:tcPr>
                </a:tc>
              </a:tr>
              <a:tr h="251691">
                <a:tc>
                  <a:txBody>
                    <a:bodyPr/>
                    <a:lstStyle/>
                    <a:p>
                      <a:pPr algn="l" fontAlgn="ctr"/>
                      <a:endParaRPr lang="zh-CN" altLang="en-US" sz="1600" b="0" i="0" u="none" strike="noStrike">
                        <a:solidFill>
                          <a:srgbClr val="000000"/>
                        </a:solidFill>
                        <a:latin typeface="Times New Roman"/>
                      </a:endParaRPr>
                    </a:p>
                  </a:txBody>
                  <a:tcPr marL="7824" marR="7824" marT="7825" marB="0" anchor="ctr">
                    <a:lnL>
                      <a:noFill/>
                    </a:lnL>
                    <a:lnR>
                      <a:noFill/>
                    </a:lnR>
                    <a:lnT>
                      <a:noFill/>
                    </a:lnT>
                    <a:lnB>
                      <a:noFill/>
                    </a:lnB>
                  </a:tcPr>
                </a:tc>
                <a:tc>
                  <a:txBody>
                    <a:bodyPr/>
                    <a:lstStyle/>
                    <a:p>
                      <a:pPr algn="l" fontAlgn="ctr"/>
                      <a:endParaRPr lang="zh-CN" altLang="en-US" sz="1600" b="0" i="0" u="none" strike="noStrike">
                        <a:solidFill>
                          <a:srgbClr val="000000"/>
                        </a:solidFill>
                        <a:latin typeface="Times New Roman"/>
                      </a:endParaRPr>
                    </a:p>
                  </a:txBody>
                  <a:tcPr marL="7824" marR="7824" marT="7825" marB="0" anchor="ctr">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(0.04)</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(0.04)</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(0.05)</a:t>
                      </a:r>
                    </a:p>
                  </a:txBody>
                  <a:tcPr marL="7824" marR="7824" marT="7825" marB="0" anchor="b">
                    <a:lnL>
                      <a:noFill/>
                    </a:lnL>
                    <a:lnR>
                      <a:noFill/>
                    </a:lnR>
                    <a:lnT>
                      <a:noFill/>
                    </a:lnT>
                    <a:lnB>
                      <a:noFill/>
                    </a:lnB>
                  </a:tcPr>
                </a:tc>
              </a:tr>
              <a:tr h="251691">
                <a:tc>
                  <a:txBody>
                    <a:bodyPr/>
                    <a:lstStyle/>
                    <a:p>
                      <a:pPr algn="l" fontAlgn="ctr"/>
                      <a:endParaRPr lang="zh-CN" altLang="en-US" sz="1600" b="0" i="0" u="none" strike="noStrike">
                        <a:solidFill>
                          <a:srgbClr val="000000"/>
                        </a:solidFill>
                        <a:latin typeface="Times New Roman"/>
                      </a:endParaRPr>
                    </a:p>
                  </a:txBody>
                  <a:tcPr marL="7824" marR="7824" marT="7825" marB="0" anchor="ctr">
                    <a:lnL>
                      <a:noFill/>
                    </a:lnL>
                    <a:lnR>
                      <a:noFill/>
                    </a:lnR>
                    <a:lnT>
                      <a:noFill/>
                    </a:lnT>
                    <a:lnB>
                      <a:noFill/>
                    </a:lnB>
                  </a:tcPr>
                </a:tc>
                <a:tc>
                  <a:txBody>
                    <a:bodyPr/>
                    <a:lstStyle/>
                    <a:p>
                      <a:pPr algn="l" fontAlgn="ctr"/>
                      <a:endParaRPr lang="zh-CN" altLang="en-US" sz="1600" b="0" i="0" u="none" strike="noStrike">
                        <a:solidFill>
                          <a:srgbClr val="000000"/>
                        </a:solidFill>
                        <a:latin typeface="Times New Roman"/>
                      </a:endParaRPr>
                    </a:p>
                  </a:txBody>
                  <a:tcPr marL="7824" marR="7824" marT="7825" marB="0" anchor="ctr">
                    <a:lnL>
                      <a:noFill/>
                    </a:lnL>
                    <a:lnR>
                      <a:noFill/>
                    </a:lnR>
                    <a:lnT>
                      <a:noFill/>
                    </a:lnT>
                    <a:lnB>
                      <a:noFill/>
                    </a:lnB>
                  </a:tcPr>
                </a:tc>
                <a:tc>
                  <a:txBody>
                    <a:bodyPr/>
                    <a:lstStyle/>
                    <a:p>
                      <a:pPr algn="l" fontAlgn="ctr"/>
                      <a:endParaRPr lang="zh-CN" altLang="en-US" sz="1600" b="0" i="0" u="none" strike="noStrike">
                        <a:solidFill>
                          <a:srgbClr val="000000"/>
                        </a:solidFill>
                        <a:latin typeface="Times New Roman"/>
                      </a:endParaRPr>
                    </a:p>
                  </a:txBody>
                  <a:tcPr marL="7824" marR="7824" marT="7825" marB="0" anchor="ctr">
                    <a:lnL>
                      <a:noFill/>
                    </a:lnL>
                    <a:lnR>
                      <a:noFill/>
                    </a:lnR>
                    <a:lnT>
                      <a:noFill/>
                    </a:lnT>
                    <a:lnB>
                      <a:noFill/>
                    </a:lnB>
                  </a:tcPr>
                </a:tc>
                <a:tc>
                  <a:txBody>
                    <a:bodyPr/>
                    <a:lstStyle/>
                    <a:p>
                      <a:pPr algn="ctr" fontAlgn="b"/>
                      <a:endParaRPr lang="zh-CN" altLang="en-US" sz="1600" b="0" i="0" u="none" strike="noStrike">
                        <a:solidFill>
                          <a:srgbClr val="000000"/>
                        </a:solidFill>
                        <a:latin typeface="Times New Roman"/>
                      </a:endParaRPr>
                    </a:p>
                  </a:txBody>
                  <a:tcPr marL="7824" marR="7824" marT="7825" marB="0" anchor="b">
                    <a:lnL>
                      <a:noFill/>
                    </a:lnL>
                    <a:lnR>
                      <a:noFill/>
                    </a:lnR>
                    <a:lnT>
                      <a:noFill/>
                    </a:lnT>
                    <a:lnB>
                      <a:noFill/>
                    </a:lnB>
                  </a:tcPr>
                </a:tc>
                <a:tc>
                  <a:txBody>
                    <a:bodyPr/>
                    <a:lstStyle/>
                    <a:p>
                      <a:pPr algn="ctr" fontAlgn="b"/>
                      <a:endParaRPr lang="zh-CN" altLang="en-US" sz="1600" b="0" i="0" u="none" strike="noStrike">
                        <a:solidFill>
                          <a:srgbClr val="000000"/>
                        </a:solidFill>
                        <a:latin typeface="Times New Roman"/>
                      </a:endParaRPr>
                    </a:p>
                  </a:txBody>
                  <a:tcPr marL="7824" marR="7824" marT="7825" marB="0" anchor="b">
                    <a:lnL>
                      <a:noFill/>
                    </a:lnL>
                    <a:lnR>
                      <a:noFill/>
                    </a:lnR>
                    <a:lnT>
                      <a:noFill/>
                    </a:lnT>
                    <a:lnB>
                      <a:noFill/>
                    </a:lnB>
                  </a:tcPr>
                </a:tc>
              </a:tr>
              <a:tr h="251691">
                <a:tc gridSpan="2">
                  <a:txBody>
                    <a:bodyPr/>
                    <a:lstStyle/>
                    <a:p>
                      <a:pPr algn="l" fontAlgn="b"/>
                      <a:r>
                        <a:rPr lang="en-US" sz="1600" b="0" i="0" u="none" strike="noStrike">
                          <a:solidFill>
                            <a:srgbClr val="000000"/>
                          </a:solidFill>
                          <a:latin typeface="Times New Roman"/>
                        </a:rPr>
                        <a:t>Groupleader</a:t>
                      </a:r>
                    </a:p>
                  </a:txBody>
                  <a:tcPr marL="7824" marR="7824" marT="7825" marB="0" anchor="b">
                    <a:lnL>
                      <a:noFill/>
                    </a:lnL>
                    <a:lnR>
                      <a:noFill/>
                    </a:lnR>
                    <a:lnT>
                      <a:noFill/>
                    </a:lnT>
                    <a:lnB>
                      <a:noFill/>
                    </a:lnB>
                  </a:tcPr>
                </a:tc>
                <a:tc hMerge="1">
                  <a:txBody>
                    <a:bodyPr/>
                    <a:lstStyle/>
                    <a:p>
                      <a:endParaRPr lang="zh-CN" altLang="en-US"/>
                    </a:p>
                  </a:txBody>
                  <a:tcPr/>
                </a:tc>
                <a:tc>
                  <a:txBody>
                    <a:bodyPr/>
                    <a:lstStyle/>
                    <a:p>
                      <a:pPr algn="ctr" fontAlgn="b"/>
                      <a:r>
                        <a:rPr lang="en-US" altLang="zh-CN" sz="1600" b="0" i="0" u="none" strike="noStrike">
                          <a:solidFill>
                            <a:srgbClr val="000000"/>
                          </a:solidFill>
                          <a:latin typeface="Times New Roman"/>
                        </a:rPr>
                        <a:t>0.00</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0.02</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0.00</a:t>
                      </a:r>
                    </a:p>
                  </a:txBody>
                  <a:tcPr marL="7824" marR="7824" marT="7825" marB="0" anchor="b">
                    <a:lnL>
                      <a:noFill/>
                    </a:lnL>
                    <a:lnR>
                      <a:noFill/>
                    </a:lnR>
                    <a:lnT>
                      <a:noFill/>
                    </a:lnT>
                    <a:lnB>
                      <a:noFill/>
                    </a:lnB>
                  </a:tcPr>
                </a:tc>
              </a:tr>
              <a:tr h="251691">
                <a:tc>
                  <a:txBody>
                    <a:bodyPr/>
                    <a:lstStyle/>
                    <a:p>
                      <a:pPr algn="l" fontAlgn="b"/>
                      <a:endParaRPr lang="zh-CN" altLang="en-US" sz="1600" b="0" i="0" u="none" strike="noStrike">
                        <a:solidFill>
                          <a:srgbClr val="000000"/>
                        </a:solidFill>
                        <a:latin typeface="Times New Roman"/>
                      </a:endParaRPr>
                    </a:p>
                  </a:txBody>
                  <a:tcPr marL="7824" marR="7824" marT="7825" marB="0" anchor="b">
                    <a:lnL>
                      <a:noFill/>
                    </a:lnL>
                    <a:lnR>
                      <a:noFill/>
                    </a:lnR>
                    <a:lnT>
                      <a:noFill/>
                    </a:lnT>
                    <a:lnB>
                      <a:noFill/>
                    </a:lnB>
                  </a:tcPr>
                </a:tc>
                <a:tc>
                  <a:txBody>
                    <a:bodyPr/>
                    <a:lstStyle/>
                    <a:p>
                      <a:pPr algn="l" fontAlgn="ctr"/>
                      <a:endParaRPr lang="zh-CN" altLang="en-US" sz="1600" b="0" i="0" u="none" strike="noStrike">
                        <a:solidFill>
                          <a:srgbClr val="000000"/>
                        </a:solidFill>
                        <a:latin typeface="Times New Roman"/>
                      </a:endParaRPr>
                    </a:p>
                  </a:txBody>
                  <a:tcPr marL="7824" marR="7824" marT="7825" marB="0" anchor="ctr">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(0.03)</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(0.02)</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(0.03)</a:t>
                      </a:r>
                    </a:p>
                  </a:txBody>
                  <a:tcPr marL="7824" marR="7824" marT="7825" marB="0" anchor="b">
                    <a:lnL>
                      <a:noFill/>
                    </a:lnL>
                    <a:lnR>
                      <a:noFill/>
                    </a:lnR>
                    <a:lnT>
                      <a:noFill/>
                    </a:lnT>
                    <a:lnB>
                      <a:noFill/>
                    </a:lnB>
                  </a:tcPr>
                </a:tc>
              </a:tr>
              <a:tr h="251691">
                <a:tc>
                  <a:txBody>
                    <a:bodyPr/>
                    <a:lstStyle/>
                    <a:p>
                      <a:pPr algn="l" fontAlgn="b"/>
                      <a:endParaRPr lang="zh-CN" altLang="en-US" sz="1600" b="0" i="0" u="none" strike="noStrike">
                        <a:solidFill>
                          <a:srgbClr val="000000"/>
                        </a:solidFill>
                        <a:latin typeface="Times New Roman"/>
                      </a:endParaRPr>
                    </a:p>
                  </a:txBody>
                  <a:tcPr marL="7824" marR="7824" marT="7825" marB="0" anchor="b">
                    <a:lnL>
                      <a:noFill/>
                    </a:lnL>
                    <a:lnR>
                      <a:noFill/>
                    </a:lnR>
                    <a:lnT>
                      <a:noFill/>
                    </a:lnT>
                    <a:lnB>
                      <a:noFill/>
                    </a:lnB>
                  </a:tcPr>
                </a:tc>
                <a:tc>
                  <a:txBody>
                    <a:bodyPr/>
                    <a:lstStyle/>
                    <a:p>
                      <a:pPr algn="l" fontAlgn="ctr"/>
                      <a:endParaRPr lang="zh-CN" altLang="en-US" sz="1600" b="0" i="0" u="none" strike="noStrike">
                        <a:solidFill>
                          <a:srgbClr val="000000"/>
                        </a:solidFill>
                        <a:latin typeface="Times New Roman"/>
                      </a:endParaRPr>
                    </a:p>
                  </a:txBody>
                  <a:tcPr marL="7824" marR="7824" marT="7825" marB="0" anchor="ctr">
                    <a:lnL>
                      <a:noFill/>
                    </a:lnL>
                    <a:lnR>
                      <a:noFill/>
                    </a:lnR>
                    <a:lnT>
                      <a:noFill/>
                    </a:lnT>
                    <a:lnB>
                      <a:noFill/>
                    </a:lnB>
                  </a:tcPr>
                </a:tc>
                <a:tc>
                  <a:txBody>
                    <a:bodyPr/>
                    <a:lstStyle/>
                    <a:p>
                      <a:pPr algn="l" fontAlgn="b"/>
                      <a:endParaRPr lang="zh-CN" altLang="en-US" sz="1600" b="0" i="0" u="none" strike="noStrike">
                        <a:solidFill>
                          <a:srgbClr val="000000"/>
                        </a:solidFill>
                        <a:latin typeface="Times New Roman"/>
                      </a:endParaRPr>
                    </a:p>
                  </a:txBody>
                  <a:tcPr marL="7824" marR="7824" marT="7825" marB="0" anchor="b">
                    <a:lnL>
                      <a:noFill/>
                    </a:lnL>
                    <a:lnR>
                      <a:noFill/>
                    </a:lnR>
                    <a:lnT>
                      <a:noFill/>
                    </a:lnT>
                    <a:lnB>
                      <a:noFill/>
                    </a:lnB>
                  </a:tcPr>
                </a:tc>
                <a:tc>
                  <a:txBody>
                    <a:bodyPr/>
                    <a:lstStyle/>
                    <a:p>
                      <a:pPr algn="ctr" fontAlgn="b"/>
                      <a:endParaRPr lang="zh-CN" altLang="en-US" sz="1600" b="0" i="0" u="none" strike="noStrike">
                        <a:solidFill>
                          <a:srgbClr val="000000"/>
                        </a:solidFill>
                        <a:latin typeface="Times New Roman"/>
                      </a:endParaRPr>
                    </a:p>
                  </a:txBody>
                  <a:tcPr marL="7824" marR="7824" marT="7825" marB="0" anchor="b">
                    <a:lnL>
                      <a:noFill/>
                    </a:lnL>
                    <a:lnR>
                      <a:noFill/>
                    </a:lnR>
                    <a:lnT>
                      <a:noFill/>
                    </a:lnT>
                    <a:lnB>
                      <a:noFill/>
                    </a:lnB>
                  </a:tcPr>
                </a:tc>
                <a:tc>
                  <a:txBody>
                    <a:bodyPr/>
                    <a:lstStyle/>
                    <a:p>
                      <a:pPr algn="ctr" fontAlgn="b"/>
                      <a:endParaRPr lang="zh-CN" altLang="en-US" sz="1600" b="0" i="0" u="none" strike="noStrike">
                        <a:solidFill>
                          <a:srgbClr val="000000"/>
                        </a:solidFill>
                        <a:latin typeface="Times New Roman"/>
                      </a:endParaRPr>
                    </a:p>
                  </a:txBody>
                  <a:tcPr marL="7824" marR="7824" marT="7825" marB="0" anchor="b">
                    <a:lnL>
                      <a:noFill/>
                    </a:lnL>
                    <a:lnR>
                      <a:noFill/>
                    </a:lnR>
                    <a:lnT>
                      <a:noFill/>
                    </a:lnT>
                    <a:lnB>
                      <a:noFill/>
                    </a:lnB>
                  </a:tcPr>
                </a:tc>
              </a:tr>
              <a:tr h="271378">
                <a:tc gridSpan="2">
                  <a:txBody>
                    <a:bodyPr/>
                    <a:lstStyle/>
                    <a:p>
                      <a:pPr algn="l" fontAlgn="ctr"/>
                      <a:r>
                        <a:rPr lang="en-US" sz="1600" b="0" i="0" u="none" strike="noStrike">
                          <a:solidFill>
                            <a:srgbClr val="000000"/>
                          </a:solidFill>
                          <a:latin typeface="Times New Roman"/>
                        </a:rPr>
                        <a:t>Teacher's evaluation</a:t>
                      </a:r>
                      <a:r>
                        <a:rPr lang="en-US" sz="1600" b="0" i="0" u="none" strike="noStrike" baseline="30000">
                          <a:solidFill>
                            <a:srgbClr val="000000"/>
                          </a:solidFill>
                          <a:latin typeface="Times New Roman"/>
                        </a:rPr>
                        <a:t>a</a:t>
                      </a:r>
                      <a:endParaRPr lang="en-US" sz="1600" b="0" i="0" u="none" strike="noStrike">
                        <a:solidFill>
                          <a:srgbClr val="000000"/>
                        </a:solidFill>
                        <a:latin typeface="Times New Roman"/>
                      </a:endParaRPr>
                    </a:p>
                  </a:txBody>
                  <a:tcPr marL="7824" marR="7824" marT="7825" marB="0" anchor="ctr">
                    <a:lnL>
                      <a:noFill/>
                    </a:lnL>
                    <a:lnR>
                      <a:noFill/>
                    </a:lnR>
                    <a:lnT>
                      <a:noFill/>
                    </a:lnT>
                    <a:lnB>
                      <a:noFill/>
                    </a:lnB>
                  </a:tcPr>
                </a:tc>
                <a:tc hMerge="1">
                  <a:txBody>
                    <a:bodyPr/>
                    <a:lstStyle/>
                    <a:p>
                      <a:endParaRPr lang="zh-CN" altLang="en-US"/>
                    </a:p>
                  </a:txBody>
                  <a:tcPr/>
                </a:tc>
                <a:tc>
                  <a:txBody>
                    <a:bodyPr/>
                    <a:lstStyle/>
                    <a:p>
                      <a:pPr algn="ctr" fontAlgn="b"/>
                      <a:r>
                        <a:rPr lang="en-US" altLang="zh-CN" sz="1600" b="0" i="0" u="none" strike="noStrike">
                          <a:solidFill>
                            <a:srgbClr val="000000"/>
                          </a:solidFill>
                          <a:latin typeface="Times New Roman"/>
                        </a:rPr>
                        <a:t>0.00</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-0.00</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-0.08</a:t>
                      </a:r>
                    </a:p>
                  </a:txBody>
                  <a:tcPr marL="7824" marR="7824" marT="7825" marB="0" anchor="b">
                    <a:lnL>
                      <a:noFill/>
                    </a:lnL>
                    <a:lnR>
                      <a:noFill/>
                    </a:lnR>
                    <a:lnT>
                      <a:noFill/>
                    </a:lnT>
                    <a:lnB>
                      <a:noFill/>
                    </a:lnB>
                  </a:tcPr>
                </a:tc>
              </a:tr>
              <a:tr h="251691">
                <a:tc>
                  <a:txBody>
                    <a:bodyPr/>
                    <a:lstStyle/>
                    <a:p>
                      <a:pPr algn="l" fontAlgn="ctr"/>
                      <a:endParaRPr lang="zh-CN" altLang="en-US" sz="1600" b="0" i="0" u="none" strike="noStrike">
                        <a:solidFill>
                          <a:srgbClr val="000000"/>
                        </a:solidFill>
                        <a:latin typeface="Times New Roman"/>
                      </a:endParaRPr>
                    </a:p>
                  </a:txBody>
                  <a:tcPr marL="7824" marR="7824" marT="7825" marB="0" anchor="ctr">
                    <a:lnL>
                      <a:noFill/>
                    </a:lnL>
                    <a:lnR>
                      <a:noFill/>
                    </a:lnR>
                    <a:lnT>
                      <a:noFill/>
                    </a:lnT>
                    <a:lnB>
                      <a:noFill/>
                    </a:lnB>
                  </a:tcPr>
                </a:tc>
                <a:tc>
                  <a:txBody>
                    <a:bodyPr/>
                    <a:lstStyle/>
                    <a:p>
                      <a:pPr algn="ctr" fontAlgn="b"/>
                      <a:endParaRPr lang="zh-CN" altLang="en-US" sz="1600" b="0" i="0" u="none" strike="noStrike">
                        <a:solidFill>
                          <a:srgbClr val="000000"/>
                        </a:solidFill>
                        <a:latin typeface="Times New Roman"/>
                      </a:endParaRP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(0.07)</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(0.07)</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(0.08)</a:t>
                      </a:r>
                    </a:p>
                  </a:txBody>
                  <a:tcPr marL="7824" marR="7824" marT="7825" marB="0" anchor="b">
                    <a:lnL>
                      <a:noFill/>
                    </a:lnL>
                    <a:lnR>
                      <a:noFill/>
                    </a:lnR>
                    <a:lnT>
                      <a:noFill/>
                    </a:lnT>
                    <a:lnB>
                      <a:noFill/>
                    </a:lnB>
                  </a:tcPr>
                </a:tc>
              </a:tr>
              <a:tr h="271378">
                <a:tc gridSpan="2">
                  <a:txBody>
                    <a:bodyPr/>
                    <a:lstStyle/>
                    <a:p>
                      <a:pPr algn="l" fontAlgn="ctr"/>
                      <a:r>
                        <a:rPr lang="en-US" sz="1600" b="0" i="0" u="none" strike="noStrike">
                          <a:solidFill>
                            <a:srgbClr val="000000"/>
                          </a:solidFill>
                          <a:latin typeface="Times New Roman"/>
                        </a:rPr>
                        <a:t>Self evaluation</a:t>
                      </a:r>
                      <a:r>
                        <a:rPr lang="en-US" sz="1600" b="0" i="0" u="none" strike="noStrike" baseline="30000">
                          <a:solidFill>
                            <a:srgbClr val="000000"/>
                          </a:solidFill>
                          <a:latin typeface="Times New Roman"/>
                        </a:rPr>
                        <a:t>a</a:t>
                      </a:r>
                      <a:r>
                        <a:rPr lang="en-US" sz="1600" b="0" i="0" u="none" strike="noStrike">
                          <a:solidFill>
                            <a:srgbClr val="000000"/>
                          </a:solidFill>
                          <a:latin typeface="Times New Roman"/>
                        </a:rPr>
                        <a:t>: </a:t>
                      </a:r>
                    </a:p>
                  </a:txBody>
                  <a:tcPr marL="7824" marR="7824" marT="7825" marB="0" anchor="ctr">
                    <a:lnL>
                      <a:noFill/>
                    </a:lnL>
                    <a:lnR>
                      <a:noFill/>
                    </a:lnR>
                    <a:lnT>
                      <a:noFill/>
                    </a:lnT>
                    <a:lnB>
                      <a:noFill/>
                    </a:lnB>
                  </a:tcPr>
                </a:tc>
                <a:tc hMerge="1">
                  <a:txBody>
                    <a:bodyPr/>
                    <a:lstStyle/>
                    <a:p>
                      <a:endParaRPr lang="zh-CN" altLang="en-US"/>
                    </a:p>
                  </a:txBody>
                  <a:tcPr/>
                </a:tc>
                <a:tc>
                  <a:txBody>
                    <a:bodyPr/>
                    <a:lstStyle/>
                    <a:p>
                      <a:pPr algn="l" fontAlgn="ctr"/>
                      <a:endParaRPr lang="zh-CN" altLang="en-US" sz="1600" b="0" i="0" u="none" strike="noStrike">
                        <a:solidFill>
                          <a:srgbClr val="000000"/>
                        </a:solidFill>
                        <a:latin typeface="Times New Roman"/>
                      </a:endParaRPr>
                    </a:p>
                  </a:txBody>
                  <a:tcPr marL="7824" marR="7824" marT="7825" marB="0" anchor="ctr">
                    <a:lnL>
                      <a:noFill/>
                    </a:lnL>
                    <a:lnR>
                      <a:noFill/>
                    </a:lnR>
                    <a:lnT>
                      <a:noFill/>
                    </a:lnT>
                    <a:lnB>
                      <a:noFill/>
                    </a:lnB>
                  </a:tcPr>
                </a:tc>
                <a:tc>
                  <a:txBody>
                    <a:bodyPr/>
                    <a:lstStyle/>
                    <a:p>
                      <a:pPr algn="l" fontAlgn="ctr"/>
                      <a:endParaRPr lang="zh-CN" altLang="en-US" sz="1600" b="0" i="0" u="none" strike="noStrike">
                        <a:solidFill>
                          <a:srgbClr val="000000"/>
                        </a:solidFill>
                        <a:latin typeface="Times New Roman"/>
                      </a:endParaRPr>
                    </a:p>
                  </a:txBody>
                  <a:tcPr marL="7824" marR="7824" marT="7825" marB="0" anchor="ctr">
                    <a:lnL>
                      <a:noFill/>
                    </a:lnL>
                    <a:lnR>
                      <a:noFill/>
                    </a:lnR>
                    <a:lnT>
                      <a:noFill/>
                    </a:lnT>
                    <a:lnB>
                      <a:noFill/>
                    </a:lnB>
                  </a:tcPr>
                </a:tc>
                <a:tc>
                  <a:txBody>
                    <a:bodyPr/>
                    <a:lstStyle/>
                    <a:p>
                      <a:pPr algn="ctr" fontAlgn="b"/>
                      <a:endParaRPr lang="zh-CN" altLang="en-US" sz="1600" b="0" i="0" u="none" strike="noStrike">
                        <a:solidFill>
                          <a:srgbClr val="000000"/>
                        </a:solidFill>
                        <a:latin typeface="Times New Roman"/>
                      </a:endParaRPr>
                    </a:p>
                  </a:txBody>
                  <a:tcPr marL="7824" marR="7824" marT="7825" marB="0" anchor="b">
                    <a:lnL>
                      <a:noFill/>
                    </a:lnL>
                    <a:lnR>
                      <a:noFill/>
                    </a:lnR>
                    <a:lnT>
                      <a:noFill/>
                    </a:lnT>
                    <a:lnB>
                      <a:noFill/>
                    </a:lnB>
                  </a:tcPr>
                </a:tc>
              </a:tr>
              <a:tr h="433718">
                <a:tc>
                  <a:txBody>
                    <a:bodyPr/>
                    <a:lstStyle/>
                    <a:p>
                      <a:pPr algn="l" fontAlgn="ctr"/>
                      <a:endParaRPr lang="zh-CN" altLang="en-US" sz="1600" b="0" i="0" u="none" strike="noStrike">
                        <a:solidFill>
                          <a:srgbClr val="000000"/>
                        </a:solidFill>
                        <a:latin typeface="Times New Roman"/>
                      </a:endParaRPr>
                    </a:p>
                  </a:txBody>
                  <a:tcPr marL="7824" marR="7824" marT="7825" marB="0" anchor="ctr">
                    <a:lnL>
                      <a:noFill/>
                    </a:lnL>
                    <a:lnR>
                      <a:noFill/>
                    </a:lnR>
                    <a:lnT>
                      <a:noFill/>
                    </a:lnT>
                    <a:lnB>
                      <a:noFill/>
                    </a:lnB>
                  </a:tcPr>
                </a:tc>
                <a:tc>
                  <a:txBody>
                    <a:bodyPr/>
                    <a:lstStyle/>
                    <a:p>
                      <a:pPr algn="l" fontAlgn="ctr"/>
                      <a:r>
                        <a:rPr lang="en-US" sz="1600" b="0" i="0" u="none" strike="noStrike">
                          <a:solidFill>
                            <a:srgbClr val="000000"/>
                          </a:solidFill>
                          <a:latin typeface="Times New Roman"/>
                        </a:rPr>
                        <a:t>Frequency to ask teacher for help</a:t>
                      </a:r>
                    </a:p>
                  </a:txBody>
                  <a:tcPr marL="7824" marR="7824" marT="7825" marB="0" anchor="ctr">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0.01</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-0.00</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0.01</a:t>
                      </a:r>
                    </a:p>
                  </a:txBody>
                  <a:tcPr marL="7824" marR="7824" marT="7825" marB="0" anchor="b">
                    <a:lnL>
                      <a:noFill/>
                    </a:lnL>
                    <a:lnR>
                      <a:noFill/>
                    </a:lnR>
                    <a:lnT>
                      <a:noFill/>
                    </a:lnT>
                    <a:lnB>
                      <a:noFill/>
                    </a:lnB>
                  </a:tcPr>
                </a:tc>
              </a:tr>
              <a:tr h="251691">
                <a:tc>
                  <a:txBody>
                    <a:bodyPr/>
                    <a:lstStyle/>
                    <a:p>
                      <a:pPr algn="l" fontAlgn="ctr"/>
                      <a:endParaRPr lang="zh-CN" altLang="en-US" sz="1600" b="0" i="0" u="none" strike="noStrike">
                        <a:solidFill>
                          <a:srgbClr val="000000"/>
                        </a:solidFill>
                        <a:latin typeface="Times New Roman"/>
                      </a:endParaRPr>
                    </a:p>
                  </a:txBody>
                  <a:tcPr marL="7824" marR="7824" marT="7825" marB="0" anchor="ctr">
                    <a:lnL>
                      <a:noFill/>
                    </a:lnL>
                    <a:lnR>
                      <a:noFill/>
                    </a:lnR>
                    <a:lnT>
                      <a:noFill/>
                    </a:lnT>
                    <a:lnB>
                      <a:noFill/>
                    </a:lnB>
                  </a:tcPr>
                </a:tc>
                <a:tc>
                  <a:txBody>
                    <a:bodyPr/>
                    <a:lstStyle/>
                    <a:p>
                      <a:pPr algn="l" fontAlgn="ctr"/>
                      <a:endParaRPr lang="zh-CN" altLang="en-US" sz="1600" b="0" i="0" u="none" strike="noStrike">
                        <a:solidFill>
                          <a:srgbClr val="000000"/>
                        </a:solidFill>
                        <a:latin typeface="Times New Roman"/>
                      </a:endParaRPr>
                    </a:p>
                  </a:txBody>
                  <a:tcPr marL="7824" marR="7824" marT="7825" marB="0" anchor="ctr">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(0.02)</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(0.02)</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(0.02)</a:t>
                      </a:r>
                    </a:p>
                  </a:txBody>
                  <a:tcPr marL="7824" marR="7824" marT="7825" marB="0" anchor="b">
                    <a:lnL>
                      <a:noFill/>
                    </a:lnL>
                    <a:lnR>
                      <a:noFill/>
                    </a:lnR>
                    <a:lnT>
                      <a:noFill/>
                    </a:lnT>
                    <a:lnB>
                      <a:noFill/>
                    </a:lnB>
                  </a:tcPr>
                </a:tc>
              </a:tr>
              <a:tr h="251691">
                <a:tc>
                  <a:txBody>
                    <a:bodyPr/>
                    <a:lstStyle/>
                    <a:p>
                      <a:pPr algn="l" fontAlgn="ctr"/>
                      <a:endParaRPr lang="zh-CN" altLang="en-US" sz="1600" b="0" i="0" u="none" strike="noStrike">
                        <a:solidFill>
                          <a:srgbClr val="000000"/>
                        </a:solidFill>
                        <a:latin typeface="Times New Roman"/>
                      </a:endParaRPr>
                    </a:p>
                  </a:txBody>
                  <a:tcPr marL="7824" marR="7824" marT="7825" marB="0" anchor="ctr">
                    <a:lnL>
                      <a:noFill/>
                    </a:lnL>
                    <a:lnR>
                      <a:noFill/>
                    </a:lnR>
                    <a:lnT>
                      <a:noFill/>
                    </a:lnT>
                    <a:lnB>
                      <a:noFill/>
                    </a:lnB>
                  </a:tcPr>
                </a:tc>
                <a:tc>
                  <a:txBody>
                    <a:bodyPr/>
                    <a:lstStyle/>
                    <a:p>
                      <a:pPr algn="l" fontAlgn="ctr"/>
                      <a:r>
                        <a:rPr lang="en-US" sz="1600" b="0" i="0" u="none" strike="noStrike">
                          <a:solidFill>
                            <a:srgbClr val="000000"/>
                          </a:solidFill>
                          <a:latin typeface="Times New Roman"/>
                        </a:rPr>
                        <a:t>Reluctance to go to school</a:t>
                      </a:r>
                    </a:p>
                  </a:txBody>
                  <a:tcPr marL="7824" marR="7824" marT="7825" marB="0" anchor="ctr">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0.01</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0.01</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-0.02</a:t>
                      </a:r>
                    </a:p>
                  </a:txBody>
                  <a:tcPr marL="7824" marR="7824" marT="7825" marB="0" anchor="b">
                    <a:lnL>
                      <a:noFill/>
                    </a:lnL>
                    <a:lnR>
                      <a:noFill/>
                    </a:lnR>
                    <a:lnT>
                      <a:noFill/>
                    </a:lnT>
                    <a:lnB>
                      <a:noFill/>
                    </a:lnB>
                  </a:tcPr>
                </a:tc>
              </a:tr>
              <a:tr h="251691">
                <a:tc>
                  <a:txBody>
                    <a:bodyPr/>
                    <a:lstStyle/>
                    <a:p>
                      <a:pPr algn="l" fontAlgn="ctr"/>
                      <a:endParaRPr lang="zh-CN" altLang="en-US" sz="1600" b="0" i="0" u="none" strike="noStrike">
                        <a:solidFill>
                          <a:srgbClr val="000000"/>
                        </a:solidFill>
                        <a:latin typeface="Times New Roman"/>
                      </a:endParaRPr>
                    </a:p>
                  </a:txBody>
                  <a:tcPr marL="7824" marR="7824" marT="7825" marB="0" anchor="ctr">
                    <a:lnL>
                      <a:noFill/>
                    </a:lnL>
                    <a:lnR>
                      <a:noFill/>
                    </a:lnR>
                    <a:lnT>
                      <a:noFill/>
                    </a:lnT>
                    <a:lnB>
                      <a:noFill/>
                    </a:lnB>
                  </a:tcPr>
                </a:tc>
                <a:tc>
                  <a:txBody>
                    <a:bodyPr/>
                    <a:lstStyle/>
                    <a:p>
                      <a:pPr algn="l" fontAlgn="ctr"/>
                      <a:endParaRPr lang="zh-CN" altLang="en-US" sz="1600" b="0" i="0" u="none" strike="noStrike">
                        <a:solidFill>
                          <a:srgbClr val="000000"/>
                        </a:solidFill>
                        <a:latin typeface="Times New Roman"/>
                      </a:endParaRPr>
                    </a:p>
                  </a:txBody>
                  <a:tcPr marL="7824" marR="7824" marT="7825" marB="0" anchor="ctr">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(0.01)</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(0.01)</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(0.02)</a:t>
                      </a:r>
                    </a:p>
                  </a:txBody>
                  <a:tcPr marL="7824" marR="7824" marT="7825" marB="0" anchor="b">
                    <a:lnL>
                      <a:noFill/>
                    </a:lnL>
                    <a:lnR>
                      <a:noFill/>
                    </a:lnR>
                    <a:lnT>
                      <a:noFill/>
                    </a:lnT>
                    <a:lnB>
                      <a:noFill/>
                    </a:lnB>
                  </a:tcPr>
                </a:tc>
              </a:tr>
              <a:tr h="251691">
                <a:tc>
                  <a:txBody>
                    <a:bodyPr/>
                    <a:lstStyle/>
                    <a:p>
                      <a:pPr algn="l" fontAlgn="ctr"/>
                      <a:endParaRPr lang="zh-CN" altLang="en-US" sz="1600" b="0" i="0" u="none" strike="noStrike">
                        <a:solidFill>
                          <a:srgbClr val="000000"/>
                        </a:solidFill>
                        <a:latin typeface="Times New Roman"/>
                      </a:endParaRPr>
                    </a:p>
                  </a:txBody>
                  <a:tcPr marL="7824" marR="7824" marT="7825" marB="0" anchor="ctr">
                    <a:lnL>
                      <a:noFill/>
                    </a:lnL>
                    <a:lnR>
                      <a:noFill/>
                    </a:lnR>
                    <a:lnT>
                      <a:noFill/>
                    </a:lnT>
                    <a:lnB>
                      <a:noFill/>
                    </a:lnB>
                  </a:tcPr>
                </a:tc>
                <a:tc>
                  <a:txBody>
                    <a:bodyPr/>
                    <a:lstStyle/>
                    <a:p>
                      <a:pPr algn="l" fontAlgn="ctr"/>
                      <a:r>
                        <a:rPr lang="en-US" sz="1600" b="0" i="0" u="none" strike="noStrike">
                          <a:solidFill>
                            <a:srgbClr val="000000"/>
                          </a:solidFill>
                          <a:latin typeface="Times New Roman"/>
                        </a:rPr>
                        <a:t>Feel that school is boring</a:t>
                      </a:r>
                    </a:p>
                  </a:txBody>
                  <a:tcPr marL="7824" marR="7824" marT="7825" marB="0" anchor="ctr">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0.02</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0.01</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-0.03</a:t>
                      </a:r>
                    </a:p>
                  </a:txBody>
                  <a:tcPr marL="7824" marR="7824" marT="7825" marB="0" anchor="b">
                    <a:lnL>
                      <a:noFill/>
                    </a:lnL>
                    <a:lnR>
                      <a:noFill/>
                    </a:lnR>
                    <a:lnT>
                      <a:noFill/>
                    </a:lnT>
                    <a:lnB>
                      <a:noFill/>
                    </a:lnB>
                  </a:tcPr>
                </a:tc>
              </a:tr>
              <a:tr h="251691">
                <a:tc>
                  <a:txBody>
                    <a:bodyPr/>
                    <a:lstStyle/>
                    <a:p>
                      <a:pPr algn="l" fontAlgn="ctr"/>
                      <a:endParaRPr lang="zh-CN" altLang="en-US" sz="1600" b="0" i="0" u="none" strike="noStrike">
                        <a:solidFill>
                          <a:srgbClr val="000000"/>
                        </a:solidFill>
                        <a:latin typeface="Times New Roman"/>
                      </a:endParaRPr>
                    </a:p>
                  </a:txBody>
                  <a:tcPr marL="7824" marR="7824" marT="7825" marB="0" anchor="ctr">
                    <a:lnL>
                      <a:noFill/>
                    </a:lnL>
                    <a:lnR>
                      <a:noFill/>
                    </a:lnR>
                    <a:lnT>
                      <a:noFill/>
                    </a:lnT>
                    <a:lnB>
                      <a:noFill/>
                    </a:lnB>
                  </a:tcPr>
                </a:tc>
                <a:tc>
                  <a:txBody>
                    <a:bodyPr/>
                    <a:lstStyle/>
                    <a:p>
                      <a:pPr algn="l" fontAlgn="ctr"/>
                      <a:endParaRPr lang="zh-CN" altLang="en-US" sz="1600" b="0" i="0" u="none" strike="noStrike">
                        <a:solidFill>
                          <a:srgbClr val="000000"/>
                        </a:solidFill>
                        <a:latin typeface="Times New Roman"/>
                      </a:endParaRPr>
                    </a:p>
                  </a:txBody>
                  <a:tcPr marL="7824" marR="7824" marT="7825" marB="0" anchor="ctr">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(0.02)</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(0.02)</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(0.02)</a:t>
                      </a:r>
                    </a:p>
                  </a:txBody>
                  <a:tcPr marL="7824" marR="7824" marT="7825" marB="0" anchor="b">
                    <a:lnL>
                      <a:noFill/>
                    </a:lnL>
                    <a:lnR>
                      <a:noFill/>
                    </a:lnR>
                    <a:lnT>
                      <a:noFill/>
                    </a:lnT>
                    <a:lnB>
                      <a:noFill/>
                    </a:lnB>
                  </a:tcPr>
                </a:tc>
              </a:tr>
              <a:tr h="251691">
                <a:tc>
                  <a:txBody>
                    <a:bodyPr/>
                    <a:lstStyle/>
                    <a:p>
                      <a:pPr algn="l" fontAlgn="ctr"/>
                      <a:endParaRPr lang="zh-CN" altLang="en-US" sz="1600" b="0" i="0" u="none" strike="noStrike">
                        <a:solidFill>
                          <a:srgbClr val="000000"/>
                        </a:solidFill>
                        <a:latin typeface="Times New Roman"/>
                      </a:endParaRPr>
                    </a:p>
                  </a:txBody>
                  <a:tcPr marL="7824" marR="7824" marT="7825" marB="0" anchor="ctr">
                    <a:lnL>
                      <a:noFill/>
                    </a:lnL>
                    <a:lnR>
                      <a:noFill/>
                    </a:lnR>
                    <a:lnT>
                      <a:noFill/>
                    </a:lnT>
                    <a:lnB>
                      <a:noFill/>
                    </a:lnB>
                  </a:tcPr>
                </a:tc>
                <a:tc>
                  <a:txBody>
                    <a:bodyPr/>
                    <a:lstStyle/>
                    <a:p>
                      <a:pPr algn="l" fontAlgn="ctr"/>
                      <a:r>
                        <a:rPr lang="en-US" sz="1600" b="0" i="0" u="none" strike="noStrike">
                          <a:solidFill>
                            <a:srgbClr val="000000"/>
                          </a:solidFill>
                          <a:latin typeface="Times New Roman"/>
                        </a:rPr>
                        <a:t>Feel lonely in school</a:t>
                      </a:r>
                    </a:p>
                  </a:txBody>
                  <a:tcPr marL="7824" marR="7824" marT="7825" marB="0" anchor="ctr">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0.01</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0.01</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0.00</a:t>
                      </a:r>
                    </a:p>
                  </a:txBody>
                  <a:tcPr marL="7824" marR="7824" marT="7825" marB="0" anchor="b">
                    <a:lnL>
                      <a:noFill/>
                    </a:lnL>
                    <a:lnR>
                      <a:noFill/>
                    </a:lnR>
                    <a:lnT>
                      <a:noFill/>
                    </a:lnT>
                    <a:lnB>
                      <a:noFill/>
                    </a:lnB>
                  </a:tcPr>
                </a:tc>
              </a:tr>
              <a:tr h="251691">
                <a:tc>
                  <a:txBody>
                    <a:bodyPr/>
                    <a:lstStyle/>
                    <a:p>
                      <a:pPr algn="l" fontAlgn="ctr"/>
                      <a:endParaRPr lang="zh-CN" altLang="en-US" sz="1600" b="0" i="0" u="none" strike="noStrike">
                        <a:solidFill>
                          <a:srgbClr val="000000"/>
                        </a:solidFill>
                        <a:latin typeface="Times New Roman"/>
                      </a:endParaRPr>
                    </a:p>
                  </a:txBody>
                  <a:tcPr marL="7824" marR="7824" marT="7825" marB="0" anchor="ctr">
                    <a:lnL>
                      <a:noFill/>
                    </a:lnL>
                    <a:lnR>
                      <a:noFill/>
                    </a:lnR>
                    <a:lnT>
                      <a:noFill/>
                    </a:lnT>
                    <a:lnB>
                      <a:noFill/>
                    </a:lnB>
                  </a:tcPr>
                </a:tc>
                <a:tc>
                  <a:txBody>
                    <a:bodyPr/>
                    <a:lstStyle/>
                    <a:p>
                      <a:pPr algn="l" fontAlgn="ctr"/>
                      <a:endParaRPr lang="zh-CN" altLang="en-US" sz="1600" b="0" i="0" u="none" strike="noStrike">
                        <a:solidFill>
                          <a:srgbClr val="000000"/>
                        </a:solidFill>
                        <a:latin typeface="Times New Roman"/>
                      </a:endParaRPr>
                    </a:p>
                  </a:txBody>
                  <a:tcPr marL="7824" marR="7824" marT="7825" marB="0" anchor="ctr">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(0.01)</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(0.01)</a:t>
                      </a:r>
                    </a:p>
                  </a:txBody>
                  <a:tcPr marL="7824" marR="7824" marT="7825" marB="0" anchor="b">
                    <a:lnL>
                      <a:noFill/>
                    </a:lnL>
                    <a:lnR>
                      <a:noFill/>
                    </a:lnR>
                    <a:lnT>
                      <a:noFill/>
                    </a:lnT>
                    <a:lnB>
                      <a:noFill/>
                    </a:lnB>
                  </a:tcPr>
                </a:tc>
                <a:tc>
                  <a:txBody>
                    <a:bodyPr/>
                    <a:lstStyle/>
                    <a:p>
                      <a:pPr algn="ctr" fontAlgn="b"/>
                      <a:r>
                        <a:rPr lang="en-US" altLang="zh-CN" sz="1600" b="0" i="0" u="none" strike="noStrike">
                          <a:solidFill>
                            <a:srgbClr val="000000"/>
                          </a:solidFill>
                          <a:latin typeface="Times New Roman"/>
                        </a:rPr>
                        <a:t>(0.02)</a:t>
                      </a:r>
                    </a:p>
                  </a:txBody>
                  <a:tcPr marL="7824" marR="7824" marT="7825" marB="0" anchor="b">
                    <a:lnL>
                      <a:noFill/>
                    </a:lnL>
                    <a:lnR>
                      <a:noFill/>
                    </a:lnR>
                    <a:lnT>
                      <a:noFill/>
                    </a:lnT>
                    <a:lnB>
                      <a:noFill/>
                    </a:lnB>
                  </a:tcPr>
                </a:tc>
              </a:tr>
              <a:tr h="271378">
                <a:tc gridSpan="2">
                  <a:txBody>
                    <a:bodyPr/>
                    <a:lstStyle/>
                    <a:p>
                      <a:pPr algn="l" fontAlgn="ctr"/>
                      <a:r>
                        <a:rPr lang="en-US" sz="1600" b="0" i="0" u="none" strike="noStrike" dirty="0">
                          <a:solidFill>
                            <a:srgbClr val="000000"/>
                          </a:solidFill>
                          <a:latin typeface="Times New Roman"/>
                        </a:rPr>
                        <a:t>Political Propensity </a:t>
                      </a:r>
                      <a:r>
                        <a:rPr lang="en-US" sz="1600" b="0" i="0" u="none" strike="noStrike" dirty="0" err="1">
                          <a:solidFill>
                            <a:srgbClr val="000000"/>
                          </a:solidFill>
                          <a:latin typeface="Times New Roman"/>
                        </a:rPr>
                        <a:t>Index</a:t>
                      </a:r>
                      <a:r>
                        <a:rPr lang="en-US" sz="1600" b="0" i="0" u="none" strike="noStrike" baseline="30000" dirty="0" err="1">
                          <a:solidFill>
                            <a:srgbClr val="000000"/>
                          </a:solidFill>
                          <a:latin typeface="Times New Roman"/>
                        </a:rPr>
                        <a:t>b</a:t>
                      </a:r>
                      <a:r>
                        <a:rPr lang="en-US" sz="1600" b="0" i="0" u="none" strike="noStrike" dirty="0">
                          <a:solidFill>
                            <a:srgbClr val="000000"/>
                          </a:solidFill>
                          <a:latin typeface="Times New Roman"/>
                        </a:rPr>
                        <a:t>:</a:t>
                      </a:r>
                    </a:p>
                  </a:txBody>
                  <a:tcPr marL="7824" marR="7824" marT="7825" marB="0" anchor="ctr">
                    <a:lnL>
                      <a:noFill/>
                    </a:lnL>
                    <a:lnR>
                      <a:noFill/>
                    </a:lnR>
                    <a:lnT>
                      <a:noFill/>
                    </a:lnT>
                    <a:lnB>
                      <a:noFill/>
                    </a:lnB>
                  </a:tcPr>
                </a:tc>
                <a:tc hMerge="1">
                  <a:txBody>
                    <a:bodyPr/>
                    <a:lstStyle/>
                    <a:p>
                      <a:endParaRPr lang="zh-CN" altLang="en-US"/>
                    </a:p>
                  </a:txBody>
                  <a:tcPr/>
                </a:tc>
                <a:tc>
                  <a:txBody>
                    <a:bodyPr/>
                    <a:lstStyle/>
                    <a:p>
                      <a:pPr algn="ctr" fontAlgn="b"/>
                      <a:r>
                        <a:rPr lang="en-US" altLang="zh-CN" sz="1600" b="0" i="0" u="none" strike="noStrike">
                          <a:latin typeface="Arial"/>
                        </a:rPr>
                        <a:t>0.03</a:t>
                      </a:r>
                    </a:p>
                  </a:txBody>
                  <a:tcPr marL="7824" marR="7824" marT="7825" marB="0" anchor="b">
                    <a:lnL>
                      <a:noFill/>
                    </a:lnL>
                    <a:lnR>
                      <a:noFill/>
                    </a:lnR>
                    <a:lnT>
                      <a:noFill/>
                    </a:lnT>
                    <a:lnB>
                      <a:noFill/>
                    </a:lnB>
                  </a:tcPr>
                </a:tc>
                <a:tc>
                  <a:txBody>
                    <a:bodyPr/>
                    <a:lstStyle/>
                    <a:p>
                      <a:pPr algn="ctr" fontAlgn="b"/>
                      <a:r>
                        <a:rPr lang="en-US" altLang="zh-CN" sz="1600" b="0" i="0" u="none" strike="noStrike">
                          <a:latin typeface="Arial"/>
                        </a:rPr>
                        <a:t>0.02</a:t>
                      </a:r>
                    </a:p>
                  </a:txBody>
                  <a:tcPr marL="7824" marR="7824" marT="7825" marB="0" anchor="b">
                    <a:lnL>
                      <a:noFill/>
                    </a:lnL>
                    <a:lnR>
                      <a:noFill/>
                    </a:lnR>
                    <a:lnT>
                      <a:noFill/>
                    </a:lnT>
                    <a:lnB>
                      <a:noFill/>
                    </a:lnB>
                  </a:tcPr>
                </a:tc>
                <a:tc>
                  <a:txBody>
                    <a:bodyPr/>
                    <a:lstStyle/>
                    <a:p>
                      <a:pPr algn="ctr" fontAlgn="b"/>
                      <a:r>
                        <a:rPr lang="en-US" altLang="zh-CN" sz="1600" b="0" i="0" u="none" strike="noStrike">
                          <a:latin typeface="Arial"/>
                        </a:rPr>
                        <a:t>0.02</a:t>
                      </a:r>
                    </a:p>
                  </a:txBody>
                  <a:tcPr marL="7824" marR="7824" marT="7825" marB="0" anchor="b">
                    <a:lnL>
                      <a:noFill/>
                    </a:lnL>
                    <a:lnR>
                      <a:noFill/>
                    </a:lnR>
                    <a:lnT>
                      <a:noFill/>
                    </a:lnT>
                    <a:lnB>
                      <a:noFill/>
                    </a:lnB>
                  </a:tcPr>
                </a:tc>
              </a:tr>
              <a:tr h="251691">
                <a:tc>
                  <a:txBody>
                    <a:bodyPr/>
                    <a:lstStyle/>
                    <a:p>
                      <a:pPr algn="l" fontAlgn="ctr"/>
                      <a:r>
                        <a:rPr lang="zh-CN" altLang="en-US" sz="1600" b="0" i="0" u="none" strike="noStrike">
                          <a:solidFill>
                            <a:srgbClr val="000000"/>
                          </a:solidFill>
                          <a:latin typeface="Times New Roman"/>
                        </a:rPr>
                        <a:t>　</a:t>
                      </a:r>
                    </a:p>
                  </a:txBody>
                  <a:tcPr marL="7824" marR="7824" marT="78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latin typeface="Times New Roman"/>
                        </a:rPr>
                        <a:t>　</a:t>
                      </a:r>
                    </a:p>
                  </a:txBody>
                  <a:tcPr marL="7824" marR="7824" marT="78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a:latin typeface="Arial"/>
                        </a:rPr>
                        <a:t>(0.04)</a:t>
                      </a:r>
                    </a:p>
                  </a:txBody>
                  <a:tcPr marL="7824" marR="7824" marT="78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a:latin typeface="Arial"/>
                        </a:rPr>
                        <a:t>(0.04)</a:t>
                      </a:r>
                    </a:p>
                  </a:txBody>
                  <a:tcPr marL="7824" marR="7824" marT="78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altLang="zh-CN" sz="1600" b="0" i="0" u="none" strike="noStrike" dirty="0">
                          <a:latin typeface="Arial"/>
                        </a:rPr>
                        <a:t>(0.04)</a:t>
                      </a:r>
                    </a:p>
                  </a:txBody>
                  <a:tcPr marL="7824" marR="7824" marT="78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2576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normAutofit/>
          </a:bodyPr>
          <a:lstStyle/>
          <a:p>
            <a:r>
              <a:rPr lang="en-US" altLang="zh-CN" dirty="0" smtClean="0"/>
              <a:t>% of </a:t>
            </a:r>
            <a:r>
              <a:rPr lang="en-US" altLang="zh-CN" dirty="0" err="1" smtClean="0"/>
              <a:t>mig</a:t>
            </a:r>
            <a:r>
              <a:rPr lang="en-US" altLang="zh-CN" dirty="0" smtClean="0"/>
              <a:t> students in each school</a:t>
            </a:r>
            <a:endParaRPr lang="zh-CN" altLang="en-US" dirty="0" smtClean="0"/>
          </a:p>
        </p:txBody>
      </p:sp>
      <p:pic>
        <p:nvPicPr>
          <p:cNvPr id="21507" name="Picture 2"/>
          <p:cNvPicPr>
            <a:picLocks noChangeAspect="1" noChangeArrowheads="1"/>
          </p:cNvPicPr>
          <p:nvPr/>
        </p:nvPicPr>
        <p:blipFill>
          <a:blip r:embed="rId2"/>
          <a:srcRect/>
          <a:stretch>
            <a:fillRect/>
          </a:stretch>
        </p:blipFill>
        <p:spPr bwMode="auto">
          <a:xfrm>
            <a:off x="642938" y="1420813"/>
            <a:ext cx="7429500" cy="5437187"/>
          </a:xfrm>
          <a:prstGeom prst="rect">
            <a:avLst/>
          </a:prstGeom>
          <a:noFill/>
          <a:ln w="9525">
            <a:noFill/>
            <a:miter lim="800000"/>
            <a:headEnd/>
            <a:tailEnd/>
          </a:ln>
        </p:spPr>
      </p:pic>
    </p:spTree>
    <p:extLst>
      <p:ext uri="{BB962C8B-B14F-4D97-AF65-F5344CB8AC3E}">
        <p14:creationId xmlns:p14="http://schemas.microsoft.com/office/powerpoint/2010/main" val="10436384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5813" y="357188"/>
            <a:ext cx="8220075" cy="725487"/>
          </a:xfrm>
        </p:spPr>
        <p:txBody>
          <a:bodyPr rtlCol="0">
            <a:normAutofit fontScale="90000"/>
          </a:bodyPr>
          <a:lstStyle/>
          <a:p>
            <a:pPr eaLnBrk="1" fontAlgn="auto" hangingPunct="1">
              <a:spcAft>
                <a:spcPts val="0"/>
              </a:spcAft>
              <a:defRPr/>
            </a:pPr>
            <a:r>
              <a:rPr lang="en-US" altLang="zh-CN" dirty="0" smtClean="0">
                <a:solidFill>
                  <a:schemeClr val="tx2">
                    <a:satMod val="130000"/>
                  </a:schemeClr>
                </a:solidFill>
              </a:rPr>
              <a:t>NO negative peer effects</a:t>
            </a:r>
            <a:br>
              <a:rPr lang="en-US" altLang="zh-CN" dirty="0" smtClean="0">
                <a:solidFill>
                  <a:schemeClr val="tx2">
                    <a:satMod val="130000"/>
                  </a:schemeClr>
                </a:solidFill>
              </a:rPr>
            </a:br>
            <a:endParaRPr lang="zh-CN" altLang="en-US" sz="2700" dirty="0">
              <a:solidFill>
                <a:schemeClr val="tx2">
                  <a:satMod val="130000"/>
                </a:schemeClr>
              </a:solidFill>
            </a:endParaRPr>
          </a:p>
        </p:txBody>
      </p:sp>
      <p:graphicFrame>
        <p:nvGraphicFramePr>
          <p:cNvPr id="4" name="表格 3"/>
          <p:cNvGraphicFramePr>
            <a:graphicFrameLocks noGrp="1"/>
          </p:cNvGraphicFramePr>
          <p:nvPr/>
        </p:nvGraphicFramePr>
        <p:xfrm>
          <a:off x="142848" y="785791"/>
          <a:ext cx="9001147" cy="5240360"/>
        </p:xfrm>
        <a:graphic>
          <a:graphicData uri="http://schemas.openxmlformats.org/drawingml/2006/table">
            <a:tbl>
              <a:tblPr/>
              <a:tblGrid>
                <a:gridCol w="2695999"/>
                <a:gridCol w="614407"/>
                <a:gridCol w="614407"/>
                <a:gridCol w="614407"/>
                <a:gridCol w="614407"/>
                <a:gridCol w="614407"/>
                <a:gridCol w="161078"/>
                <a:gridCol w="614407"/>
                <a:gridCol w="614407"/>
                <a:gridCol w="614407"/>
                <a:gridCol w="614407"/>
                <a:gridCol w="614407"/>
              </a:tblGrid>
              <a:tr h="238458">
                <a:tc>
                  <a:txBody>
                    <a:bodyPr/>
                    <a:lstStyle/>
                    <a:p>
                      <a:pPr algn="l">
                        <a:spcAft>
                          <a:spcPts val="0"/>
                        </a:spcAft>
                      </a:pPr>
                      <a:r>
                        <a:rPr lang="zh-CN" sz="1100" b="1" kern="0" dirty="0">
                          <a:latin typeface="Times New Roman"/>
                          <a:ea typeface="宋体"/>
                          <a:cs typeface="Times New Roman"/>
                        </a:rPr>
                        <a:t>　</a:t>
                      </a:r>
                      <a:endParaRPr lang="zh-CN" sz="1100" b="1" kern="100" dirty="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0">
                          <a:latin typeface="Times New Roman"/>
                          <a:ea typeface="宋体"/>
                          <a:cs typeface="Times New Roman"/>
                        </a:rPr>
                        <a:t>(1)</a:t>
                      </a:r>
                      <a:endParaRPr lang="zh-CN" sz="1100" b="1" kern="10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0">
                          <a:latin typeface="Times New Roman"/>
                          <a:ea typeface="宋体"/>
                          <a:cs typeface="Times New Roman"/>
                        </a:rPr>
                        <a:t>(2)</a:t>
                      </a:r>
                      <a:endParaRPr lang="zh-CN" sz="1100" b="1" kern="10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0">
                          <a:latin typeface="Times New Roman"/>
                          <a:ea typeface="宋体"/>
                          <a:cs typeface="Times New Roman"/>
                        </a:rPr>
                        <a:t>(3)</a:t>
                      </a:r>
                      <a:endParaRPr lang="zh-CN" sz="1100" b="1" kern="10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0">
                          <a:latin typeface="Times New Roman"/>
                          <a:ea typeface="宋体"/>
                          <a:cs typeface="Times New Roman"/>
                        </a:rPr>
                        <a:t>(4)</a:t>
                      </a:r>
                      <a:endParaRPr lang="zh-CN" sz="1100" b="1" kern="10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0">
                          <a:latin typeface="Times New Roman"/>
                          <a:ea typeface="宋体"/>
                          <a:cs typeface="Times New Roman"/>
                        </a:rPr>
                        <a:t>(5)</a:t>
                      </a:r>
                      <a:endParaRPr lang="zh-CN" sz="1100" b="1" kern="10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0">
                          <a:latin typeface="Times New Roman"/>
                          <a:ea typeface="宋体"/>
                          <a:cs typeface="Times New Roman"/>
                        </a:rPr>
                        <a:t>　</a:t>
                      </a:r>
                      <a:endParaRPr lang="zh-CN" sz="1100" b="1" kern="10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0">
                          <a:latin typeface="Times New Roman"/>
                          <a:ea typeface="宋体"/>
                          <a:cs typeface="Times New Roman"/>
                        </a:rPr>
                        <a:t>(6)</a:t>
                      </a:r>
                      <a:endParaRPr lang="zh-CN" sz="1100" b="1" kern="10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0">
                          <a:latin typeface="Times New Roman"/>
                          <a:ea typeface="宋体"/>
                          <a:cs typeface="Times New Roman"/>
                        </a:rPr>
                        <a:t>(7)</a:t>
                      </a:r>
                      <a:endParaRPr lang="zh-CN" sz="1100" b="1" kern="10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0">
                          <a:latin typeface="Times New Roman"/>
                          <a:ea typeface="宋体"/>
                          <a:cs typeface="Times New Roman"/>
                        </a:rPr>
                        <a:t>(8)</a:t>
                      </a:r>
                      <a:endParaRPr lang="zh-CN" sz="1100" b="1" kern="10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0">
                          <a:latin typeface="Times New Roman"/>
                          <a:ea typeface="宋体"/>
                          <a:cs typeface="Times New Roman"/>
                        </a:rPr>
                        <a:t>(9)</a:t>
                      </a:r>
                      <a:endParaRPr lang="zh-CN" sz="1100" b="1" kern="10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0">
                          <a:latin typeface="Times New Roman"/>
                          <a:ea typeface="宋体"/>
                          <a:cs typeface="Times New Roman"/>
                        </a:rPr>
                        <a:t>(10)</a:t>
                      </a:r>
                      <a:endParaRPr lang="zh-CN" sz="1100" b="1" kern="10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458">
                <a:tc>
                  <a:txBody>
                    <a:bodyPr/>
                    <a:lstStyle/>
                    <a:p>
                      <a:pPr algn="l">
                        <a:spcAft>
                          <a:spcPts val="0"/>
                        </a:spcAft>
                      </a:pPr>
                      <a:r>
                        <a:rPr lang="zh-CN" sz="1100" b="1" kern="0" dirty="0">
                          <a:latin typeface="Times New Roman"/>
                          <a:ea typeface="宋体"/>
                          <a:cs typeface="Times New Roman"/>
                        </a:rPr>
                        <a:t>　</a:t>
                      </a:r>
                      <a:endParaRPr lang="zh-CN" sz="1100" b="1" kern="100" dirty="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zh-CN" sz="1100" b="1" kern="0">
                          <a:latin typeface="Times New Roman"/>
                          <a:ea typeface="宋体"/>
                          <a:cs typeface="Times New Roman"/>
                        </a:rPr>
                        <a:t>　</a:t>
                      </a:r>
                      <a:endParaRPr lang="zh-CN" sz="1100" b="1" kern="10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zh-CN" sz="1100" b="1" kern="0">
                          <a:latin typeface="Times New Roman"/>
                          <a:ea typeface="宋体"/>
                          <a:cs typeface="Times New Roman"/>
                        </a:rPr>
                        <a:t>　</a:t>
                      </a:r>
                      <a:endParaRPr lang="zh-CN" sz="1100" b="1" kern="10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zh-CN" sz="1100" b="1" kern="0">
                          <a:latin typeface="Times New Roman"/>
                          <a:ea typeface="宋体"/>
                          <a:cs typeface="Times New Roman"/>
                        </a:rPr>
                        <a:t>　</a:t>
                      </a:r>
                      <a:endParaRPr lang="zh-CN" sz="1100" b="1" kern="10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zh-CN" sz="1100" b="1" kern="0">
                          <a:latin typeface="Times New Roman"/>
                          <a:ea typeface="宋体"/>
                          <a:cs typeface="Times New Roman"/>
                        </a:rPr>
                        <a:t>　</a:t>
                      </a:r>
                      <a:endParaRPr lang="zh-CN" sz="1100" b="1" kern="10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zh-CN" sz="1100" b="1" kern="0">
                          <a:latin typeface="Times New Roman"/>
                          <a:ea typeface="宋体"/>
                          <a:cs typeface="Times New Roman"/>
                        </a:rPr>
                        <a:t>　</a:t>
                      </a:r>
                      <a:endParaRPr lang="zh-CN" sz="1100" b="1" kern="10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zh-CN" sz="1100" b="1" kern="0">
                          <a:latin typeface="Times New Roman"/>
                          <a:ea typeface="宋体"/>
                          <a:cs typeface="Times New Roman"/>
                        </a:rPr>
                        <a:t>　</a:t>
                      </a:r>
                      <a:endParaRPr lang="zh-CN" sz="1100" b="1" kern="10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zh-CN" sz="1100" b="1" kern="0">
                          <a:latin typeface="Times New Roman"/>
                          <a:ea typeface="宋体"/>
                          <a:cs typeface="Times New Roman"/>
                        </a:rPr>
                        <a:t>　</a:t>
                      </a:r>
                      <a:endParaRPr lang="zh-CN" sz="1100" b="1" kern="10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zh-CN" sz="1100" b="1" kern="0">
                          <a:latin typeface="Times New Roman"/>
                          <a:ea typeface="宋体"/>
                          <a:cs typeface="Times New Roman"/>
                        </a:rPr>
                        <a:t>　</a:t>
                      </a:r>
                      <a:endParaRPr lang="zh-CN" sz="1100" b="1" kern="10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zh-CN" sz="1100" b="1" kern="0">
                          <a:latin typeface="Times New Roman"/>
                          <a:ea typeface="宋体"/>
                          <a:cs typeface="Times New Roman"/>
                        </a:rPr>
                        <a:t>　</a:t>
                      </a:r>
                      <a:endParaRPr lang="zh-CN" sz="1100" b="1" kern="10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zh-CN" sz="1100" b="1" kern="0">
                          <a:latin typeface="Times New Roman"/>
                          <a:ea typeface="宋体"/>
                          <a:cs typeface="Times New Roman"/>
                        </a:rPr>
                        <a:t>　</a:t>
                      </a:r>
                      <a:endParaRPr lang="zh-CN" sz="1100" b="1" kern="10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zh-CN" sz="1100" b="1" kern="0">
                          <a:latin typeface="Times New Roman"/>
                          <a:ea typeface="宋体"/>
                          <a:cs typeface="Times New Roman"/>
                        </a:rPr>
                        <a:t>　</a:t>
                      </a:r>
                      <a:endParaRPr lang="zh-CN" sz="1100" b="1" kern="100">
                        <a:latin typeface="Calibri"/>
                        <a:ea typeface="宋体"/>
                        <a:cs typeface="Times New Roman"/>
                      </a:endParaRPr>
                    </a:p>
                  </a:txBody>
                  <a:tcPr marL="41933" marR="41933" marT="0" marB="0" anchor="b">
                    <a:lnL>
                      <a:noFill/>
                    </a:lnL>
                    <a:lnR>
                      <a:noFill/>
                    </a:lnR>
                    <a:lnT w="12700" cap="flat" cmpd="sng" algn="ctr">
                      <a:solidFill>
                        <a:srgbClr val="000000"/>
                      </a:solidFill>
                      <a:prstDash val="solid"/>
                      <a:round/>
                      <a:headEnd type="none" w="med" len="med"/>
                      <a:tailEnd type="none" w="med" len="med"/>
                    </a:lnT>
                    <a:lnB>
                      <a:noFill/>
                    </a:lnB>
                  </a:tcPr>
                </a:tc>
              </a:tr>
              <a:tr h="457837">
                <a:tc>
                  <a:txBody>
                    <a:bodyPr/>
                    <a:lstStyle/>
                    <a:p>
                      <a:pPr algn="l">
                        <a:spcAft>
                          <a:spcPts val="0"/>
                        </a:spcAft>
                      </a:pPr>
                      <a:r>
                        <a:rPr lang="en-US" sz="1100" b="1" kern="0" dirty="0">
                          <a:latin typeface="Times New Roman"/>
                          <a:ea typeface="宋体"/>
                          <a:cs typeface="Times New Roman"/>
                        </a:rPr>
                        <a:t>School ratio of migrant students</a:t>
                      </a:r>
                      <a:endParaRPr lang="zh-CN" sz="1100" b="1" kern="100" dirty="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-1.52***</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-1.21***</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-1.19***</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-0.48</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0.86</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-1.20**</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-0.35</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1.03</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r>
              <a:tr h="250381">
                <a:tc>
                  <a:txBody>
                    <a:bodyPr/>
                    <a:lstStyle/>
                    <a:p>
                      <a:endParaRPr lang="zh-CN" sz="1100" b="1" kern="100" dirty="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(0.45)</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(0.36)</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(0.28)</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(1.20)</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(1.09)</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(0.46)</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(1.31)</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(1.27)</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r>
              <a:tr h="250381">
                <a:tc>
                  <a:txBody>
                    <a:bodyPr/>
                    <a:lstStyle/>
                    <a:p>
                      <a:pPr algn="l">
                        <a:spcAft>
                          <a:spcPts val="0"/>
                        </a:spcAft>
                      </a:pPr>
                      <a:r>
                        <a:rPr lang="en-US" sz="1100" b="1" kern="0">
                          <a:latin typeface="Times New Roman"/>
                          <a:ea typeface="宋体"/>
                          <a:cs typeface="Times New Roman"/>
                        </a:rPr>
                        <a:t>Class ratio of migrant students</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-0.32</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-0.17</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-0.19</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-0.20</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-0.23</a:t>
                      </a:r>
                      <a:endParaRPr lang="zh-CN" sz="1100" b="1" kern="100">
                        <a:latin typeface="Calibri"/>
                        <a:ea typeface="宋体"/>
                        <a:cs typeface="Times New Roman"/>
                      </a:endParaRPr>
                    </a:p>
                  </a:txBody>
                  <a:tcPr marL="41933" marR="41933" marT="0" marB="0" anchor="b">
                    <a:lnL>
                      <a:noFill/>
                    </a:lnL>
                    <a:lnR>
                      <a:noFill/>
                    </a:lnR>
                    <a:lnT>
                      <a:noFill/>
                    </a:lnT>
                    <a:lnB>
                      <a:noFill/>
                    </a:lnB>
                  </a:tcPr>
                </a:tc>
              </a:tr>
              <a:tr h="250381">
                <a:tc>
                  <a:txBody>
                    <a:bodyPr/>
                    <a:lstStyle/>
                    <a:p>
                      <a:endParaRPr lang="zh-CN" sz="1100" b="1" kern="100" dirty="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(0.27)</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(0.23)</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(0.22)</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(0.12)</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(0.17)</a:t>
                      </a:r>
                      <a:endParaRPr lang="zh-CN" sz="1100" b="1" kern="100">
                        <a:latin typeface="Calibri"/>
                        <a:ea typeface="宋体"/>
                        <a:cs typeface="Times New Roman"/>
                      </a:endParaRPr>
                    </a:p>
                  </a:txBody>
                  <a:tcPr marL="41933" marR="41933" marT="0" marB="0" anchor="b">
                    <a:lnL>
                      <a:noFill/>
                    </a:lnL>
                    <a:lnR>
                      <a:noFill/>
                    </a:lnR>
                    <a:lnT>
                      <a:noFill/>
                    </a:lnT>
                    <a:lnB>
                      <a:noFill/>
                    </a:lnB>
                  </a:tcPr>
                </a:tc>
              </a:tr>
              <a:tr h="250381">
                <a:tc>
                  <a:txBody>
                    <a:bodyPr/>
                    <a:lstStyle/>
                    <a:p>
                      <a:pPr algn="l">
                        <a:spcAft>
                          <a:spcPts val="0"/>
                        </a:spcAft>
                      </a:pPr>
                      <a:r>
                        <a:rPr lang="en-US" sz="1100" b="1" kern="0" dirty="0">
                          <a:latin typeface="Times New Roman"/>
                          <a:ea typeface="宋体"/>
                          <a:cs typeface="Times New Roman"/>
                        </a:rPr>
                        <a:t>Overall school quality index</a:t>
                      </a:r>
                      <a:endParaRPr lang="zh-CN" sz="1100" b="1" kern="100" dirty="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0.01</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0.01</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r>
              <a:tr h="250381">
                <a:tc>
                  <a:txBody>
                    <a:bodyPr/>
                    <a:lstStyle/>
                    <a:p>
                      <a:endParaRPr lang="zh-CN" sz="1100" b="1" kern="100" dirty="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(0.01)</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(0.01)</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r>
              <a:tr h="250381">
                <a:tc>
                  <a:txBody>
                    <a:bodyPr/>
                    <a:lstStyle/>
                    <a:p>
                      <a:pPr algn="l">
                        <a:spcAft>
                          <a:spcPts val="0"/>
                        </a:spcAft>
                      </a:pPr>
                      <a:r>
                        <a:rPr lang="en-US" sz="1100" b="1" kern="0" dirty="0">
                          <a:latin typeface="Times New Roman"/>
                          <a:ea typeface="宋体"/>
                          <a:cs typeface="Times New Roman"/>
                        </a:rPr>
                        <a:t>Parent evaluated school quality index</a:t>
                      </a:r>
                      <a:endParaRPr lang="zh-CN" sz="1100" b="1" kern="100" dirty="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0.01***</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0.01***</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r>
              <a:tr h="250381">
                <a:tc>
                  <a:txBody>
                    <a:bodyPr/>
                    <a:lstStyle/>
                    <a:p>
                      <a:endParaRPr lang="zh-CN" sz="1100" b="1" kern="100" dirty="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(0.00)</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(0.00)</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r>
              <a:tr h="250381">
                <a:tc>
                  <a:txBody>
                    <a:bodyPr/>
                    <a:lstStyle/>
                    <a:p>
                      <a:pPr algn="l">
                        <a:spcAft>
                          <a:spcPts val="0"/>
                        </a:spcAft>
                      </a:pPr>
                      <a:r>
                        <a:rPr lang="en-US" sz="1100" b="1" kern="0" dirty="0">
                          <a:latin typeface="Times New Roman"/>
                          <a:ea typeface="宋体"/>
                          <a:cs typeface="Times New Roman"/>
                        </a:rPr>
                        <a:t>IQ</a:t>
                      </a:r>
                      <a:endParaRPr lang="zh-CN" sz="1100" b="1" kern="100" dirty="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0.14***</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0.09***</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0.09***</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0.09***</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0.09***</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0.09***</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0.13***</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0.09***</a:t>
                      </a:r>
                      <a:endParaRPr lang="zh-CN" sz="1100" b="1" kern="100">
                        <a:latin typeface="Calibri"/>
                        <a:ea typeface="宋体"/>
                        <a:cs typeface="Times New Roman"/>
                      </a:endParaRPr>
                    </a:p>
                  </a:txBody>
                  <a:tcPr marL="41933" marR="41933" marT="0" marB="0" anchor="b">
                    <a:lnL>
                      <a:noFill/>
                    </a:lnL>
                    <a:lnR>
                      <a:noFill/>
                    </a:lnR>
                    <a:lnT>
                      <a:noFill/>
                    </a:lnT>
                    <a:lnB>
                      <a:noFill/>
                    </a:lnB>
                  </a:tcPr>
                </a:tc>
              </a:tr>
              <a:tr h="250381">
                <a:tc>
                  <a:txBody>
                    <a:bodyPr/>
                    <a:lstStyle/>
                    <a:p>
                      <a:endParaRPr lang="zh-CN" sz="1100" b="1" kern="100" dirty="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(0.01)</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(0.01)</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(0.01)</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(0.01)</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(0.01)</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(0.01)</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(0.01)</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(0.01)</a:t>
                      </a:r>
                      <a:endParaRPr lang="zh-CN" sz="1100" b="1" kern="100">
                        <a:latin typeface="Calibri"/>
                        <a:ea typeface="宋体"/>
                        <a:cs typeface="Times New Roman"/>
                      </a:endParaRPr>
                    </a:p>
                  </a:txBody>
                  <a:tcPr marL="41933" marR="41933" marT="0" marB="0" anchor="b">
                    <a:lnL>
                      <a:noFill/>
                    </a:lnL>
                    <a:lnR>
                      <a:noFill/>
                    </a:lnR>
                    <a:lnT>
                      <a:noFill/>
                    </a:lnT>
                    <a:lnB>
                      <a:noFill/>
                    </a:lnB>
                  </a:tcPr>
                </a:tc>
              </a:tr>
              <a:tr h="250381">
                <a:tc>
                  <a:txBody>
                    <a:bodyPr/>
                    <a:lstStyle/>
                    <a:p>
                      <a:pPr algn="l">
                        <a:spcAft>
                          <a:spcPts val="0"/>
                        </a:spcAft>
                      </a:pPr>
                      <a:r>
                        <a:rPr lang="en-US" sz="1100" b="1" kern="0" dirty="0">
                          <a:latin typeface="Times New Roman"/>
                          <a:ea typeface="宋体"/>
                          <a:cs typeface="Times New Roman"/>
                        </a:rPr>
                        <a:t>Lag of math score</a:t>
                      </a:r>
                      <a:endParaRPr lang="zh-CN" sz="1100" b="1" kern="100" dirty="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0.60***</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0.58***</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0.58***</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0.58***</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0.58***</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0.58***</a:t>
                      </a:r>
                      <a:endParaRPr lang="zh-CN" sz="1100" b="1" kern="100">
                        <a:latin typeface="Calibri"/>
                        <a:ea typeface="宋体"/>
                        <a:cs typeface="Times New Roman"/>
                      </a:endParaRPr>
                    </a:p>
                  </a:txBody>
                  <a:tcPr marL="41933" marR="41933" marT="0" marB="0" anchor="b">
                    <a:lnL>
                      <a:noFill/>
                    </a:lnL>
                    <a:lnR>
                      <a:noFill/>
                    </a:lnR>
                    <a:lnT>
                      <a:noFill/>
                    </a:lnT>
                    <a:lnB>
                      <a:noFill/>
                    </a:lnB>
                  </a:tcPr>
                </a:tc>
              </a:tr>
              <a:tr h="250381">
                <a:tc>
                  <a:txBody>
                    <a:bodyPr/>
                    <a:lstStyle/>
                    <a:p>
                      <a:endParaRPr lang="zh-CN" sz="1100" b="1" kern="100" dirty="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(0.04)</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(0.05)</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(0.05)</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(0.05)</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(0.05)</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(0.04)</a:t>
                      </a:r>
                      <a:endParaRPr lang="zh-CN" sz="1100" b="1" kern="100">
                        <a:latin typeface="Calibri"/>
                        <a:ea typeface="宋体"/>
                        <a:cs typeface="Times New Roman"/>
                      </a:endParaRPr>
                    </a:p>
                  </a:txBody>
                  <a:tcPr marL="41933" marR="41933" marT="0" marB="0" anchor="b">
                    <a:lnL>
                      <a:noFill/>
                    </a:lnL>
                    <a:lnR>
                      <a:noFill/>
                    </a:lnR>
                    <a:lnT>
                      <a:noFill/>
                    </a:lnT>
                    <a:lnB>
                      <a:noFill/>
                    </a:lnB>
                  </a:tcPr>
                </a:tc>
              </a:tr>
              <a:tr h="238458">
                <a:tc>
                  <a:txBody>
                    <a:bodyPr/>
                    <a:lstStyle/>
                    <a:p>
                      <a:pPr algn="l">
                        <a:spcAft>
                          <a:spcPts val="0"/>
                        </a:spcAft>
                      </a:pPr>
                      <a:r>
                        <a:rPr lang="en-US" sz="1100" b="1" kern="0">
                          <a:latin typeface="Times New Roman"/>
                          <a:ea typeface="宋体"/>
                          <a:cs typeface="Times New Roman"/>
                        </a:rPr>
                        <a:t>Student charateristics &amp; family background</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dirty="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a:t>
                      </a:r>
                      <a:endParaRPr lang="zh-CN" sz="1100" b="1" kern="100">
                        <a:latin typeface="Calibri"/>
                        <a:ea typeface="宋体"/>
                        <a:cs typeface="Times New Roman"/>
                      </a:endParaRPr>
                    </a:p>
                  </a:txBody>
                  <a:tcPr marL="41933" marR="41933" marT="0" marB="0" anchor="b">
                    <a:lnL>
                      <a:noFill/>
                    </a:lnL>
                    <a:lnR>
                      <a:noFill/>
                    </a:lnR>
                    <a:lnT>
                      <a:noFill/>
                    </a:lnT>
                    <a:lnB>
                      <a:noFill/>
                    </a:lnB>
                  </a:tcPr>
                </a:tc>
              </a:tr>
              <a:tr h="238458">
                <a:tc>
                  <a:txBody>
                    <a:bodyPr/>
                    <a:lstStyle/>
                    <a:p>
                      <a:pPr algn="l">
                        <a:spcAft>
                          <a:spcPts val="0"/>
                        </a:spcAft>
                      </a:pPr>
                      <a:r>
                        <a:rPr lang="en-US" sz="1100" b="1" kern="0">
                          <a:latin typeface="Times New Roman"/>
                          <a:ea typeface="宋体"/>
                          <a:cs typeface="Times New Roman"/>
                        </a:rPr>
                        <a:t>School faculty stability variables</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dirty="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a:t>
                      </a:r>
                      <a:endParaRPr lang="zh-CN" sz="1100" b="1" kern="100">
                        <a:latin typeface="Calibri"/>
                        <a:ea typeface="宋体"/>
                        <a:cs typeface="Times New Roman"/>
                      </a:endParaRPr>
                    </a:p>
                  </a:txBody>
                  <a:tcPr marL="41933" marR="41933" marT="0" marB="0" anchor="b">
                    <a:lnL>
                      <a:noFill/>
                    </a:lnL>
                    <a:lnR>
                      <a:noFill/>
                    </a:lnR>
                    <a:lnT>
                      <a:noFill/>
                    </a:lnT>
                    <a:lnB>
                      <a:noFill/>
                    </a:lnB>
                  </a:tcPr>
                </a:tc>
              </a:tr>
              <a:tr h="238458">
                <a:tc>
                  <a:txBody>
                    <a:bodyPr/>
                    <a:lstStyle/>
                    <a:p>
                      <a:pPr algn="l">
                        <a:spcAft>
                          <a:spcPts val="0"/>
                        </a:spcAft>
                      </a:pPr>
                      <a:r>
                        <a:rPr lang="en-US" sz="1100" b="1" kern="0">
                          <a:latin typeface="Times New Roman"/>
                          <a:ea typeface="宋体"/>
                          <a:cs typeface="Times New Roman"/>
                        </a:rPr>
                        <a:t>School fixed effects</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dirty="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a:t>
                      </a:r>
                      <a:endParaRPr lang="zh-CN" sz="1100" b="1" kern="100">
                        <a:latin typeface="Calibri"/>
                        <a:ea typeface="宋体"/>
                        <a:cs typeface="Times New Roman"/>
                      </a:endParaRPr>
                    </a:p>
                  </a:txBody>
                  <a:tcPr marL="41933" marR="41933" marT="0" marB="0" anchor="b">
                    <a:lnL>
                      <a:noFill/>
                    </a:lnL>
                    <a:lnR>
                      <a:noFill/>
                    </a:lnR>
                    <a:lnT>
                      <a:noFill/>
                    </a:lnT>
                    <a:lnB>
                      <a:noFill/>
                    </a:lnB>
                  </a:tcPr>
                </a:tc>
              </a:tr>
              <a:tr h="238458">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dirty="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r>
              <a:tr h="250381">
                <a:tc>
                  <a:txBody>
                    <a:bodyPr/>
                    <a:lstStyle/>
                    <a:p>
                      <a:pPr algn="l">
                        <a:spcAft>
                          <a:spcPts val="0"/>
                        </a:spcAft>
                      </a:pPr>
                      <a:r>
                        <a:rPr lang="en-US" sz="1100" b="1" kern="0">
                          <a:latin typeface="Times New Roman"/>
                          <a:ea typeface="宋体"/>
                          <a:cs typeface="Times New Roman"/>
                        </a:rPr>
                        <a:t>Observations</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1,886</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dirty="0">
                          <a:latin typeface="Times New Roman"/>
                          <a:ea typeface="宋体"/>
                          <a:cs typeface="Times New Roman"/>
                        </a:rPr>
                        <a:t>1,886</a:t>
                      </a:r>
                      <a:endParaRPr lang="zh-CN" sz="1100" b="1" kern="100" dirty="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dirty="0">
                          <a:latin typeface="Times New Roman"/>
                          <a:ea typeface="宋体"/>
                          <a:cs typeface="Times New Roman"/>
                        </a:rPr>
                        <a:t>943</a:t>
                      </a:r>
                      <a:endParaRPr lang="zh-CN" sz="1100" b="1" kern="100" dirty="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943</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943</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1,886</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943</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943</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1,886</a:t>
                      </a:r>
                      <a:endParaRPr lang="zh-CN" sz="1100" b="1" kern="100">
                        <a:latin typeface="Calibri"/>
                        <a:ea typeface="宋体"/>
                        <a:cs typeface="Times New Roman"/>
                      </a:endParaRPr>
                    </a:p>
                  </a:txBody>
                  <a:tcPr marL="41933" marR="41933" marT="0" marB="0" anchor="b">
                    <a:lnL>
                      <a:noFill/>
                    </a:lnL>
                    <a:lnR>
                      <a:noFill/>
                    </a:lnR>
                    <a:lnT>
                      <a:noFill/>
                    </a:lnT>
                    <a:lnB>
                      <a:noFill/>
                    </a:lnB>
                  </a:tcPr>
                </a:tc>
                <a:tc>
                  <a:txBody>
                    <a:bodyPr/>
                    <a:lstStyle/>
                    <a:p>
                      <a:pPr algn="ctr">
                        <a:spcAft>
                          <a:spcPts val="0"/>
                        </a:spcAft>
                      </a:pPr>
                      <a:r>
                        <a:rPr lang="en-US" sz="1100" b="1" kern="0">
                          <a:latin typeface="Times New Roman"/>
                          <a:ea typeface="宋体"/>
                          <a:cs typeface="Times New Roman"/>
                        </a:rPr>
                        <a:t>943</a:t>
                      </a:r>
                      <a:endParaRPr lang="zh-CN" sz="1100" b="1" kern="100">
                        <a:latin typeface="Calibri"/>
                        <a:ea typeface="宋体"/>
                        <a:cs typeface="Times New Roman"/>
                      </a:endParaRPr>
                    </a:p>
                  </a:txBody>
                  <a:tcPr marL="41933" marR="41933" marT="0" marB="0" anchor="b">
                    <a:lnL>
                      <a:noFill/>
                    </a:lnL>
                    <a:lnR>
                      <a:noFill/>
                    </a:lnR>
                    <a:lnT>
                      <a:noFill/>
                    </a:lnT>
                    <a:lnB>
                      <a:noFill/>
                    </a:lnB>
                  </a:tcPr>
                </a:tc>
              </a:tr>
              <a:tr h="250381">
                <a:tc>
                  <a:txBody>
                    <a:bodyPr/>
                    <a:lstStyle/>
                    <a:p>
                      <a:pPr algn="l">
                        <a:spcAft>
                          <a:spcPts val="0"/>
                        </a:spcAft>
                      </a:pPr>
                      <a:r>
                        <a:rPr lang="en-US" sz="1100" b="1" kern="0">
                          <a:latin typeface="Times New Roman"/>
                          <a:ea typeface="宋体"/>
                          <a:cs typeface="Times New Roman"/>
                        </a:rPr>
                        <a:t>Adjusted R-squared</a:t>
                      </a:r>
                      <a:endParaRPr lang="zh-CN" sz="1100" b="1" kern="100">
                        <a:latin typeface="Calibri"/>
                        <a:ea typeface="宋体"/>
                        <a:cs typeface="Times New Roman"/>
                      </a:endParaRPr>
                    </a:p>
                  </a:txBody>
                  <a:tcPr marL="41933" marR="4193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0">
                          <a:latin typeface="Times New Roman"/>
                          <a:ea typeface="宋体"/>
                          <a:cs typeface="Times New Roman"/>
                        </a:rPr>
                        <a:t>0.058</a:t>
                      </a:r>
                      <a:endParaRPr lang="zh-CN" sz="1100" b="1" kern="100">
                        <a:latin typeface="Calibri"/>
                        <a:ea typeface="宋体"/>
                        <a:cs typeface="Times New Roman"/>
                      </a:endParaRPr>
                    </a:p>
                  </a:txBody>
                  <a:tcPr marL="41933" marR="4193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0">
                          <a:latin typeface="Times New Roman"/>
                          <a:ea typeface="宋体"/>
                          <a:cs typeface="Times New Roman"/>
                        </a:rPr>
                        <a:t>0.177</a:t>
                      </a:r>
                      <a:endParaRPr lang="zh-CN" sz="1100" b="1" kern="100">
                        <a:latin typeface="Calibri"/>
                        <a:ea typeface="宋体"/>
                        <a:cs typeface="Times New Roman"/>
                      </a:endParaRPr>
                    </a:p>
                  </a:txBody>
                  <a:tcPr marL="41933" marR="4193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0" dirty="0">
                          <a:latin typeface="Times New Roman"/>
                          <a:ea typeface="宋体"/>
                          <a:cs typeface="Times New Roman"/>
                        </a:rPr>
                        <a:t>0.387</a:t>
                      </a:r>
                      <a:endParaRPr lang="zh-CN" sz="1100" b="1" kern="100" dirty="0">
                        <a:latin typeface="Calibri"/>
                        <a:ea typeface="宋体"/>
                        <a:cs typeface="Times New Roman"/>
                      </a:endParaRPr>
                    </a:p>
                  </a:txBody>
                  <a:tcPr marL="41933" marR="4193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0" dirty="0">
                          <a:latin typeface="Times New Roman"/>
                          <a:ea typeface="宋体"/>
                          <a:cs typeface="Times New Roman"/>
                        </a:rPr>
                        <a:t>0.414</a:t>
                      </a:r>
                      <a:endParaRPr lang="zh-CN" sz="1100" b="1" kern="100" dirty="0">
                        <a:latin typeface="Calibri"/>
                        <a:ea typeface="宋体"/>
                        <a:cs typeface="Times New Roman"/>
                      </a:endParaRPr>
                    </a:p>
                  </a:txBody>
                  <a:tcPr marL="41933" marR="4193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0" dirty="0">
                          <a:latin typeface="Times New Roman"/>
                          <a:ea typeface="宋体"/>
                          <a:cs typeface="Times New Roman"/>
                        </a:rPr>
                        <a:t>0.419</a:t>
                      </a:r>
                      <a:endParaRPr lang="zh-CN" sz="1100" b="1" kern="100" dirty="0">
                        <a:latin typeface="Calibri"/>
                        <a:ea typeface="宋体"/>
                        <a:cs typeface="Times New Roman"/>
                      </a:endParaRPr>
                    </a:p>
                  </a:txBody>
                  <a:tcPr marL="41933" marR="4193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100" b="1" kern="0" dirty="0">
                          <a:latin typeface="Times New Roman"/>
                          <a:ea typeface="宋体"/>
                          <a:cs typeface="Times New Roman"/>
                        </a:rPr>
                        <a:t>　</a:t>
                      </a:r>
                      <a:endParaRPr lang="zh-CN" sz="1100" b="1" kern="100" dirty="0">
                        <a:latin typeface="Calibri"/>
                        <a:ea typeface="宋体"/>
                        <a:cs typeface="Times New Roman"/>
                      </a:endParaRPr>
                    </a:p>
                  </a:txBody>
                  <a:tcPr marL="41933" marR="4193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0" dirty="0">
                          <a:latin typeface="Times New Roman"/>
                          <a:ea typeface="宋体"/>
                          <a:cs typeface="Times New Roman"/>
                        </a:rPr>
                        <a:t>0.061</a:t>
                      </a:r>
                      <a:endParaRPr lang="zh-CN" sz="1100" b="1" kern="100" dirty="0">
                        <a:latin typeface="Calibri"/>
                        <a:ea typeface="宋体"/>
                        <a:cs typeface="Times New Roman"/>
                      </a:endParaRPr>
                    </a:p>
                  </a:txBody>
                  <a:tcPr marL="41933" marR="4193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0" dirty="0">
                          <a:latin typeface="Times New Roman"/>
                          <a:ea typeface="宋体"/>
                          <a:cs typeface="Times New Roman"/>
                        </a:rPr>
                        <a:t>0.414</a:t>
                      </a:r>
                      <a:endParaRPr lang="zh-CN" sz="1100" b="1" kern="100" dirty="0">
                        <a:latin typeface="Calibri"/>
                        <a:ea typeface="宋体"/>
                        <a:cs typeface="Times New Roman"/>
                      </a:endParaRPr>
                    </a:p>
                  </a:txBody>
                  <a:tcPr marL="41933" marR="4193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0" dirty="0">
                          <a:latin typeface="Times New Roman"/>
                          <a:ea typeface="宋体"/>
                          <a:cs typeface="Times New Roman"/>
                        </a:rPr>
                        <a:t>0.420</a:t>
                      </a:r>
                      <a:endParaRPr lang="zh-CN" sz="1100" b="1" kern="100" dirty="0">
                        <a:latin typeface="Calibri"/>
                        <a:ea typeface="宋体"/>
                        <a:cs typeface="Times New Roman"/>
                      </a:endParaRPr>
                    </a:p>
                  </a:txBody>
                  <a:tcPr marL="41933" marR="4193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0" dirty="0">
                          <a:latin typeface="Times New Roman"/>
                          <a:ea typeface="宋体"/>
                          <a:cs typeface="Times New Roman"/>
                        </a:rPr>
                        <a:t>0.233</a:t>
                      </a:r>
                      <a:endParaRPr lang="zh-CN" sz="1100" b="1" kern="100" dirty="0">
                        <a:latin typeface="Calibri"/>
                        <a:ea typeface="宋体"/>
                        <a:cs typeface="Times New Roman"/>
                      </a:endParaRPr>
                    </a:p>
                  </a:txBody>
                  <a:tcPr marL="41933" marR="4193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kern="0" dirty="0">
                          <a:latin typeface="Times New Roman"/>
                          <a:ea typeface="宋体"/>
                          <a:cs typeface="Times New Roman"/>
                        </a:rPr>
                        <a:t>0.428</a:t>
                      </a:r>
                      <a:endParaRPr lang="zh-CN" sz="1100" b="1" kern="100" dirty="0">
                        <a:latin typeface="Calibri"/>
                        <a:ea typeface="宋体"/>
                        <a:cs typeface="Times New Roman"/>
                      </a:endParaRPr>
                    </a:p>
                  </a:txBody>
                  <a:tcPr marL="41933" marR="41933"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781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60335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fontAlgn="auto">
              <a:spcAft>
                <a:spcPts val="0"/>
              </a:spcAft>
              <a:defRPr/>
            </a:pPr>
            <a:r>
              <a:rPr lang="en-US" altLang="zh-CN" b="1" dirty="0" smtClean="0">
                <a:solidFill>
                  <a:schemeClr val="tx2">
                    <a:satMod val="130000"/>
                  </a:schemeClr>
                </a:solidFill>
              </a:rPr>
              <a:t>Background: migrant schools</a:t>
            </a:r>
            <a:br>
              <a:rPr lang="en-US" altLang="zh-CN" b="1" dirty="0" smtClean="0">
                <a:solidFill>
                  <a:schemeClr val="tx2">
                    <a:satMod val="130000"/>
                  </a:schemeClr>
                </a:solidFill>
              </a:rPr>
            </a:br>
            <a:r>
              <a:rPr lang="en-US" altLang="zh-CN" b="1" dirty="0" smtClean="0">
                <a:solidFill>
                  <a:schemeClr val="tx2">
                    <a:satMod val="130000"/>
                  </a:schemeClr>
                </a:solidFill>
              </a:rPr>
              <a:t>Some Recent Developments</a:t>
            </a:r>
            <a:endParaRPr lang="zh-CN" altLang="en-US" b="1" dirty="0">
              <a:solidFill>
                <a:schemeClr val="tx2">
                  <a:satMod val="130000"/>
                </a:schemeClr>
              </a:solidFill>
            </a:endParaRPr>
          </a:p>
        </p:txBody>
      </p:sp>
      <p:sp>
        <p:nvSpPr>
          <p:cNvPr id="11267" name="内容占位符 2"/>
          <p:cNvSpPr>
            <a:spLocks noGrp="1"/>
          </p:cNvSpPr>
          <p:nvPr>
            <p:ph sz="quarter" idx="1"/>
          </p:nvPr>
        </p:nvSpPr>
        <p:spPr>
          <a:xfrm>
            <a:off x="251520" y="1519238"/>
            <a:ext cx="8682930" cy="5149850"/>
          </a:xfrm>
        </p:spPr>
        <p:txBody>
          <a:bodyPr>
            <a:normAutofit/>
          </a:bodyPr>
          <a:lstStyle/>
          <a:p>
            <a:pPr marL="365760" indent="-283464" fontAlgn="auto">
              <a:spcAft>
                <a:spcPts val="0"/>
              </a:spcAft>
              <a:buFont typeface="Wingdings 2"/>
              <a:buChar char=""/>
              <a:defRPr/>
            </a:pPr>
            <a:r>
              <a:rPr lang="en-US" altLang="zh-CN" dirty="0" smtClean="0"/>
              <a:t>More attention and resources in recent years, from NGOs, local governments, volunteers, etc.</a:t>
            </a:r>
          </a:p>
          <a:p>
            <a:pPr marL="365760" indent="-283464" fontAlgn="auto">
              <a:spcAft>
                <a:spcPts val="0"/>
              </a:spcAft>
              <a:buFont typeface="Wingdings 2"/>
              <a:buChar char=""/>
              <a:defRPr/>
            </a:pPr>
            <a:r>
              <a:rPr lang="en-US" altLang="zh-CN" dirty="0" smtClean="0"/>
              <a:t>In Shanghai, from 2008-2010 “Three year action plan for the education of migrant children”</a:t>
            </a:r>
          </a:p>
          <a:p>
            <a:pPr marL="82296" indent="0" fontAlgn="auto">
              <a:spcAft>
                <a:spcPts val="0"/>
              </a:spcAft>
              <a:buNone/>
              <a:defRPr/>
            </a:pPr>
            <a:r>
              <a:rPr lang="en-US" altLang="zh-CN" sz="2400" dirty="0" smtClean="0"/>
              <a:t>(1) All migrant students can enroll in public schools in the  central districts. </a:t>
            </a:r>
          </a:p>
          <a:p>
            <a:pPr marL="82296" indent="0" fontAlgn="auto">
              <a:spcAft>
                <a:spcPts val="0"/>
              </a:spcAft>
              <a:buNone/>
              <a:defRPr/>
            </a:pPr>
            <a:r>
              <a:rPr lang="en-US" altLang="zh-CN" sz="2400" dirty="0" smtClean="0"/>
              <a:t>(2) Remaining migrant schools in peripheral districts are “privatized” (</a:t>
            </a:r>
            <a:r>
              <a:rPr lang="zh-CN" altLang="en-US" sz="2400" dirty="0" smtClean="0"/>
              <a:t>民办转制</a:t>
            </a:r>
            <a:r>
              <a:rPr lang="en-US" altLang="zh-CN" sz="2400" dirty="0" smtClean="0"/>
              <a:t>).</a:t>
            </a:r>
            <a:r>
              <a:rPr lang="zh-CN" altLang="en-US" sz="2400" dirty="0" smtClean="0"/>
              <a:t>  </a:t>
            </a:r>
            <a:r>
              <a:rPr lang="en-US" altLang="zh-CN" sz="2400" dirty="0" smtClean="0"/>
              <a:t>receive financial subsidies from local government and are subject to certain quality standard</a:t>
            </a:r>
            <a:r>
              <a:rPr lang="zh-CN" altLang="en-US" sz="2400" dirty="0" smtClean="0"/>
              <a:t> </a:t>
            </a:r>
            <a:r>
              <a:rPr lang="en-US" altLang="zh-CN" sz="2400" dirty="0" smtClean="0"/>
              <a:t>(annual checkup).</a:t>
            </a:r>
          </a:p>
        </p:txBody>
      </p:sp>
    </p:spTree>
    <p:extLst>
      <p:ext uri="{BB962C8B-B14F-4D97-AF65-F5344CB8AC3E}">
        <p14:creationId xmlns:p14="http://schemas.microsoft.com/office/powerpoint/2010/main" val="320915145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findings</a:t>
            </a:r>
            <a:endParaRPr lang="zh-CN" altLang="en-US" dirty="0"/>
          </a:p>
        </p:txBody>
      </p:sp>
      <p:sp>
        <p:nvSpPr>
          <p:cNvPr id="3" name="内容占位符 2"/>
          <p:cNvSpPr>
            <a:spLocks noGrp="1"/>
          </p:cNvSpPr>
          <p:nvPr>
            <p:ph sz="quarter" idx="1"/>
          </p:nvPr>
        </p:nvSpPr>
        <p:spPr>
          <a:xfrm>
            <a:off x="179512" y="1447800"/>
            <a:ext cx="8754938" cy="4800600"/>
          </a:xfrm>
        </p:spPr>
        <p:txBody>
          <a:bodyPr/>
          <a:lstStyle/>
          <a:p>
            <a:r>
              <a:rPr lang="zh-CN" altLang="zh-CN" dirty="0"/>
              <a:t> </a:t>
            </a:r>
            <a:r>
              <a:rPr lang="en-US" altLang="zh-CN" dirty="0" smtClean="0"/>
              <a:t>migrant </a:t>
            </a:r>
            <a:r>
              <a:rPr lang="en-US" altLang="zh-CN" dirty="0"/>
              <a:t>students are more likely to enter lower-quality public schools, mostly due to their inferior family socio-economic background</a:t>
            </a:r>
            <a:r>
              <a:rPr lang="en-US" altLang="zh-CN" dirty="0" smtClean="0"/>
              <a:t>,</a:t>
            </a:r>
          </a:p>
          <a:p>
            <a:r>
              <a:rPr lang="en-US" altLang="zh-CN" dirty="0" smtClean="0"/>
              <a:t>within </a:t>
            </a:r>
            <a:r>
              <a:rPr lang="en-US" altLang="zh-CN" dirty="0"/>
              <a:t>the same schools and classes, migrant students perform as well as local students, suggesting no discrimination against them</a:t>
            </a:r>
            <a:r>
              <a:rPr lang="en-US" altLang="zh-CN" dirty="0" smtClean="0"/>
              <a:t>,</a:t>
            </a:r>
          </a:p>
          <a:p>
            <a:r>
              <a:rPr lang="en-US" altLang="zh-CN" dirty="0" smtClean="0"/>
              <a:t>once </a:t>
            </a:r>
            <a:r>
              <a:rPr lang="en-US" altLang="zh-CN" dirty="0"/>
              <a:t>other factors are controlled for, schools (classes) with more migrant students perform as well as other schools (classes). </a:t>
            </a:r>
            <a:endParaRPr lang="zh-CN" altLang="en-US" dirty="0"/>
          </a:p>
        </p:txBody>
      </p:sp>
    </p:spTree>
    <p:extLst>
      <p:ext uri="{BB962C8B-B14F-4D97-AF65-F5344CB8AC3E}">
        <p14:creationId xmlns:p14="http://schemas.microsoft.com/office/powerpoint/2010/main" val="41814889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Policy implication</a:t>
            </a:r>
            <a:endParaRPr lang="zh-CN" altLang="en-US" dirty="0"/>
          </a:p>
        </p:txBody>
      </p:sp>
      <p:sp>
        <p:nvSpPr>
          <p:cNvPr id="3" name="内容占位符 2"/>
          <p:cNvSpPr>
            <a:spLocks noGrp="1"/>
          </p:cNvSpPr>
          <p:nvPr>
            <p:ph sz="quarter" idx="1"/>
          </p:nvPr>
        </p:nvSpPr>
        <p:spPr>
          <a:xfrm>
            <a:off x="179512" y="1447800"/>
            <a:ext cx="8754938" cy="4800600"/>
          </a:xfrm>
        </p:spPr>
        <p:txBody>
          <a:bodyPr/>
          <a:lstStyle/>
          <a:p>
            <a:r>
              <a:rPr lang="en-US" altLang="zh-CN" dirty="0" smtClean="0"/>
              <a:t>Our </a:t>
            </a:r>
            <a:r>
              <a:rPr lang="en-US" altLang="zh-CN" dirty="0"/>
              <a:t>study portraits a somewhat optimistic view regarding the capability of the public education system to accommodate the needs of migrant children, </a:t>
            </a:r>
            <a:endParaRPr lang="en-US" altLang="zh-CN" dirty="0" smtClean="0"/>
          </a:p>
          <a:p>
            <a:r>
              <a:rPr lang="en-US" altLang="zh-CN" dirty="0" smtClean="0"/>
              <a:t>improving </a:t>
            </a:r>
            <a:r>
              <a:rPr lang="en-US" altLang="zh-CN" dirty="0"/>
              <a:t>migrant children’s access to higher-quality public schools is the key to further advance their overall performance.</a:t>
            </a:r>
            <a:endParaRPr lang="zh-CN" altLang="zh-CN" dirty="0"/>
          </a:p>
          <a:p>
            <a:endParaRPr lang="zh-CN" altLang="en-US" dirty="0"/>
          </a:p>
        </p:txBody>
      </p:sp>
    </p:spTree>
    <p:extLst>
      <p:ext uri="{BB962C8B-B14F-4D97-AF65-F5344CB8AC3E}">
        <p14:creationId xmlns:p14="http://schemas.microsoft.com/office/powerpoint/2010/main" val="15256067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references</a:t>
            </a:r>
            <a:endParaRPr lang="zh-CN" altLang="en-US" dirty="0"/>
          </a:p>
        </p:txBody>
      </p:sp>
      <p:sp>
        <p:nvSpPr>
          <p:cNvPr id="3" name="内容占位符 2"/>
          <p:cNvSpPr>
            <a:spLocks noGrp="1"/>
          </p:cNvSpPr>
          <p:nvPr>
            <p:ph sz="quarter" idx="1"/>
          </p:nvPr>
        </p:nvSpPr>
        <p:spPr/>
        <p:txBody>
          <a:bodyPr>
            <a:normAutofit fontScale="62500" lnSpcReduction="20000"/>
          </a:bodyPr>
          <a:lstStyle/>
          <a:p>
            <a:r>
              <a:rPr lang="en-US" dirty="0" smtClean="0"/>
              <a:t>Chen, </a:t>
            </a:r>
            <a:r>
              <a:rPr lang="en-US" dirty="0" err="1" smtClean="0"/>
              <a:t>Yuanyuan</a:t>
            </a:r>
            <a:r>
              <a:rPr lang="en-US" dirty="0" smtClean="0"/>
              <a:t>, </a:t>
            </a:r>
            <a:r>
              <a:rPr lang="en-US" dirty="0" err="1" smtClean="0"/>
              <a:t>Shuaizhang</a:t>
            </a:r>
            <a:r>
              <a:rPr lang="en-US" dirty="0" smtClean="0"/>
              <a:t> </a:t>
            </a:r>
            <a:r>
              <a:rPr lang="en-US" dirty="0" err="1" smtClean="0"/>
              <a:t>Feng</a:t>
            </a:r>
            <a:r>
              <a:rPr lang="en-US" dirty="0" smtClean="0"/>
              <a:t>, “Access to public schools and the education of migrant children in </a:t>
            </a:r>
            <a:r>
              <a:rPr lang="en-US" dirty="0" err="1" smtClean="0"/>
              <a:t>China”.</a:t>
            </a:r>
            <a:r>
              <a:rPr lang="en-US" b="1" i="1" dirty="0" err="1" smtClean="0"/>
              <a:t>China</a:t>
            </a:r>
            <a:r>
              <a:rPr lang="en-US" b="1" i="1" dirty="0" smtClean="0"/>
              <a:t> Economic Review</a:t>
            </a:r>
            <a:r>
              <a:rPr lang="en-US" dirty="0" smtClean="0"/>
              <a:t> 26, 2013, 75-88.</a:t>
            </a:r>
          </a:p>
          <a:p>
            <a:r>
              <a:rPr lang="en-US" dirty="0" smtClean="0"/>
              <a:t>Chen, </a:t>
            </a:r>
            <a:r>
              <a:rPr lang="en-US" dirty="0" err="1" smtClean="0"/>
              <a:t>Yuanyuan</a:t>
            </a:r>
            <a:r>
              <a:rPr lang="en-US" dirty="0" smtClean="0"/>
              <a:t>, </a:t>
            </a:r>
            <a:r>
              <a:rPr lang="en-US" dirty="0" err="1" smtClean="0"/>
              <a:t>Shuaizhang</a:t>
            </a:r>
            <a:r>
              <a:rPr lang="en-US" dirty="0" smtClean="0"/>
              <a:t> </a:t>
            </a:r>
            <a:r>
              <a:rPr lang="en-US" dirty="0" err="1" smtClean="0"/>
              <a:t>Feng</a:t>
            </a:r>
            <a:r>
              <a:rPr lang="en-US" dirty="0" smtClean="0"/>
              <a:t>, “Quality of migrant schools in China: Evidence from a longitudinal study</a:t>
            </a:r>
            <a:r>
              <a:rPr lang="en-US" b="1" dirty="0" smtClean="0"/>
              <a:t>”, Working paper 2015. </a:t>
            </a:r>
            <a:endParaRPr lang="zh-CN" altLang="en-US" dirty="0" smtClean="0"/>
          </a:p>
          <a:p>
            <a:r>
              <a:rPr lang="en-US" dirty="0" smtClean="0"/>
              <a:t>Chen, </a:t>
            </a:r>
            <a:r>
              <a:rPr lang="en-US" dirty="0" err="1" smtClean="0"/>
              <a:t>Yuanyuan</a:t>
            </a:r>
            <a:r>
              <a:rPr lang="en-US" dirty="0" smtClean="0"/>
              <a:t>, </a:t>
            </a:r>
            <a:r>
              <a:rPr lang="en-US" dirty="0" err="1" smtClean="0"/>
              <a:t>Shuaizhang</a:t>
            </a:r>
            <a:r>
              <a:rPr lang="en-US" dirty="0" smtClean="0"/>
              <a:t> </a:t>
            </a:r>
            <a:r>
              <a:rPr lang="en-US" dirty="0" err="1" smtClean="0"/>
              <a:t>Feng</a:t>
            </a:r>
            <a:r>
              <a:rPr lang="en-US" dirty="0" smtClean="0"/>
              <a:t>, “Education of migrant students in China’s public schools</a:t>
            </a:r>
            <a:r>
              <a:rPr lang="en-US" b="1" dirty="0" smtClean="0"/>
              <a:t>”, Working paper 2016. </a:t>
            </a:r>
            <a:endParaRPr lang="zh-CN" altLang="en-US" dirty="0" smtClean="0"/>
          </a:p>
          <a:p>
            <a:r>
              <a:rPr lang="en-US" altLang="zh-CN" dirty="0" err="1" smtClean="0"/>
              <a:t>Goodburn</a:t>
            </a:r>
            <a:r>
              <a:rPr lang="en-US" altLang="zh-CN" dirty="0" smtClean="0"/>
              <a:t>, Charlotte (2009). Learning from migrant education: A case study of the schooling of rural migrant children in Beijing. </a:t>
            </a:r>
            <a:r>
              <a:rPr lang="en-US" altLang="zh-CN" b="1" i="1" dirty="0" smtClean="0"/>
              <a:t>International Journal of Educational Development</a:t>
            </a:r>
            <a:r>
              <a:rPr lang="en-US" altLang="zh-CN" dirty="0" smtClean="0"/>
              <a:t>, 29(5), 495–504.</a:t>
            </a:r>
          </a:p>
          <a:p>
            <a:r>
              <a:rPr lang="en-US" altLang="zh-CN" dirty="0" smtClean="0"/>
              <a:t>Han, Jialing (2004). Survey report on the state of compulsory education among migrant children in Beijing. </a:t>
            </a:r>
            <a:r>
              <a:rPr lang="en-US" altLang="zh-CN" b="1" i="1" dirty="0" smtClean="0"/>
              <a:t>Chinese Education and Society</a:t>
            </a:r>
            <a:r>
              <a:rPr lang="en-US" altLang="zh-CN" dirty="0" smtClean="0"/>
              <a:t>, 37(5), 29–55.</a:t>
            </a:r>
          </a:p>
          <a:p>
            <a:r>
              <a:rPr lang="en-US" altLang="zh-CN" dirty="0" err="1" smtClean="0"/>
              <a:t>Kwong</a:t>
            </a:r>
            <a:r>
              <a:rPr lang="en-US" altLang="zh-CN" dirty="0" smtClean="0"/>
              <a:t>, Julia (2004). Educating migrant children: Negotiations between the state and civil society. </a:t>
            </a:r>
            <a:r>
              <a:rPr lang="en-US" altLang="zh-CN" b="1" i="1" dirty="0" smtClean="0"/>
              <a:t>China Quarterly</a:t>
            </a:r>
            <a:r>
              <a:rPr lang="en-US" altLang="zh-CN" dirty="0" smtClean="0"/>
              <a:t>, 180, 1073–1088.</a:t>
            </a:r>
          </a:p>
          <a:p>
            <a:r>
              <a:rPr lang="en-US" dirty="0" smtClean="0"/>
              <a:t>Lai, Fang, </a:t>
            </a:r>
            <a:r>
              <a:rPr lang="en-US" dirty="0" err="1" smtClean="0"/>
              <a:t>Chengfang</a:t>
            </a:r>
            <a:r>
              <a:rPr lang="en-US" dirty="0" smtClean="0"/>
              <a:t> Liu, </a:t>
            </a:r>
            <a:r>
              <a:rPr lang="en-US" dirty="0" err="1" smtClean="0"/>
              <a:t>Renfu</a:t>
            </a:r>
            <a:r>
              <a:rPr lang="en-US" dirty="0" smtClean="0"/>
              <a:t> </a:t>
            </a:r>
            <a:r>
              <a:rPr lang="en-US" dirty="0" err="1" smtClean="0"/>
              <a:t>Luo</a:t>
            </a:r>
            <a:r>
              <a:rPr lang="en-US" dirty="0" smtClean="0"/>
              <a:t>, </a:t>
            </a:r>
            <a:r>
              <a:rPr lang="en-US" dirty="0" err="1" smtClean="0"/>
              <a:t>Linxiu</a:t>
            </a:r>
            <a:r>
              <a:rPr lang="en-US" dirty="0" smtClean="0"/>
              <a:t> Zhang, </a:t>
            </a:r>
            <a:r>
              <a:rPr lang="en-US" dirty="0" err="1" smtClean="0"/>
              <a:t>Xiaochen</a:t>
            </a:r>
            <a:r>
              <a:rPr lang="en-US" dirty="0" smtClean="0"/>
              <a:t> Ma, </a:t>
            </a:r>
            <a:r>
              <a:rPr lang="en-US" dirty="0" err="1" smtClean="0"/>
              <a:t>Yujie</a:t>
            </a:r>
            <a:r>
              <a:rPr lang="en-US" dirty="0" smtClean="0"/>
              <a:t> </a:t>
            </a:r>
            <a:r>
              <a:rPr lang="en-US" dirty="0" err="1" smtClean="0"/>
              <a:t>Bai</a:t>
            </a:r>
            <a:r>
              <a:rPr lang="en-US" dirty="0" smtClean="0"/>
              <a:t>, Brian </a:t>
            </a:r>
            <a:r>
              <a:rPr lang="en-US" dirty="0" err="1" smtClean="0"/>
              <a:t>Sharbono</a:t>
            </a:r>
            <a:r>
              <a:rPr lang="en-US" dirty="0" smtClean="0"/>
              <a:t> and Scott </a:t>
            </a:r>
            <a:r>
              <a:rPr lang="en-US" dirty="0" err="1" smtClean="0"/>
              <a:t>Rozelle</a:t>
            </a:r>
            <a:r>
              <a:rPr lang="en-US" dirty="0" smtClean="0"/>
              <a:t>, (2012), “Private migrant schools or rural/urban public schools: Where should China educate its migrant children?”, Rural Education action project, Stanford University, working paper #224. </a:t>
            </a:r>
            <a:endParaRPr lang="zh-CN" altLang="en-US" dirty="0" smtClean="0"/>
          </a:p>
          <a:p>
            <a:endParaRPr lang="zh-CN" alt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Left-behind children in China</a:t>
            </a:r>
            <a:endParaRPr lang="zh-CN" altLang="en-US" dirty="0"/>
          </a:p>
        </p:txBody>
      </p:sp>
      <p:sp>
        <p:nvSpPr>
          <p:cNvPr id="3" name="副标题 2"/>
          <p:cNvSpPr>
            <a:spLocks noGrp="1"/>
          </p:cNvSpPr>
          <p:nvPr>
            <p:ph type="subTitle" idx="1"/>
          </p:nvPr>
        </p:nvSpPr>
        <p:spPr/>
        <p:txBody>
          <a:bodyPr/>
          <a:lstStyle/>
          <a:p>
            <a:r>
              <a:rPr lang="en-US" altLang="zh-CN" dirty="0" err="1" smtClean="0"/>
              <a:t>Shuaizhang</a:t>
            </a:r>
            <a:r>
              <a:rPr lang="en-US" altLang="zh-CN" dirty="0" smtClean="0"/>
              <a:t> </a:t>
            </a:r>
            <a:r>
              <a:rPr lang="en-US" altLang="zh-CN" dirty="0" err="1" smtClean="0"/>
              <a:t>Feng</a:t>
            </a:r>
            <a:endParaRPr lang="en-US" altLang="zh-CN" dirty="0" smtClean="0"/>
          </a:p>
          <a:p>
            <a:r>
              <a:rPr lang="en-US" altLang="zh-CN" dirty="0" smtClean="0"/>
              <a:t>IESR, Jinan University</a:t>
            </a:r>
            <a:endParaRPr lang="zh-CN" alt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sz="quarter" idx="1"/>
          </p:nvPr>
        </p:nvSpPr>
        <p:spPr/>
        <p:txBody>
          <a:bodyPr/>
          <a:lstStyle/>
          <a:p>
            <a:r>
              <a:rPr lang="en-US" altLang="zh-CN" dirty="0" smtClean="0"/>
              <a:t>Background</a:t>
            </a:r>
          </a:p>
          <a:p>
            <a:r>
              <a:rPr lang="en-US" altLang="zh-CN" dirty="0" smtClean="0"/>
              <a:t>Key research questions</a:t>
            </a:r>
          </a:p>
          <a:p>
            <a:r>
              <a:rPr lang="en-US" altLang="zh-CN" dirty="0" smtClean="0"/>
              <a:t>Major empirical challenges</a:t>
            </a:r>
          </a:p>
          <a:p>
            <a:r>
              <a:rPr lang="en-US" altLang="zh-CN" dirty="0" smtClean="0"/>
              <a:t>Main research findings</a:t>
            </a:r>
          </a:p>
          <a:p>
            <a:r>
              <a:rPr lang="en-US" altLang="zh-CN" dirty="0" smtClean="0"/>
              <a:t>What to do next?</a:t>
            </a:r>
            <a:endParaRPr lang="zh-CN" alt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AutoShape 2" descr="http://tse2.mm.bing.net/th?id=OIP.Mb7b6d200bf959607672dfc724d1b0a57o0&amp;pid=15.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http://data1.act3.qq.com/2010-09-14/16/920bdc500a134bec9463a227552b0a4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http://data1.act3.qq.com/2010-09-14/16/920bdc500a134bec9463a227552b0a44.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2936"/>
            <a:ext cx="4067944" cy="400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0"/>
            <a:ext cx="6030299"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7" y="0"/>
            <a:ext cx="3116183"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5" y="3143250"/>
            <a:ext cx="5094194"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974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a:t>
            </a:r>
            <a:endParaRPr lang="zh-CN" altLang="en-US" dirty="0"/>
          </a:p>
        </p:txBody>
      </p:sp>
      <p:sp>
        <p:nvSpPr>
          <p:cNvPr id="3" name="内容占位符 2"/>
          <p:cNvSpPr>
            <a:spLocks noGrp="1"/>
          </p:cNvSpPr>
          <p:nvPr>
            <p:ph sz="quarter" idx="1"/>
          </p:nvPr>
        </p:nvSpPr>
        <p:spPr/>
        <p:txBody>
          <a:bodyPr/>
          <a:lstStyle/>
          <a:p>
            <a:r>
              <a:rPr lang="en-US" altLang="zh-CN" dirty="0" smtClean="0"/>
              <a:t>Estimated to have 60 million left-behind children </a:t>
            </a:r>
            <a:endParaRPr lang="zh-CN" altLang="en-US" dirty="0"/>
          </a:p>
        </p:txBody>
      </p:sp>
    </p:spTree>
    <p:extLst>
      <p:ext uri="{BB962C8B-B14F-4D97-AF65-F5344CB8AC3E}">
        <p14:creationId xmlns:p14="http://schemas.microsoft.com/office/powerpoint/2010/main" val="27036414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Key research </a:t>
            </a:r>
            <a:r>
              <a:rPr lang="en-US" altLang="zh-CN" dirty="0" smtClean="0"/>
              <a:t>questions</a:t>
            </a:r>
            <a:endParaRPr lang="zh-CN" altLang="en-US" dirty="0"/>
          </a:p>
        </p:txBody>
      </p:sp>
      <p:sp>
        <p:nvSpPr>
          <p:cNvPr id="3" name="内容占位符 2"/>
          <p:cNvSpPr>
            <a:spLocks noGrp="1"/>
          </p:cNvSpPr>
          <p:nvPr>
            <p:ph sz="quarter" idx="1"/>
          </p:nvPr>
        </p:nvSpPr>
        <p:spPr/>
        <p:txBody>
          <a:bodyPr/>
          <a:lstStyle/>
          <a:p>
            <a:r>
              <a:rPr lang="en-US" altLang="zh-CN" dirty="0" smtClean="0"/>
              <a:t>Why their parents migrate?</a:t>
            </a:r>
          </a:p>
          <a:p>
            <a:r>
              <a:rPr lang="en-US" altLang="zh-CN" dirty="0" smtClean="0"/>
              <a:t>Why are they left-behind? (instead of becoming migrant children)</a:t>
            </a:r>
          </a:p>
          <a:p>
            <a:r>
              <a:rPr lang="en-US" altLang="zh-CN" dirty="0" smtClean="0"/>
              <a:t>Effect of parental absence on their cognitive and non-cognitive development</a:t>
            </a:r>
          </a:p>
          <a:p>
            <a:pPr marL="0" indent="0">
              <a:buNone/>
            </a:pPr>
            <a:r>
              <a:rPr lang="en-US" altLang="zh-CN" dirty="0" smtClean="0"/>
              <a:t>Lots of possible outcome variables: test score; grade retention; graduation; non-cognitive measures; long-term outcomes such as jobs…</a:t>
            </a:r>
          </a:p>
          <a:p>
            <a:r>
              <a:rPr lang="en-US" altLang="zh-CN" dirty="0" smtClean="0"/>
              <a:t>Does it matter (and to what extent) who migrated? Father vs. mother vs. both</a:t>
            </a:r>
            <a:endParaRPr lang="zh-CN" altLang="en-US" dirty="0"/>
          </a:p>
        </p:txBody>
      </p:sp>
    </p:spTree>
    <p:extLst>
      <p:ext uri="{BB962C8B-B14F-4D97-AF65-F5344CB8AC3E}">
        <p14:creationId xmlns:p14="http://schemas.microsoft.com/office/powerpoint/2010/main" val="30047738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How does migration affects left-behind children</a:t>
            </a:r>
            <a:endParaRPr lang="zh-CN" altLang="en-US" dirty="0"/>
          </a:p>
        </p:txBody>
      </p:sp>
      <p:sp>
        <p:nvSpPr>
          <p:cNvPr id="3" name="内容占位符 2"/>
          <p:cNvSpPr>
            <a:spLocks noGrp="1"/>
          </p:cNvSpPr>
          <p:nvPr>
            <p:ph sz="quarter" idx="1"/>
          </p:nvPr>
        </p:nvSpPr>
        <p:spPr/>
        <p:txBody>
          <a:bodyPr>
            <a:normAutofit/>
          </a:bodyPr>
          <a:lstStyle/>
          <a:p>
            <a:pPr>
              <a:lnSpc>
                <a:spcPct val="80000"/>
              </a:lnSpc>
            </a:pPr>
            <a:r>
              <a:rPr lang="en-US" altLang="zh-CN" dirty="0"/>
              <a:t>Migration typically increases household income, which can finance greater investments in </a:t>
            </a:r>
            <a:r>
              <a:rPr lang="en-US" altLang="zh-CN" dirty="0" smtClean="0"/>
              <a:t>children</a:t>
            </a:r>
          </a:p>
          <a:p>
            <a:pPr>
              <a:lnSpc>
                <a:spcPct val="80000"/>
              </a:lnSpc>
            </a:pPr>
            <a:r>
              <a:rPr lang="en-GB" altLang="zh-CN" dirty="0" smtClean="0"/>
              <a:t>Migration experience affects parental information or attitudes regarding returns to children’s human capital</a:t>
            </a:r>
            <a:endParaRPr lang="en-US" altLang="zh-CN" dirty="0" smtClean="0"/>
          </a:p>
          <a:p>
            <a:pPr>
              <a:lnSpc>
                <a:spcPct val="80000"/>
              </a:lnSpc>
            </a:pPr>
            <a:endParaRPr lang="en-US" altLang="zh-CN" dirty="0"/>
          </a:p>
          <a:p>
            <a:pPr>
              <a:lnSpc>
                <a:spcPct val="80000"/>
              </a:lnSpc>
            </a:pPr>
            <a:r>
              <a:rPr lang="en-GB" altLang="zh-CN" dirty="0"/>
              <a:t>Parental absence reduces parental contact with children, which can negatively affect child development</a:t>
            </a:r>
          </a:p>
          <a:p>
            <a:pPr>
              <a:lnSpc>
                <a:spcPct val="80000"/>
              </a:lnSpc>
            </a:pPr>
            <a:r>
              <a:rPr lang="en-GB" altLang="zh-CN" dirty="0" smtClean="0"/>
              <a:t>Migration of father increases agricultural </a:t>
            </a:r>
            <a:r>
              <a:rPr lang="en-GB" altLang="zh-CN" dirty="0" err="1" smtClean="0"/>
              <a:t>labor</a:t>
            </a:r>
            <a:r>
              <a:rPr lang="en-GB" altLang="zh-CN" dirty="0" smtClean="0"/>
              <a:t> time of mother, reducing mother’s (or other family members’) contact time </a:t>
            </a:r>
            <a:r>
              <a:rPr lang="en-GB" altLang="zh-CN" dirty="0"/>
              <a:t>with </a:t>
            </a:r>
            <a:r>
              <a:rPr lang="en-GB" altLang="zh-CN" dirty="0" smtClean="0"/>
              <a:t>children</a:t>
            </a:r>
            <a:endParaRPr lang="en-GB" altLang="zh-CN" dirty="0"/>
          </a:p>
        </p:txBody>
      </p:sp>
    </p:spTree>
    <p:extLst>
      <p:ext uri="{BB962C8B-B14F-4D97-AF65-F5344CB8AC3E}">
        <p14:creationId xmlns:p14="http://schemas.microsoft.com/office/powerpoint/2010/main" val="421618322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How does migration affects left-behind children</a:t>
            </a:r>
            <a:endParaRPr lang="zh-CN" altLang="en-US" dirty="0"/>
          </a:p>
        </p:txBody>
      </p:sp>
      <p:sp>
        <p:nvSpPr>
          <p:cNvPr id="3" name="内容占位符 2"/>
          <p:cNvSpPr>
            <a:spLocks noGrp="1"/>
          </p:cNvSpPr>
          <p:nvPr>
            <p:ph sz="quarter" idx="1"/>
          </p:nvPr>
        </p:nvSpPr>
        <p:spPr/>
        <p:txBody>
          <a:bodyPr>
            <a:normAutofit/>
          </a:bodyPr>
          <a:lstStyle/>
          <a:p>
            <a:pPr>
              <a:lnSpc>
                <a:spcPct val="80000"/>
              </a:lnSpc>
            </a:pPr>
            <a:r>
              <a:rPr lang="en-GB" altLang="zh-CN" dirty="0" smtClean="0"/>
              <a:t>Parental </a:t>
            </a:r>
            <a:r>
              <a:rPr lang="en-GB" altLang="zh-CN" dirty="0"/>
              <a:t>migration facilitates child migration (better job information and networks, role model effect, fewer financial barriers), influencing incentives to invest in human capital</a:t>
            </a:r>
          </a:p>
          <a:p>
            <a:pPr>
              <a:lnSpc>
                <a:spcPct val="80000"/>
              </a:lnSpc>
            </a:pPr>
            <a:r>
              <a:rPr lang="en-GB" altLang="zh-CN" dirty="0"/>
              <a:t>Migration of one parent increases control of other parent over household resource allocation, which can influence investments in children</a:t>
            </a:r>
          </a:p>
          <a:p>
            <a:pPr>
              <a:lnSpc>
                <a:spcPct val="80000"/>
              </a:lnSpc>
            </a:pPr>
            <a:r>
              <a:rPr lang="en-GB" altLang="zh-CN" dirty="0"/>
              <a:t>Many other possibilities, because of the interlinked nature of household decision-making</a:t>
            </a:r>
          </a:p>
        </p:txBody>
      </p:sp>
    </p:spTree>
    <p:extLst>
      <p:ext uri="{BB962C8B-B14F-4D97-AF65-F5344CB8AC3E}">
        <p14:creationId xmlns:p14="http://schemas.microsoft.com/office/powerpoint/2010/main" val="2853972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467600" cy="796908"/>
          </a:xfrm>
        </p:spPr>
        <p:txBody>
          <a:bodyPr/>
          <a:lstStyle/>
          <a:p>
            <a:r>
              <a:rPr lang="en-US" altLang="zh-CN" dirty="0" smtClean="0"/>
              <a:t>Map of Shanghai</a:t>
            </a:r>
            <a:endParaRPr lang="zh-CN" altLang="en-US" dirty="0"/>
          </a:p>
        </p:txBody>
      </p:sp>
      <p:sp>
        <p:nvSpPr>
          <p:cNvPr id="3" name="内容占位符 2"/>
          <p:cNvSpPr>
            <a:spLocks noGrp="1"/>
          </p:cNvSpPr>
          <p:nvPr>
            <p:ph sz="quarter" idx="1"/>
          </p:nvPr>
        </p:nvSpPr>
        <p:spPr/>
        <p:txBody>
          <a:bodyPr/>
          <a:lstStyle/>
          <a:p>
            <a:endParaRPr lang="zh-CN" altLang="en-US"/>
          </a:p>
        </p:txBody>
      </p:sp>
      <p:pic>
        <p:nvPicPr>
          <p:cNvPr id="167940" name="Picture 4" descr="http://www2m.biglobe.ne.jp/ZenTech/English/Map/China/Map-data/Shanghai-Districts.gif"/>
          <p:cNvPicPr>
            <a:picLocks noChangeAspect="1" noChangeArrowheads="1"/>
          </p:cNvPicPr>
          <p:nvPr/>
        </p:nvPicPr>
        <p:blipFill>
          <a:blip r:embed="rId2"/>
          <a:srcRect/>
          <a:stretch>
            <a:fillRect/>
          </a:stretch>
        </p:blipFill>
        <p:spPr bwMode="auto">
          <a:xfrm>
            <a:off x="142844" y="1285860"/>
            <a:ext cx="8358246" cy="5572140"/>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Major empirical </a:t>
            </a:r>
            <a:r>
              <a:rPr lang="en-US" altLang="zh-CN" dirty="0" smtClean="0"/>
              <a:t>challenges</a:t>
            </a:r>
            <a:endParaRPr lang="zh-CN" altLang="en-US" dirty="0"/>
          </a:p>
        </p:txBody>
      </p:sp>
      <p:sp>
        <p:nvSpPr>
          <p:cNvPr id="3" name="内容占位符 2"/>
          <p:cNvSpPr>
            <a:spLocks noGrp="1"/>
          </p:cNvSpPr>
          <p:nvPr>
            <p:ph sz="quarter" idx="1"/>
          </p:nvPr>
        </p:nvSpPr>
        <p:spPr/>
        <p:txBody>
          <a:bodyPr/>
          <a:lstStyle/>
          <a:p>
            <a:r>
              <a:rPr lang="en-US" altLang="zh-CN" dirty="0" smtClean="0"/>
              <a:t>Parental migration is NOT exogenous.  The (unobserved) factors driven parental migration decision could affect children’s outcomes as well. The decision could also be based on (expected and realized) children’s outcomes.</a:t>
            </a:r>
          </a:p>
          <a:p>
            <a:endParaRPr lang="en-US" altLang="zh-CN" dirty="0" smtClean="0"/>
          </a:p>
          <a:p>
            <a:r>
              <a:rPr lang="en-US" altLang="zh-CN" dirty="0" smtClean="0"/>
              <a:t>Confounding factors.  Change of Guardianship. Influence of grandparents, for example.  </a:t>
            </a:r>
          </a:p>
          <a:p>
            <a:endParaRPr lang="en-US" altLang="zh-CN" dirty="0" smtClean="0"/>
          </a:p>
          <a:p>
            <a:r>
              <a:rPr lang="en-US" altLang="zh-CN" dirty="0" smtClean="0"/>
              <a:t>Separating Channels. Remittance. Lack of parental interactions…. </a:t>
            </a:r>
            <a:endParaRPr lang="zh-CN" altLang="en-US" dirty="0"/>
          </a:p>
        </p:txBody>
      </p:sp>
    </p:spTree>
    <p:extLst>
      <p:ext uri="{BB962C8B-B14F-4D97-AF65-F5344CB8AC3E}">
        <p14:creationId xmlns:p14="http://schemas.microsoft.com/office/powerpoint/2010/main" val="13841325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Major empirical </a:t>
            </a:r>
            <a:r>
              <a:rPr lang="en-US" altLang="zh-CN" dirty="0" smtClean="0"/>
              <a:t>challenges</a:t>
            </a:r>
            <a:endParaRPr lang="zh-CN" altLang="en-US" dirty="0"/>
          </a:p>
        </p:txBody>
      </p:sp>
      <p:sp>
        <p:nvSpPr>
          <p:cNvPr id="3" name="内容占位符 2"/>
          <p:cNvSpPr>
            <a:spLocks noGrp="1"/>
          </p:cNvSpPr>
          <p:nvPr>
            <p:ph sz="quarter" idx="1"/>
          </p:nvPr>
        </p:nvSpPr>
        <p:spPr/>
        <p:txBody>
          <a:bodyPr>
            <a:normAutofit fontScale="92500" lnSpcReduction="10000"/>
          </a:bodyPr>
          <a:lstStyle/>
          <a:p>
            <a:r>
              <a:rPr lang="en-US" altLang="zh-CN" dirty="0" smtClean="0"/>
              <a:t>Parental migration is NOT exogenous.  </a:t>
            </a:r>
          </a:p>
          <a:p>
            <a:pPr marL="0" indent="0">
              <a:buNone/>
            </a:pPr>
            <a:r>
              <a:rPr lang="en-US" altLang="zh-CN" dirty="0" smtClean="0">
                <a:solidFill>
                  <a:srgbClr val="FF0000"/>
                </a:solidFill>
              </a:rPr>
              <a:t>Propensity score matching; Fixed effects (look at changes); find good IV for migration decision; RCT?</a:t>
            </a:r>
            <a:endParaRPr lang="en-US" altLang="zh-CN" dirty="0">
              <a:solidFill>
                <a:srgbClr val="FF0000"/>
              </a:solidFill>
            </a:endParaRPr>
          </a:p>
          <a:p>
            <a:endParaRPr lang="en-US" altLang="zh-CN" dirty="0" smtClean="0"/>
          </a:p>
          <a:p>
            <a:r>
              <a:rPr lang="en-US" altLang="zh-CN" dirty="0" smtClean="0"/>
              <a:t>Confounding factors.  Change of Guardianship. Influence of grandparents, for example.  </a:t>
            </a:r>
          </a:p>
          <a:p>
            <a:pPr marL="0" indent="0">
              <a:buNone/>
            </a:pPr>
            <a:r>
              <a:rPr lang="en-US" altLang="zh-CN" dirty="0" smtClean="0">
                <a:solidFill>
                  <a:srgbClr val="FF0000"/>
                </a:solidFill>
              </a:rPr>
              <a:t>Collecting more information. </a:t>
            </a:r>
            <a:r>
              <a:rPr lang="en-US" altLang="zh-CN" dirty="0" err="1" smtClean="0">
                <a:solidFill>
                  <a:srgbClr val="FF0000"/>
                </a:solidFill>
              </a:rPr>
              <a:t>Ususally</a:t>
            </a:r>
            <a:r>
              <a:rPr lang="en-US" altLang="zh-CN" dirty="0" smtClean="0">
                <a:solidFill>
                  <a:srgbClr val="FF0000"/>
                </a:solidFill>
              </a:rPr>
              <a:t> need to go from household-based survey to family-based survey</a:t>
            </a:r>
          </a:p>
          <a:p>
            <a:endParaRPr lang="en-US" altLang="zh-CN" dirty="0" smtClean="0"/>
          </a:p>
          <a:p>
            <a:r>
              <a:rPr lang="en-US" altLang="zh-CN" dirty="0" smtClean="0"/>
              <a:t>Separating Channels. Remittance. Lack of parental interactions…. </a:t>
            </a:r>
          </a:p>
          <a:p>
            <a:r>
              <a:rPr lang="en-US" altLang="zh-CN" dirty="0">
                <a:solidFill>
                  <a:srgbClr val="FF0000"/>
                </a:solidFill>
              </a:rPr>
              <a:t>Collecting more information. </a:t>
            </a:r>
            <a:r>
              <a:rPr lang="en-US" altLang="zh-CN" dirty="0" smtClean="0">
                <a:solidFill>
                  <a:srgbClr val="FF0000"/>
                </a:solidFill>
              </a:rPr>
              <a:t>(directly observing remittance or change of financial resources. Direct measure of parental </a:t>
            </a:r>
            <a:r>
              <a:rPr lang="en-US" altLang="zh-CN" dirty="0" err="1" smtClean="0">
                <a:solidFill>
                  <a:srgbClr val="FF0000"/>
                </a:solidFill>
              </a:rPr>
              <a:t>involvment</a:t>
            </a:r>
            <a:r>
              <a:rPr lang="en-US" altLang="zh-CN" dirty="0" smtClean="0">
                <a:solidFill>
                  <a:srgbClr val="FF0000"/>
                </a:solidFill>
              </a:rPr>
              <a:t>)</a:t>
            </a:r>
            <a:endParaRPr lang="en-US" altLang="zh-CN" dirty="0">
              <a:solidFill>
                <a:srgbClr val="FF0000"/>
              </a:solidFill>
            </a:endParaRPr>
          </a:p>
          <a:p>
            <a:pPr marL="0" indent="0">
              <a:buNone/>
            </a:pPr>
            <a:endParaRPr lang="zh-CN" altLang="en-US" dirty="0"/>
          </a:p>
        </p:txBody>
      </p:sp>
    </p:spTree>
    <p:extLst>
      <p:ext uri="{BB962C8B-B14F-4D97-AF65-F5344CB8AC3E}">
        <p14:creationId xmlns:p14="http://schemas.microsoft.com/office/powerpoint/2010/main" val="42718632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Empirical strategies of some non-china papers</a:t>
            </a:r>
            <a:endParaRPr lang="zh-CN" altLang="en-US" dirty="0"/>
          </a:p>
        </p:txBody>
      </p:sp>
      <p:sp>
        <p:nvSpPr>
          <p:cNvPr id="3" name="内容占位符 2"/>
          <p:cNvSpPr>
            <a:spLocks noGrp="1"/>
          </p:cNvSpPr>
          <p:nvPr>
            <p:ph sz="quarter" idx="1"/>
          </p:nvPr>
        </p:nvSpPr>
        <p:spPr/>
        <p:txBody>
          <a:bodyPr>
            <a:noAutofit/>
          </a:bodyPr>
          <a:lstStyle/>
          <a:p>
            <a:pPr marL="342900" lvl="0" indent="-342900">
              <a:spcBef>
                <a:spcPct val="20000"/>
              </a:spcBef>
              <a:buClrTx/>
              <a:buSzTx/>
              <a:buFont typeface="Arial" pitchFamily="34" charset="0"/>
              <a:buChar char="•"/>
            </a:pPr>
            <a:r>
              <a:rPr lang="en-US" altLang="zh-CN" dirty="0">
                <a:solidFill>
                  <a:prstClr val="black"/>
                </a:solidFill>
                <a:latin typeface="Century Schoolbook" pitchFamily="18" charset="0"/>
              </a:rPr>
              <a:t>McKenzie and </a:t>
            </a:r>
            <a:r>
              <a:rPr lang="en-US" altLang="zh-CN" dirty="0" err="1">
                <a:solidFill>
                  <a:prstClr val="black"/>
                </a:solidFill>
                <a:latin typeface="Century Schoolbook" pitchFamily="18" charset="0"/>
              </a:rPr>
              <a:t>Rapoport</a:t>
            </a:r>
            <a:r>
              <a:rPr lang="en-US" altLang="zh-CN" dirty="0">
                <a:solidFill>
                  <a:prstClr val="black"/>
                </a:solidFill>
                <a:latin typeface="Century Schoolbook" pitchFamily="18" charset="0"/>
              </a:rPr>
              <a:t> (</a:t>
            </a:r>
            <a:r>
              <a:rPr lang="en-US" altLang="zh-CN" dirty="0" smtClean="0">
                <a:solidFill>
                  <a:prstClr val="black"/>
                </a:solidFill>
                <a:latin typeface="Century Schoolbook" pitchFamily="18" charset="0"/>
              </a:rPr>
              <a:t>2011): IV</a:t>
            </a:r>
            <a:r>
              <a:rPr lang="en-US" altLang="zh-CN" dirty="0">
                <a:solidFill>
                  <a:prstClr val="black"/>
                </a:solidFill>
                <a:latin typeface="Century Schoolbook" pitchFamily="18" charset="0"/>
              </a:rPr>
              <a:t>: historic state-level migration rates</a:t>
            </a:r>
          </a:p>
          <a:p>
            <a:pPr marL="342900" lvl="0" indent="-342900">
              <a:spcBef>
                <a:spcPct val="20000"/>
              </a:spcBef>
              <a:buClrTx/>
              <a:buSzTx/>
              <a:buFont typeface="Arial" pitchFamily="34" charset="0"/>
              <a:buChar char="•"/>
            </a:pPr>
            <a:r>
              <a:rPr lang="en-US" altLang="zh-CN" dirty="0">
                <a:solidFill>
                  <a:prstClr val="black"/>
                </a:solidFill>
                <a:latin typeface="Century Schoolbook" pitchFamily="18" charset="0"/>
              </a:rPr>
              <a:t>Hanson and Woodruff (2003): </a:t>
            </a:r>
            <a:r>
              <a:rPr lang="en-US" altLang="zh-CN" dirty="0" smtClean="0">
                <a:solidFill>
                  <a:prstClr val="black"/>
                </a:solidFill>
                <a:latin typeface="Century Schoolbook" pitchFamily="18" charset="0"/>
              </a:rPr>
              <a:t>Mexico, </a:t>
            </a:r>
            <a:r>
              <a:rPr lang="en-US" altLang="zh-CN" dirty="0">
                <a:solidFill>
                  <a:prstClr val="black"/>
                </a:solidFill>
                <a:latin typeface="Century Schoolbook" pitchFamily="18" charset="0"/>
              </a:rPr>
              <a:t>IV: historic migration rates interacted with individual characteristics</a:t>
            </a:r>
          </a:p>
          <a:p>
            <a:pPr marL="342900" lvl="0" indent="-342900">
              <a:spcBef>
                <a:spcPct val="20000"/>
              </a:spcBef>
              <a:buClrTx/>
              <a:buSzTx/>
              <a:buFont typeface="Arial" pitchFamily="34" charset="0"/>
              <a:buChar char="•"/>
            </a:pPr>
            <a:r>
              <a:rPr lang="en-GB" altLang="zh-CN" dirty="0" err="1">
                <a:solidFill>
                  <a:prstClr val="black"/>
                </a:solidFill>
                <a:latin typeface="Century Schoolbook" pitchFamily="18" charset="0"/>
              </a:rPr>
              <a:t>Mansuri</a:t>
            </a:r>
            <a:r>
              <a:rPr lang="en-GB" altLang="zh-CN" dirty="0">
                <a:solidFill>
                  <a:prstClr val="black"/>
                </a:solidFill>
                <a:latin typeface="Century Schoolbook" pitchFamily="18" charset="0"/>
              </a:rPr>
              <a:t> (2006): </a:t>
            </a:r>
            <a:r>
              <a:rPr lang="en-GB" altLang="zh-CN" dirty="0" smtClean="0">
                <a:solidFill>
                  <a:prstClr val="black"/>
                </a:solidFill>
                <a:latin typeface="Century Schoolbook" pitchFamily="18" charset="0"/>
              </a:rPr>
              <a:t>Pakistan</a:t>
            </a:r>
            <a:r>
              <a:rPr lang="en-GB" altLang="zh-CN" dirty="0">
                <a:solidFill>
                  <a:prstClr val="black"/>
                </a:solidFill>
                <a:latin typeface="Century Schoolbook" pitchFamily="18" charset="0"/>
              </a:rPr>
              <a:t>, IV: interaction of village migration network size and number of adult men in the household</a:t>
            </a:r>
          </a:p>
          <a:p>
            <a:pPr marL="342900" lvl="0" indent="-342900">
              <a:spcBef>
                <a:spcPct val="20000"/>
              </a:spcBef>
              <a:buClrTx/>
              <a:buSzTx/>
              <a:buFont typeface="Arial" pitchFamily="34" charset="0"/>
              <a:buChar char="•"/>
            </a:pPr>
            <a:r>
              <a:rPr lang="en-GB" altLang="zh-CN" dirty="0" smtClean="0">
                <a:solidFill>
                  <a:prstClr val="black"/>
                </a:solidFill>
                <a:latin typeface="Century Schoolbook" pitchFamily="18" charset="0"/>
              </a:rPr>
              <a:t>Yang </a:t>
            </a:r>
            <a:r>
              <a:rPr lang="en-GB" altLang="zh-CN" dirty="0">
                <a:solidFill>
                  <a:prstClr val="black"/>
                </a:solidFill>
                <a:latin typeface="Century Schoolbook" pitchFamily="18" charset="0"/>
              </a:rPr>
              <a:t>(2008) finds positive effect of remittances on educational spending and enrolment in Philippines, IV: exchange rate shocks</a:t>
            </a:r>
          </a:p>
          <a:p>
            <a:endParaRPr lang="zh-CN" altLang="en-US" dirty="0"/>
          </a:p>
        </p:txBody>
      </p:sp>
    </p:spTree>
    <p:extLst>
      <p:ext uri="{BB962C8B-B14F-4D97-AF65-F5344CB8AC3E}">
        <p14:creationId xmlns:p14="http://schemas.microsoft.com/office/powerpoint/2010/main" val="110809107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467600" cy="582594"/>
          </a:xfrm>
        </p:spPr>
        <p:txBody>
          <a:bodyPr/>
          <a:lstStyle/>
          <a:p>
            <a:r>
              <a:rPr lang="en-US" altLang="zh-CN" dirty="0" smtClean="0"/>
              <a:t>Empirical strategies : China studies</a:t>
            </a:r>
            <a:endParaRPr lang="zh-CN" altLang="en-US" dirty="0"/>
          </a:p>
        </p:txBody>
      </p:sp>
      <p:sp>
        <p:nvSpPr>
          <p:cNvPr id="3" name="内容占位符 2"/>
          <p:cNvSpPr>
            <a:spLocks noGrp="1"/>
          </p:cNvSpPr>
          <p:nvPr>
            <p:ph sz="quarter" idx="1"/>
          </p:nvPr>
        </p:nvSpPr>
        <p:spPr>
          <a:xfrm>
            <a:off x="251520" y="928670"/>
            <a:ext cx="7673280" cy="5740690"/>
          </a:xfrm>
        </p:spPr>
        <p:txBody>
          <a:bodyPr>
            <a:noAutofit/>
          </a:bodyPr>
          <a:lstStyle/>
          <a:p>
            <a:r>
              <a:rPr lang="en-US" altLang="zh-CN" dirty="0" smtClean="0">
                <a:latin typeface="Century Schoolbook" pitchFamily="18" charset="0"/>
              </a:rPr>
              <a:t>Lee and park (2010): </a:t>
            </a:r>
            <a:r>
              <a:rPr lang="en-GB" altLang="zh-CN" dirty="0">
                <a:latin typeface="Century Schoolbook" pitchFamily="18" charset="0"/>
              </a:rPr>
              <a:t>Instrument: </a:t>
            </a:r>
            <a:r>
              <a:rPr lang="en-GB" altLang="zh-CN" dirty="0" err="1">
                <a:latin typeface="Century Schoolbook" pitchFamily="18" charset="0"/>
              </a:rPr>
              <a:t>Labor</a:t>
            </a:r>
            <a:r>
              <a:rPr lang="en-GB" altLang="zh-CN" dirty="0">
                <a:latin typeface="Century Schoolbook" pitchFamily="18" charset="0"/>
              </a:rPr>
              <a:t> Market Shocks to Village Migration </a:t>
            </a:r>
            <a:r>
              <a:rPr lang="en-GB" altLang="zh-CN" dirty="0" smtClean="0">
                <a:latin typeface="Century Schoolbook" pitchFamily="18" charset="0"/>
              </a:rPr>
              <a:t>Destinations</a:t>
            </a:r>
          </a:p>
          <a:p>
            <a:r>
              <a:rPr lang="en-GB" altLang="zh-CN" dirty="0" smtClean="0">
                <a:solidFill>
                  <a:prstClr val="black"/>
                </a:solidFill>
                <a:latin typeface="Century Schoolbook" pitchFamily="18" charset="0"/>
              </a:rPr>
              <a:t>de </a:t>
            </a:r>
            <a:r>
              <a:rPr lang="en-GB" altLang="zh-CN" dirty="0" err="1">
                <a:solidFill>
                  <a:prstClr val="black"/>
                </a:solidFill>
                <a:latin typeface="Century Schoolbook" pitchFamily="18" charset="0"/>
              </a:rPr>
              <a:t>Brauw</a:t>
            </a:r>
            <a:r>
              <a:rPr lang="en-GB" altLang="zh-CN" dirty="0">
                <a:solidFill>
                  <a:prstClr val="black"/>
                </a:solidFill>
                <a:latin typeface="Century Schoolbook" pitchFamily="18" charset="0"/>
              </a:rPr>
              <a:t> and Giles (2008): </a:t>
            </a:r>
            <a:r>
              <a:rPr lang="en-GB" altLang="zh-CN" dirty="0" smtClean="0">
                <a:solidFill>
                  <a:prstClr val="black"/>
                </a:solidFill>
                <a:latin typeface="Century Schoolbook" pitchFamily="18" charset="0"/>
              </a:rPr>
              <a:t>migration </a:t>
            </a:r>
            <a:r>
              <a:rPr lang="en-GB" altLang="zh-CN" dirty="0">
                <a:solidFill>
                  <a:prstClr val="black"/>
                </a:solidFill>
                <a:latin typeface="Century Schoolbook" pitchFamily="18" charset="0"/>
              </a:rPr>
              <a:t>on high school enrolment in China, IV: timing of national identity card issuance, interacted with individual </a:t>
            </a:r>
            <a:r>
              <a:rPr lang="en-GB" altLang="zh-CN" dirty="0" smtClean="0">
                <a:solidFill>
                  <a:prstClr val="black"/>
                </a:solidFill>
                <a:latin typeface="Century Schoolbook" pitchFamily="18" charset="0"/>
              </a:rPr>
              <a:t>characteristics</a:t>
            </a:r>
          </a:p>
          <a:p>
            <a:r>
              <a:rPr lang="en-GB" altLang="zh-CN" dirty="0" smtClean="0">
                <a:solidFill>
                  <a:prstClr val="black"/>
                </a:solidFill>
                <a:latin typeface="Century Schoolbook" pitchFamily="18" charset="0"/>
              </a:rPr>
              <a:t>Zhou, Murphy, Tao (2014); Chen et al. (2009): propensity score matching</a:t>
            </a:r>
          </a:p>
          <a:p>
            <a:r>
              <a:rPr lang="en-GB" altLang="zh-CN" dirty="0" smtClean="0">
                <a:solidFill>
                  <a:prstClr val="black"/>
                </a:solidFill>
                <a:latin typeface="Century Schoolbook" pitchFamily="18" charset="0"/>
              </a:rPr>
              <a:t>Chang, Dong, </a:t>
            </a:r>
            <a:r>
              <a:rPr lang="en-GB" altLang="zh-CN" dirty="0" err="1" smtClean="0">
                <a:solidFill>
                  <a:prstClr val="black"/>
                </a:solidFill>
                <a:latin typeface="Century Schoolbook" pitchFamily="18" charset="0"/>
              </a:rPr>
              <a:t>Macphail</a:t>
            </a:r>
            <a:r>
              <a:rPr lang="en-GB" altLang="zh-CN" dirty="0" smtClean="0">
                <a:solidFill>
                  <a:prstClr val="black"/>
                </a:solidFill>
                <a:latin typeface="Century Schoolbook" pitchFamily="18" charset="0"/>
              </a:rPr>
              <a:t> (2011); migration on time use of children (and elderly). IV: proportion of households with migrating members in village, excluding the household. </a:t>
            </a:r>
            <a:endParaRPr lang="en-GB" altLang="zh-CN" dirty="0">
              <a:solidFill>
                <a:prstClr val="black"/>
              </a:solidFill>
              <a:latin typeface="Century Schoolbook" pitchFamily="18" charset="0"/>
            </a:endParaRPr>
          </a:p>
          <a:p>
            <a:endParaRPr lang="zh-CN" altLang="en-US" dirty="0">
              <a:latin typeface="Century Schoolbook" pitchFamily="18" charset="0"/>
            </a:endParaRPr>
          </a:p>
        </p:txBody>
      </p:sp>
    </p:spTree>
    <p:extLst>
      <p:ext uri="{BB962C8B-B14F-4D97-AF65-F5344CB8AC3E}">
        <p14:creationId xmlns:p14="http://schemas.microsoft.com/office/powerpoint/2010/main" val="31746173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Empirical strategies : China studies</a:t>
            </a:r>
            <a:endParaRPr lang="zh-CN" altLang="en-US" dirty="0"/>
          </a:p>
        </p:txBody>
      </p:sp>
      <p:sp>
        <p:nvSpPr>
          <p:cNvPr id="3" name="内容占位符 2"/>
          <p:cNvSpPr>
            <a:spLocks noGrp="1"/>
          </p:cNvSpPr>
          <p:nvPr>
            <p:ph sz="quarter" idx="1"/>
          </p:nvPr>
        </p:nvSpPr>
        <p:spPr>
          <a:xfrm>
            <a:off x="251520" y="1600200"/>
            <a:ext cx="7673280" cy="5069160"/>
          </a:xfrm>
        </p:spPr>
        <p:txBody>
          <a:bodyPr>
            <a:noAutofit/>
          </a:bodyPr>
          <a:lstStyle/>
          <a:p>
            <a:r>
              <a:rPr lang="en-GB" altLang="zh-CN" dirty="0" smtClean="0">
                <a:solidFill>
                  <a:prstClr val="black"/>
                </a:solidFill>
                <a:latin typeface="Century Schoolbook" pitchFamily="18" charset="0"/>
              </a:rPr>
              <a:t>Zhang et al. (2014), GMM method after first-differencing. Lagged migration status as IV for current migration. </a:t>
            </a:r>
          </a:p>
          <a:p>
            <a:endParaRPr lang="zh-CN" altLang="en-US" dirty="0">
              <a:latin typeface="Century Schoolbook" pitchFamily="18" charset="0"/>
            </a:endParaRPr>
          </a:p>
        </p:txBody>
      </p:sp>
    </p:spTree>
    <p:extLst>
      <p:ext uri="{BB962C8B-B14F-4D97-AF65-F5344CB8AC3E}">
        <p14:creationId xmlns:p14="http://schemas.microsoft.com/office/powerpoint/2010/main" val="53577231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14290"/>
            <a:ext cx="7467600" cy="1143000"/>
          </a:xfrm>
        </p:spPr>
        <p:txBody>
          <a:bodyPr>
            <a:normAutofit/>
          </a:bodyPr>
          <a:lstStyle/>
          <a:p>
            <a:pPr marL="274320" indent="-274320">
              <a:spcBef>
                <a:spcPts val="600"/>
              </a:spcBef>
            </a:pPr>
            <a:r>
              <a:rPr lang="en-US" altLang="zh-CN" sz="2400" cap="none" dirty="0">
                <a:solidFill>
                  <a:prstClr val="black"/>
                </a:solidFill>
                <a:ea typeface="宋体"/>
                <a:cs typeface="+mn-cs"/>
              </a:rPr>
              <a:t>Main research </a:t>
            </a:r>
            <a:r>
              <a:rPr lang="en-US" altLang="zh-CN" sz="2400" cap="none" dirty="0" smtClean="0">
                <a:solidFill>
                  <a:prstClr val="black"/>
                </a:solidFill>
                <a:ea typeface="宋体"/>
                <a:cs typeface="+mn-cs"/>
              </a:rPr>
              <a:t>findings: </a:t>
            </a:r>
            <a:r>
              <a:rPr lang="en-US" altLang="zh-CN" dirty="0" smtClean="0">
                <a:solidFill>
                  <a:srgbClr val="FF0000"/>
                </a:solidFill>
              </a:rPr>
              <a:t>Mixed/Neutral</a:t>
            </a:r>
            <a:endParaRPr lang="zh-CN" altLang="en-US" dirty="0"/>
          </a:p>
        </p:txBody>
      </p:sp>
      <p:sp>
        <p:nvSpPr>
          <p:cNvPr id="3" name="内容占位符 2"/>
          <p:cNvSpPr>
            <a:spLocks noGrp="1"/>
          </p:cNvSpPr>
          <p:nvPr>
            <p:ph sz="quarter" idx="1"/>
          </p:nvPr>
        </p:nvSpPr>
        <p:spPr/>
        <p:txBody>
          <a:bodyPr>
            <a:normAutofit fontScale="92500" lnSpcReduction="20000"/>
          </a:bodyPr>
          <a:lstStyle/>
          <a:p>
            <a:r>
              <a:rPr lang="en-US" dirty="0" smtClean="0"/>
              <a:t>Lee and Park (2010). fathers’ migration reduces enrolment by sons, has significant positive effects on the academic outcomes of daughters. has negative effects on the psychosocial well-being of both boys and girls.</a:t>
            </a:r>
          </a:p>
          <a:p>
            <a:r>
              <a:rPr lang="en-US" altLang="zh-CN" dirty="0" smtClean="0"/>
              <a:t>Chen et al. (2009). no significant negative effect of migration itself on the children’s school performance. in some cases (e.g., after the father migrates), performance improves.</a:t>
            </a:r>
          </a:p>
          <a:p>
            <a:r>
              <a:rPr lang="en-US" altLang="zh-CN" dirty="0" smtClean="0"/>
              <a:t>Lu (2012). Migration of siblings generates benefits for children’s education, which is particularly pronounced for girls and children at middle-school levels. But parental migration has not given children left behind a significant advantage in educational prospects as their parents had hoped. Younger children seem to be especially susceptible to the disruptive effect of parental out-migration.</a:t>
            </a:r>
            <a:endParaRPr lang="zh-CN" altLang="en-US" dirty="0"/>
          </a:p>
        </p:txBody>
      </p:sp>
    </p:spTree>
    <p:extLst>
      <p:ext uri="{BB962C8B-B14F-4D97-AF65-F5344CB8AC3E}">
        <p14:creationId xmlns:p14="http://schemas.microsoft.com/office/powerpoint/2010/main" val="402304694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467600" cy="796908"/>
          </a:xfrm>
        </p:spPr>
        <p:txBody>
          <a:bodyPr/>
          <a:lstStyle/>
          <a:p>
            <a:pPr marL="274320" indent="-274320">
              <a:spcBef>
                <a:spcPts val="600"/>
              </a:spcBef>
            </a:pPr>
            <a:r>
              <a:rPr lang="en-US" altLang="zh-CN" sz="2400" cap="none" dirty="0">
                <a:solidFill>
                  <a:prstClr val="black"/>
                </a:solidFill>
                <a:ea typeface="宋体"/>
                <a:cs typeface="+mn-cs"/>
              </a:rPr>
              <a:t>Main research </a:t>
            </a:r>
            <a:r>
              <a:rPr lang="en-US" altLang="zh-CN" sz="2400" cap="none" dirty="0" smtClean="0">
                <a:solidFill>
                  <a:prstClr val="black"/>
                </a:solidFill>
                <a:ea typeface="宋体"/>
                <a:cs typeface="+mn-cs"/>
              </a:rPr>
              <a:t>findings: </a:t>
            </a:r>
            <a:r>
              <a:rPr lang="en-US" altLang="zh-CN" dirty="0" smtClean="0">
                <a:solidFill>
                  <a:srgbClr val="FF0000"/>
                </a:solidFill>
              </a:rPr>
              <a:t>Negative</a:t>
            </a:r>
            <a:endParaRPr lang="zh-CN" altLang="en-US" dirty="0"/>
          </a:p>
        </p:txBody>
      </p:sp>
      <p:sp>
        <p:nvSpPr>
          <p:cNvPr id="3" name="内容占位符 2"/>
          <p:cNvSpPr>
            <a:spLocks noGrp="1"/>
          </p:cNvSpPr>
          <p:nvPr>
            <p:ph sz="quarter" idx="1"/>
          </p:nvPr>
        </p:nvSpPr>
        <p:spPr>
          <a:xfrm>
            <a:off x="457200" y="1142984"/>
            <a:ext cx="7467600" cy="5330968"/>
          </a:xfrm>
        </p:spPr>
        <p:txBody>
          <a:bodyPr>
            <a:normAutofit fontScale="77500" lnSpcReduction="20000"/>
          </a:bodyPr>
          <a:lstStyle/>
          <a:p>
            <a:r>
              <a:rPr lang="en-US" altLang="zh-CN" dirty="0" smtClean="0">
                <a:solidFill>
                  <a:prstClr val="black"/>
                </a:solidFill>
                <a:latin typeface="Century Schoolbook" pitchFamily="18" charset="0"/>
              </a:rPr>
              <a:t>McKenzie and </a:t>
            </a:r>
            <a:r>
              <a:rPr lang="en-US" altLang="zh-CN" dirty="0" err="1" smtClean="0">
                <a:solidFill>
                  <a:prstClr val="black"/>
                </a:solidFill>
                <a:latin typeface="Century Schoolbook" pitchFamily="18" charset="0"/>
              </a:rPr>
              <a:t>Rapoport</a:t>
            </a:r>
            <a:r>
              <a:rPr lang="en-US" altLang="zh-CN" dirty="0" smtClean="0">
                <a:solidFill>
                  <a:prstClr val="black"/>
                </a:solidFill>
                <a:latin typeface="Century Schoolbook" pitchFamily="18" charset="0"/>
              </a:rPr>
              <a:t> (2011). </a:t>
            </a:r>
            <a:r>
              <a:rPr lang="en-US" altLang="zh-CN" dirty="0" smtClean="0"/>
              <a:t>family migration depresses educational attainment. (children’s migration)</a:t>
            </a:r>
          </a:p>
          <a:p>
            <a:r>
              <a:rPr lang="en-GB" altLang="zh-CN" dirty="0" smtClean="0">
                <a:solidFill>
                  <a:prstClr val="black"/>
                </a:solidFill>
                <a:latin typeface="Century Schoolbook" pitchFamily="18" charset="0"/>
              </a:rPr>
              <a:t>de </a:t>
            </a:r>
            <a:r>
              <a:rPr lang="en-GB" altLang="zh-CN" dirty="0" err="1" smtClean="0">
                <a:solidFill>
                  <a:prstClr val="black"/>
                </a:solidFill>
                <a:latin typeface="Century Schoolbook" pitchFamily="18" charset="0"/>
              </a:rPr>
              <a:t>Brauw</a:t>
            </a:r>
            <a:r>
              <a:rPr lang="en-GB" altLang="zh-CN" dirty="0" smtClean="0">
                <a:solidFill>
                  <a:prstClr val="black"/>
                </a:solidFill>
                <a:latin typeface="Century Schoolbook" pitchFamily="18" charset="0"/>
              </a:rPr>
              <a:t> and Giles (2008). </a:t>
            </a:r>
            <a:r>
              <a:rPr lang="en-US" dirty="0" smtClean="0"/>
              <a:t>a robust negative relationship between migrant opportunity and high school enrollment. local and migrant non-agricultural employment of high school age young adults as the size of the current village migrant network increases.</a:t>
            </a:r>
          </a:p>
          <a:p>
            <a:r>
              <a:rPr lang="en-GB" altLang="zh-CN" dirty="0" smtClean="0">
                <a:solidFill>
                  <a:prstClr val="black"/>
                </a:solidFill>
                <a:latin typeface="Century Schoolbook" pitchFamily="18" charset="0"/>
              </a:rPr>
              <a:t>Zhou, Murphy, Tao (2014). </a:t>
            </a:r>
            <a:r>
              <a:rPr lang="en-US" altLang="zh-CN" dirty="0" smtClean="0"/>
              <a:t>children’s Chinese and mathematics test scores are significantly lower only when both parents have migrated, while the migration of one parent has little effect.</a:t>
            </a:r>
          </a:p>
          <a:p>
            <a:r>
              <a:rPr lang="en-GB" altLang="zh-CN" dirty="0" smtClean="0">
                <a:solidFill>
                  <a:prstClr val="black"/>
                </a:solidFill>
                <a:latin typeface="Century Schoolbook" pitchFamily="18" charset="0"/>
              </a:rPr>
              <a:t>Chang, Dong, </a:t>
            </a:r>
            <a:r>
              <a:rPr lang="en-GB" altLang="zh-CN" dirty="0" err="1" smtClean="0">
                <a:solidFill>
                  <a:prstClr val="black"/>
                </a:solidFill>
                <a:latin typeface="Century Schoolbook" pitchFamily="18" charset="0"/>
              </a:rPr>
              <a:t>Macphail</a:t>
            </a:r>
            <a:r>
              <a:rPr lang="en-GB" altLang="zh-CN" dirty="0" smtClean="0">
                <a:solidFill>
                  <a:prstClr val="black"/>
                </a:solidFill>
                <a:latin typeface="Century Schoolbook" pitchFamily="18" charset="0"/>
              </a:rPr>
              <a:t> (2011). </a:t>
            </a:r>
            <a:r>
              <a:rPr lang="en-US" altLang="zh-CN" dirty="0" smtClean="0"/>
              <a:t>the migration of household members increases the time spent on farm work and domestic work by the left-behind elderly and children. Females affected more.</a:t>
            </a:r>
          </a:p>
          <a:p>
            <a:r>
              <a:rPr lang="en-US" altLang="zh-CN" dirty="0" smtClean="0"/>
              <a:t>Zhang et al. (2014). significant negative impacts of being left-behind by both parents on children's cognitive development, reducing their contemporary achievements by 5.4 percentile points for math and 5.1 percentile points for Chinese, but much smaller insignificant impacts of being left-behind by one parent. </a:t>
            </a:r>
            <a:endParaRPr lang="zh-CN" altLang="en-US" dirty="0"/>
          </a:p>
        </p:txBody>
      </p:sp>
    </p:spTree>
    <p:extLst>
      <p:ext uri="{BB962C8B-B14F-4D97-AF65-F5344CB8AC3E}">
        <p14:creationId xmlns:p14="http://schemas.microsoft.com/office/powerpoint/2010/main" val="12336448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467600" cy="1011222"/>
          </a:xfrm>
        </p:spPr>
        <p:txBody>
          <a:bodyPr/>
          <a:lstStyle/>
          <a:p>
            <a:pPr marL="274320" indent="-274320">
              <a:spcBef>
                <a:spcPts val="600"/>
              </a:spcBef>
            </a:pPr>
            <a:r>
              <a:rPr lang="en-US" altLang="zh-CN" sz="2400" cap="none" dirty="0">
                <a:solidFill>
                  <a:prstClr val="black"/>
                </a:solidFill>
                <a:ea typeface="宋体"/>
                <a:cs typeface="+mn-cs"/>
              </a:rPr>
              <a:t>Main research </a:t>
            </a:r>
            <a:r>
              <a:rPr lang="en-US" altLang="zh-CN" sz="2400" cap="none" dirty="0" smtClean="0">
                <a:solidFill>
                  <a:prstClr val="black"/>
                </a:solidFill>
                <a:ea typeface="宋体"/>
                <a:cs typeface="+mn-cs"/>
              </a:rPr>
              <a:t>findings: </a:t>
            </a:r>
            <a:r>
              <a:rPr lang="en-US" altLang="zh-CN" dirty="0" smtClean="0">
                <a:solidFill>
                  <a:srgbClr val="FF0000"/>
                </a:solidFill>
              </a:rPr>
              <a:t>Positive</a:t>
            </a:r>
            <a:endParaRPr lang="zh-CN" altLang="en-US" dirty="0"/>
          </a:p>
        </p:txBody>
      </p:sp>
      <p:sp>
        <p:nvSpPr>
          <p:cNvPr id="3" name="内容占位符 2"/>
          <p:cNvSpPr>
            <a:spLocks noGrp="1"/>
          </p:cNvSpPr>
          <p:nvPr>
            <p:ph sz="quarter" idx="1"/>
          </p:nvPr>
        </p:nvSpPr>
        <p:spPr/>
        <p:txBody>
          <a:bodyPr>
            <a:normAutofit fontScale="92500" lnSpcReduction="10000"/>
          </a:bodyPr>
          <a:lstStyle/>
          <a:p>
            <a:r>
              <a:rPr lang="en-US" altLang="zh-CN" dirty="0" smtClean="0">
                <a:solidFill>
                  <a:prstClr val="black"/>
                </a:solidFill>
                <a:latin typeface="Century Schoolbook" pitchFamily="18" charset="0"/>
              </a:rPr>
              <a:t>Hanson and Woodruff (2003). C</a:t>
            </a:r>
            <a:r>
              <a:rPr lang="en-US" dirty="0" smtClean="0"/>
              <a:t>hildren in migrant households complete significantly more years of schooling, e</a:t>
            </a:r>
            <a:r>
              <a:rPr lang="en-US" altLang="zh-CN" dirty="0" smtClean="0">
                <a:solidFill>
                  <a:prstClr val="black"/>
                </a:solidFill>
                <a:latin typeface="Century Schoolbook" pitchFamily="18" charset="0"/>
              </a:rPr>
              <a:t>specially for girls from poor families. (</a:t>
            </a:r>
            <a:r>
              <a:rPr lang="en-US" altLang="zh-CN" u="sng" dirty="0" smtClean="0">
                <a:solidFill>
                  <a:prstClr val="black"/>
                </a:solidFill>
                <a:latin typeface="Century Schoolbook" pitchFamily="18" charset="0"/>
              </a:rPr>
              <a:t>relaxing credit constraint</a:t>
            </a:r>
            <a:r>
              <a:rPr lang="en-US" altLang="zh-CN" dirty="0" smtClean="0">
                <a:solidFill>
                  <a:prstClr val="black"/>
                </a:solidFill>
                <a:latin typeface="Century Schoolbook" pitchFamily="18" charset="0"/>
              </a:rPr>
              <a:t>). </a:t>
            </a:r>
          </a:p>
          <a:p>
            <a:r>
              <a:rPr lang="en-GB" altLang="zh-CN" dirty="0" err="1" smtClean="0">
                <a:solidFill>
                  <a:prstClr val="black"/>
                </a:solidFill>
                <a:latin typeface="Century Schoolbook" pitchFamily="18" charset="0"/>
              </a:rPr>
              <a:t>Mansuri</a:t>
            </a:r>
            <a:r>
              <a:rPr lang="en-GB" altLang="zh-CN" dirty="0" smtClean="0">
                <a:solidFill>
                  <a:prstClr val="black"/>
                </a:solidFill>
                <a:latin typeface="Century Schoolbook" pitchFamily="18" charset="0"/>
              </a:rPr>
              <a:t> (2006). </a:t>
            </a:r>
            <a:r>
              <a:rPr lang="en-US" dirty="0" smtClean="0"/>
              <a:t>positive effects of temporary economic migration on human capital accumulation are large, especially for girls. the gains appear to arise almost entirely from the greater resource flows to migrant households.</a:t>
            </a:r>
          </a:p>
          <a:p>
            <a:r>
              <a:rPr lang="en-US" altLang="zh-CN" dirty="0" smtClean="0"/>
              <a:t>Yang (2008). Positive migrant shocks lead to enhanced human capital accumulation and entrepreneurship in origin households. Child schooling and educational expenditure rise, while child </a:t>
            </a:r>
            <a:r>
              <a:rPr lang="en-US" altLang="zh-CN" dirty="0" err="1" smtClean="0"/>
              <a:t>labour</a:t>
            </a:r>
            <a:r>
              <a:rPr lang="en-US" altLang="zh-CN" dirty="0" smtClean="0"/>
              <a:t> falls.</a:t>
            </a:r>
            <a:endParaRPr lang="zh-CN" altLang="en-US" dirty="0"/>
          </a:p>
        </p:txBody>
      </p:sp>
    </p:spTree>
    <p:extLst>
      <p:ext uri="{BB962C8B-B14F-4D97-AF65-F5344CB8AC3E}">
        <p14:creationId xmlns:p14="http://schemas.microsoft.com/office/powerpoint/2010/main" val="265300065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What to do next</a:t>
            </a:r>
            <a:r>
              <a:rPr lang="en-US" altLang="zh-CN" dirty="0" smtClean="0"/>
              <a:t>?</a:t>
            </a:r>
            <a:endParaRPr lang="zh-CN" altLang="en-US" dirty="0"/>
          </a:p>
        </p:txBody>
      </p:sp>
      <p:sp>
        <p:nvSpPr>
          <p:cNvPr id="3" name="内容占位符 2"/>
          <p:cNvSpPr>
            <a:spLocks noGrp="1"/>
          </p:cNvSpPr>
          <p:nvPr>
            <p:ph sz="quarter" idx="1"/>
          </p:nvPr>
        </p:nvSpPr>
        <p:spPr/>
        <p:txBody>
          <a:bodyPr/>
          <a:lstStyle/>
          <a:p>
            <a:r>
              <a:rPr lang="en-US" altLang="zh-CN" dirty="0" smtClean="0"/>
              <a:t>Better identification strategy</a:t>
            </a:r>
          </a:p>
          <a:p>
            <a:r>
              <a:rPr lang="en-US" altLang="zh-CN" dirty="0" smtClean="0"/>
              <a:t>More outcomes (especially long term outcomes)</a:t>
            </a:r>
          </a:p>
          <a:p>
            <a:r>
              <a:rPr lang="en-US" altLang="zh-CN" dirty="0" smtClean="0"/>
              <a:t>Better understanding the determinants of their left-behind situation</a:t>
            </a:r>
            <a:r>
              <a:rPr lang="zh-CN" altLang="en-US" dirty="0" smtClean="0"/>
              <a:t>  </a:t>
            </a:r>
            <a:r>
              <a:rPr lang="en-US" altLang="zh-CN" dirty="0" smtClean="0"/>
              <a:t>(collect information on extended family members)</a:t>
            </a:r>
          </a:p>
        </p:txBody>
      </p:sp>
    </p:spTree>
    <p:extLst>
      <p:ext uri="{BB962C8B-B14F-4D97-AF65-F5344CB8AC3E}">
        <p14:creationId xmlns:p14="http://schemas.microsoft.com/office/powerpoint/2010/main" val="228703693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What to do next</a:t>
            </a:r>
            <a:r>
              <a:rPr lang="en-US" altLang="zh-CN" dirty="0" smtClean="0"/>
              <a:t>?</a:t>
            </a:r>
            <a:endParaRPr lang="zh-CN" altLang="en-US" dirty="0"/>
          </a:p>
        </p:txBody>
      </p:sp>
      <p:sp>
        <p:nvSpPr>
          <p:cNvPr id="3" name="内容占位符 2"/>
          <p:cNvSpPr>
            <a:spLocks noGrp="1"/>
          </p:cNvSpPr>
          <p:nvPr>
            <p:ph sz="quarter" idx="1"/>
          </p:nvPr>
        </p:nvSpPr>
        <p:spPr/>
        <p:txBody>
          <a:bodyPr/>
          <a:lstStyle/>
          <a:p>
            <a:r>
              <a:rPr lang="en-US" altLang="zh-CN" dirty="0" smtClean="0"/>
              <a:t>Left-behind vs. migrant children </a:t>
            </a:r>
          </a:p>
          <a:p>
            <a:pPr marL="0" indent="0">
              <a:buNone/>
            </a:pPr>
            <a:r>
              <a:rPr lang="en-US" altLang="zh-CN" dirty="0"/>
              <a:t> </a:t>
            </a:r>
            <a:r>
              <a:rPr lang="en-US" altLang="zh-CN" dirty="0" smtClean="0"/>
              <a:t>  existing studies: left-behind children vs. children with parents in village </a:t>
            </a:r>
          </a:p>
          <a:p>
            <a:pPr marL="0" indent="0">
              <a:buNone/>
            </a:pPr>
            <a:r>
              <a:rPr lang="en-US" altLang="zh-CN" dirty="0"/>
              <a:t> </a:t>
            </a:r>
            <a:r>
              <a:rPr lang="en-US" altLang="zh-CN" dirty="0" smtClean="0"/>
              <a:t>  other possible comparison: left-behind children vs. migrant children (in both cases conditional on parental migration)</a:t>
            </a:r>
          </a:p>
          <a:p>
            <a:pPr marL="0" indent="0">
              <a:buNone/>
            </a:pPr>
            <a:r>
              <a:rPr lang="en-US" altLang="zh-CN" dirty="0"/>
              <a:t> </a:t>
            </a:r>
            <a:r>
              <a:rPr lang="en-US" altLang="zh-CN" dirty="0" smtClean="0"/>
              <a:t>  This is more challenging as we need to collect data on both left-behind children and migrant children. But it’s a very policy-relevant comparison!</a:t>
            </a:r>
            <a:endParaRPr lang="zh-CN" altLang="en-US" dirty="0"/>
          </a:p>
        </p:txBody>
      </p:sp>
    </p:spTree>
    <p:extLst>
      <p:ext uri="{BB962C8B-B14F-4D97-AF65-F5344CB8AC3E}">
        <p14:creationId xmlns:p14="http://schemas.microsoft.com/office/powerpoint/2010/main" val="23298950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凸显">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凸显">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Oriel</Template>
  <TotalTime>3116</TotalTime>
  <Words>7317</Words>
  <Application>Microsoft Office PowerPoint</Application>
  <PresentationFormat>On-screen Show (4:3)</PresentationFormat>
  <Paragraphs>1694</Paragraphs>
  <Slides>105</Slides>
  <Notes>24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105</vt:i4>
      </vt:variant>
    </vt:vector>
  </HeadingPairs>
  <TitlesOfParts>
    <vt:vector size="108" baseType="lpstr">
      <vt:lpstr>凸显</vt:lpstr>
      <vt:lpstr>方程式</vt:lpstr>
      <vt:lpstr>Worksheet</vt:lpstr>
      <vt:lpstr>Internal migration in china – impacts on children</vt:lpstr>
      <vt:lpstr>PowerPoint Presentation</vt:lpstr>
      <vt:lpstr>Education of migrant children in  China</vt:lpstr>
      <vt:lpstr>PowerPoint Presentation</vt:lpstr>
      <vt:lpstr>Part 1: Background</vt:lpstr>
      <vt:lpstr>Background: mass migration and the educational needs of migrant children</vt:lpstr>
      <vt:lpstr>Background: migrant schools – low cost private schools</vt:lpstr>
      <vt:lpstr>Background: migrant schools Some Recent Developments</vt:lpstr>
      <vt:lpstr>Map of Shanghai</vt:lpstr>
      <vt:lpstr>Some background information about Shanghai</vt:lpstr>
      <vt:lpstr>Per pupil funding support to migrant schools</vt:lpstr>
      <vt:lpstr>Part II: Literature</vt:lpstr>
      <vt:lpstr>existing literature</vt:lpstr>
      <vt:lpstr>existing literature (con’t)</vt:lpstr>
      <vt:lpstr>Part III: Research questions</vt:lpstr>
      <vt:lpstr>Part IV: The Shanghai Migrant Student Survey</vt:lpstr>
      <vt:lpstr>PowerPoint Presentation</vt:lpstr>
      <vt:lpstr>PowerPoint Presentation</vt:lpstr>
      <vt:lpstr>PowerPoint Presentation</vt:lpstr>
      <vt:lpstr>Sample:   20 elementary schools, all 4th grade students </vt:lpstr>
      <vt:lpstr>Questionnaire</vt:lpstr>
      <vt:lpstr>Summary Statistics</vt:lpstr>
      <vt:lpstr>Histogram of Standard Test Scores</vt:lpstr>
      <vt:lpstr>PowerPoint Presentation</vt:lpstr>
      <vt:lpstr>PowerPoint Presentation</vt:lpstr>
      <vt:lpstr>PowerPoint Presentation</vt:lpstr>
      <vt:lpstr>PowerPoint Presentation</vt:lpstr>
      <vt:lpstr>Sample:    20 elementary schools, all 4th grade students in round 1 and 5th grade in round 2 </vt:lpstr>
      <vt:lpstr>Telephone follow-up after graduation in 2012</vt:lpstr>
      <vt:lpstr>Telephone follow-up in 2014</vt:lpstr>
      <vt:lpstr>Part V: Main findings</vt:lpstr>
      <vt:lpstr>Main findings: migrant students in migrant schools vs. migrant students in public schools, the first round of survey in 2010</vt:lpstr>
      <vt:lpstr>Empirical methodology</vt:lpstr>
      <vt:lpstr>First Stage Regression</vt:lpstr>
      <vt:lpstr>PowerPoint Presentation</vt:lpstr>
      <vt:lpstr>Basic Result</vt:lpstr>
      <vt:lpstr>Robustness Check</vt:lpstr>
      <vt:lpstr>Robustness Check</vt:lpstr>
      <vt:lpstr>Is it just a center-periphiral difference</vt:lpstr>
      <vt:lpstr>PowerPoint Presentation</vt:lpstr>
      <vt:lpstr>Difference of School Characteristics:  </vt:lpstr>
      <vt:lpstr>Main findings: migrant students in migrant schools vs. migrant students in public schools, the second round of survey in 2012 and the follow-up phone interviews</vt:lpstr>
      <vt:lpstr>Methodology: Diff-in-Diff type of regression</vt:lpstr>
      <vt:lpstr>Some notes on methodology</vt:lpstr>
      <vt:lpstr>Summary statistics: by type of students </vt:lpstr>
      <vt:lpstr>PowerPoint Presentation</vt:lpstr>
      <vt:lpstr>PowerPoint Presentation</vt:lpstr>
      <vt:lpstr>PowerPoint Presentation</vt:lpstr>
      <vt:lpstr>Test score gap (norm. math)</vt:lpstr>
      <vt:lpstr>Robustness checks</vt:lpstr>
      <vt:lpstr>Test score gaps, quantile results </vt:lpstr>
      <vt:lpstr>Parental evaluation of school quality</vt:lpstr>
      <vt:lpstr>Parental-assessed quality also improved</vt:lpstr>
      <vt:lpstr>Possible alternative stories: </vt:lpstr>
      <vt:lpstr>PowerPoint Presentation</vt:lpstr>
      <vt:lpstr>PowerPoint Presentation</vt:lpstr>
      <vt:lpstr>Parental overall satisfaction</vt:lpstr>
      <vt:lpstr>Parental overall satisfaction have not improved </vt:lpstr>
      <vt:lpstr>Whether stay in SH after graduation</vt:lpstr>
      <vt:lpstr>Grade distribution in Oct. 2014</vt:lpstr>
      <vt:lpstr>Migrant students from migrant schools are more likely to repeat a grade (reg results)</vt:lpstr>
      <vt:lpstr>Discussions: a more detailed look at the policy changes</vt:lpstr>
      <vt:lpstr>Some evidence that teachers are getting better in mig schools</vt:lpstr>
      <vt:lpstr>Institutional barriers remain intact (more so for migrant school students)</vt:lpstr>
      <vt:lpstr>PowerPoint Presentation</vt:lpstr>
      <vt:lpstr>Summary</vt:lpstr>
      <vt:lpstr>Main findings: migrant students in public schools vs. local students in public schools</vt:lpstr>
      <vt:lpstr>Same sample but we now focus on public schools only</vt:lpstr>
      <vt:lpstr>Key questions to ask</vt:lpstr>
      <vt:lpstr>Summary statistics</vt:lpstr>
      <vt:lpstr>PowerPoint Presentation</vt:lpstr>
      <vt:lpstr>Summary stat: family background</vt:lpstr>
      <vt:lpstr>How do we measure school quality</vt:lpstr>
      <vt:lpstr>“Objective” measure of school quality</vt:lpstr>
      <vt:lpstr>The two measures are highly correlated</vt:lpstr>
      <vt:lpstr>PowerPoint Presentation</vt:lpstr>
      <vt:lpstr>Migrant students perform the same as others</vt:lpstr>
      <vt:lpstr>% of mig students in each school</vt:lpstr>
      <vt:lpstr>NO negative peer effects </vt:lpstr>
      <vt:lpstr>findings</vt:lpstr>
      <vt:lpstr>Policy implication</vt:lpstr>
      <vt:lpstr>references</vt:lpstr>
      <vt:lpstr>Left-behind children in China</vt:lpstr>
      <vt:lpstr>PowerPoint Presentation</vt:lpstr>
      <vt:lpstr>PowerPoint Presentation</vt:lpstr>
      <vt:lpstr>Background</vt:lpstr>
      <vt:lpstr>Key research questions</vt:lpstr>
      <vt:lpstr>How does migration affects left-behind children</vt:lpstr>
      <vt:lpstr>How does migration affects left-behind children</vt:lpstr>
      <vt:lpstr>Major empirical challenges</vt:lpstr>
      <vt:lpstr>Major empirical challenges</vt:lpstr>
      <vt:lpstr>Empirical strategies of some non-china papers</vt:lpstr>
      <vt:lpstr>Empirical strategies : China studies</vt:lpstr>
      <vt:lpstr>Empirical strategies : China studies</vt:lpstr>
      <vt:lpstr>Main research findings: Mixed/Neutral</vt:lpstr>
      <vt:lpstr>Main research findings: Negative</vt:lpstr>
      <vt:lpstr>Main research findings: Positive</vt:lpstr>
      <vt:lpstr>What to do next?</vt:lpstr>
      <vt:lpstr>What to do next?</vt:lpstr>
      <vt:lpstr>What to do next?</vt:lpstr>
      <vt:lpstr>Reference</vt:lpstr>
      <vt:lpstr>The road ahead</vt:lpstr>
      <vt:lpstr>Key research questions</vt:lpstr>
      <vt:lpstr>Data collection initiatives</vt:lpstr>
      <vt:lpstr>Some recent development and policy</vt:lpstr>
    </vt:vector>
  </TitlesOfParts>
  <Company>Lenovo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of migrant children in China</dc:title>
  <dc:creator>Lenovo User</dc:creator>
  <cp:lastModifiedBy>SSCS</cp:lastModifiedBy>
  <cp:revision>334</cp:revision>
  <cp:lastPrinted>2013-04-03T07:52:38Z</cp:lastPrinted>
  <dcterms:created xsi:type="dcterms:W3CDTF">2012-05-16T06:12:39Z</dcterms:created>
  <dcterms:modified xsi:type="dcterms:W3CDTF">2016-06-22T16:31:05Z</dcterms:modified>
</cp:coreProperties>
</file>